
<file path=[Content_Types].xml><?xml version="1.0" encoding="utf-8"?>
<Types xmlns="http://schemas.openxmlformats.org/package/2006/content-types">
  <Default Extension="jpeg" ContentType="image/jpeg"/>
  <Default Extension="jpg" ContentType="image/jpeg"/>
  <Default Extension="pdf" ContentType="application/pd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9" r:id="rId1"/>
    <p:sldMasterId id="2147483682" r:id="rId2"/>
  </p:sldMasterIdLst>
  <p:notesMasterIdLst>
    <p:notesMasterId r:id="rId67"/>
  </p:notesMasterIdLst>
  <p:handoutMasterIdLst>
    <p:handoutMasterId r:id="rId68"/>
  </p:handoutMasterIdLst>
  <p:sldIdLst>
    <p:sldId id="421" r:id="rId3"/>
    <p:sldId id="399" r:id="rId4"/>
    <p:sldId id="481" r:id="rId5"/>
    <p:sldId id="420" r:id="rId6"/>
    <p:sldId id="267" r:id="rId7"/>
    <p:sldId id="423" r:id="rId8"/>
    <p:sldId id="390" r:id="rId9"/>
    <p:sldId id="432" r:id="rId10"/>
    <p:sldId id="424" r:id="rId11"/>
    <p:sldId id="433" r:id="rId12"/>
    <p:sldId id="391" r:id="rId13"/>
    <p:sldId id="434" r:id="rId14"/>
    <p:sldId id="435" r:id="rId15"/>
    <p:sldId id="425" r:id="rId16"/>
    <p:sldId id="480" r:id="rId17"/>
    <p:sldId id="477" r:id="rId18"/>
    <p:sldId id="476" r:id="rId19"/>
    <p:sldId id="478" r:id="rId20"/>
    <p:sldId id="479" r:id="rId21"/>
    <p:sldId id="438" r:id="rId22"/>
    <p:sldId id="437" r:id="rId23"/>
    <p:sldId id="439" r:id="rId24"/>
    <p:sldId id="426" r:id="rId25"/>
    <p:sldId id="440" r:id="rId26"/>
    <p:sldId id="441" r:id="rId27"/>
    <p:sldId id="442" r:id="rId28"/>
    <p:sldId id="494" r:id="rId29"/>
    <p:sldId id="495" r:id="rId30"/>
    <p:sldId id="496" r:id="rId31"/>
    <p:sldId id="497" r:id="rId32"/>
    <p:sldId id="498" r:id="rId33"/>
    <p:sldId id="499" r:id="rId34"/>
    <p:sldId id="500" r:id="rId35"/>
    <p:sldId id="453" r:id="rId36"/>
    <p:sldId id="451" r:id="rId37"/>
    <p:sldId id="454" r:id="rId38"/>
    <p:sldId id="455" r:id="rId39"/>
    <p:sldId id="456" r:id="rId40"/>
    <p:sldId id="427" r:id="rId41"/>
    <p:sldId id="457" r:id="rId42"/>
    <p:sldId id="458" r:id="rId43"/>
    <p:sldId id="428" r:id="rId44"/>
    <p:sldId id="459" r:id="rId45"/>
    <p:sldId id="429" r:id="rId46"/>
    <p:sldId id="460" r:id="rId47"/>
    <p:sldId id="461" r:id="rId48"/>
    <p:sldId id="482" r:id="rId49"/>
    <p:sldId id="335" r:id="rId50"/>
    <p:sldId id="506" r:id="rId51"/>
    <p:sldId id="507" r:id="rId52"/>
    <p:sldId id="487" r:id="rId53"/>
    <p:sldId id="489" r:id="rId54"/>
    <p:sldId id="492" r:id="rId55"/>
    <p:sldId id="490" r:id="rId56"/>
    <p:sldId id="336" r:id="rId57"/>
    <p:sldId id="462" r:id="rId58"/>
    <p:sldId id="463" r:id="rId59"/>
    <p:sldId id="493" r:id="rId60"/>
    <p:sldId id="505" r:id="rId61"/>
    <p:sldId id="491" r:id="rId62"/>
    <p:sldId id="472" r:id="rId63"/>
    <p:sldId id="501" r:id="rId64"/>
    <p:sldId id="502" r:id="rId65"/>
    <p:sldId id="503"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522"/>
    <a:srgbClr val="009383"/>
    <a:srgbClr val="F2B434"/>
    <a:srgbClr val="00C7B1"/>
    <a:srgbClr val="AFBD22"/>
    <a:srgbClr val="00467F"/>
    <a:srgbClr val="EFCF51"/>
    <a:srgbClr val="FFEF38"/>
    <a:srgbClr val="F5BE39"/>
    <a:srgbClr val="EFA8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91" autoAdjust="0"/>
    <p:restoredTop sz="79788" autoAdjust="0"/>
  </p:normalViewPr>
  <p:slideViewPr>
    <p:cSldViewPr snapToGrid="0">
      <p:cViewPr varScale="1">
        <p:scale>
          <a:sx n="83" d="100"/>
          <a:sy n="83" d="100"/>
        </p:scale>
        <p:origin x="1494" y="60"/>
      </p:cViewPr>
      <p:guideLst>
        <p:guide orient="horz" pos="2166"/>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2B881D6-1B89-8C48-A4BD-D9F6C83F3958}" type="datetimeFigureOut">
              <a:rPr lang="en-US" smtClean="0"/>
              <a:pPr/>
              <a:t>4/16/2020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D5604F8-D91B-854E-B48B-E450A7BFDFF1}" type="slidenum">
              <a:rPr lang="en-US" smtClean="0"/>
              <a:pPr/>
              <a:t>‹#›</a:t>
            </a:fld>
            <a:endParaRPr lang="en-US" dirty="0"/>
          </a:p>
        </p:txBody>
      </p:sp>
    </p:spTree>
    <p:extLst>
      <p:ext uri="{BB962C8B-B14F-4D97-AF65-F5344CB8AC3E}">
        <p14:creationId xmlns:p14="http://schemas.microsoft.com/office/powerpoint/2010/main" val="394711584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044040-207E-3F40-A8C0-0992243AB2F0}" type="datetimeFigureOut">
              <a:rPr lang="en-US" smtClean="0"/>
              <a:pPr/>
              <a:t>4/16/2020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573F6C-1218-BD4D-A5E4-4AD687B88FB2}" type="slidenum">
              <a:rPr lang="en-US" smtClean="0"/>
              <a:pPr/>
              <a:t>‹#›</a:t>
            </a:fld>
            <a:endParaRPr lang="en-US" dirty="0"/>
          </a:p>
        </p:txBody>
      </p:sp>
    </p:spTree>
    <p:extLst>
      <p:ext uri="{BB962C8B-B14F-4D97-AF65-F5344CB8AC3E}">
        <p14:creationId xmlns:p14="http://schemas.microsoft.com/office/powerpoint/2010/main" val="417135205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eaLnBrk="1" hangingPunct="1">
              <a:buFont typeface="Wingdings" charset="2"/>
              <a:buNone/>
            </a:pPr>
            <a:r>
              <a:rPr lang="en-US" b="1" dirty="0"/>
              <a:t>[Good slide to use</a:t>
            </a:r>
            <a:r>
              <a:rPr lang="en-US" b="1" baseline="0" dirty="0"/>
              <a:t> when group is conducting Application Exercise #3 – Listing. It clearly shows the time all groups should complete the exercise and return to the  main room.]</a:t>
            </a:r>
            <a:endParaRPr lang="en-US" b="1" dirty="0"/>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a:t>
            </a:fld>
            <a:endParaRPr lang="en-US" dirty="0"/>
          </a:p>
        </p:txBody>
      </p:sp>
    </p:spTree>
    <p:extLst>
      <p:ext uri="{BB962C8B-B14F-4D97-AF65-F5344CB8AC3E}">
        <p14:creationId xmlns:p14="http://schemas.microsoft.com/office/powerpoint/2010/main" val="1063414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So,</a:t>
            </a:r>
            <a:r>
              <a:rPr lang="en-US" b="1" i="1" baseline="0" dirty="0">
                <a:latin typeface="Times New Roman" charset="0"/>
              </a:rPr>
              <a:t> </a:t>
            </a:r>
            <a:r>
              <a:rPr lang="en-US" b="1" i="1" dirty="0">
                <a:latin typeface="Times New Roman" charset="0"/>
              </a:rPr>
              <a:t>as challenging</a:t>
            </a:r>
            <a:r>
              <a:rPr lang="en-US" b="1" i="1" baseline="0" dirty="0">
                <a:latin typeface="Times New Roman" charset="0"/>
              </a:rPr>
              <a:t> as it may be to want to say something like, “Sally, did your parents not tell you it is rude to speak when someone else is speaking?,” look at those symptoms of dysfunctional behavior as your ability, as a facilitator, to help the participant by Separating the Symptom from the Root Cause. [Address the key points on the slide.]</a:t>
            </a:r>
            <a:endParaRPr lang="en-US" b="1" i="1" dirty="0">
              <a:latin typeface="Times New Roman" charset="0"/>
            </a:endParaRPr>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10</a:t>
            </a:fld>
            <a:endParaRPr lang="en-US" dirty="0"/>
          </a:p>
        </p:txBody>
      </p:sp>
    </p:spTree>
    <p:extLst>
      <p:ext uri="{BB962C8B-B14F-4D97-AF65-F5344CB8AC3E}">
        <p14:creationId xmlns:p14="http://schemas.microsoft.com/office/powerpoint/2010/main" val="3245554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So</a:t>
            </a:r>
            <a:r>
              <a:rPr lang="en-US" b="1" i="1" baseline="0" dirty="0">
                <a:latin typeface="Times New Roman" charset="0"/>
              </a:rPr>
              <a:t> we want to Focus on Prevention. How and where did we discuss this prevention approach? That’s right in Principle 1 – Preparing for Success. Let’s review some of those techniques.</a:t>
            </a:r>
            <a:endParaRPr lang="en-US" b="1" i="1" dirty="0">
              <a:latin typeface="Times New Roman" charset="0"/>
            </a:endParaRPr>
          </a:p>
          <a:p>
            <a:endParaRPr lang="en-US" b="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11</a:t>
            </a:fld>
            <a:endParaRPr lang="en-US" dirty="0"/>
          </a:p>
        </p:txBody>
      </p:sp>
    </p:spTree>
    <p:extLst>
      <p:ext uri="{BB962C8B-B14F-4D97-AF65-F5344CB8AC3E}">
        <p14:creationId xmlns:p14="http://schemas.microsoft.com/office/powerpoint/2010/main" val="1820382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By Focusing</a:t>
            </a:r>
            <a:r>
              <a:rPr lang="en-US" b="1" i="1" baseline="0" dirty="0">
                <a:latin typeface="Times New Roman" charset="0"/>
              </a:rPr>
              <a:t> on Prevention we are able to eliminate many types of dysfunction. Or, at least, to minimize them and their impact on our session. </a:t>
            </a:r>
            <a:r>
              <a:rPr lang="en-US" b="1" i="0" baseline="0" dirty="0">
                <a:latin typeface="Times New Roman" charset="0"/>
              </a:rPr>
              <a:t>[Review/discuss points on the slide.]</a:t>
            </a:r>
            <a:endParaRPr lang="en-US" b="1" i="0"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12</a:t>
            </a:fld>
            <a:endParaRPr lang="en-US" dirty="0"/>
          </a:p>
        </p:txBody>
      </p:sp>
    </p:spTree>
    <p:extLst>
      <p:ext uri="{BB962C8B-B14F-4D97-AF65-F5344CB8AC3E}">
        <p14:creationId xmlns:p14="http://schemas.microsoft.com/office/powerpoint/2010/main" val="4244427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2800" b="1" i="1" dirty="0">
                <a:latin typeface="Times New Roman" charset="0"/>
              </a:rPr>
              <a:t>Being</a:t>
            </a:r>
            <a:r>
              <a:rPr lang="en-US" sz="2800" b="1" i="1" baseline="0" dirty="0">
                <a:latin typeface="Times New Roman" charset="0"/>
              </a:rPr>
              <a:t> aware of what might happen allows us to develop strategies that Focus on Prevention. Let’s look at the 5 strategies we find very helpful. </a:t>
            </a:r>
            <a:r>
              <a:rPr lang="en-US" sz="2800" b="1" i="0" baseline="0" dirty="0">
                <a:latin typeface="Times New Roman" charset="0"/>
              </a:rPr>
              <a:t>[Cover slide points.]</a:t>
            </a:r>
          </a:p>
          <a:p>
            <a:endParaRPr lang="en-US" sz="2800" b="1" i="1" baseline="0" dirty="0">
              <a:latin typeface="Times New Roman" charset="0"/>
            </a:endParaRPr>
          </a:p>
          <a:p>
            <a:pPr>
              <a:buFontTx/>
              <a:buNone/>
            </a:pPr>
            <a:r>
              <a:rPr lang="en-US" sz="2800" b="1" i="1" dirty="0">
                <a:latin typeface="Times New Roman" charset="0"/>
              </a:rPr>
              <a:t>Are their others some of you have found work? </a:t>
            </a:r>
            <a:r>
              <a:rPr lang="en-US" sz="2800" b="1" i="0" dirty="0">
                <a:latin typeface="Times New Roman" charset="0"/>
              </a:rPr>
              <a:t>[Facilitate</a:t>
            </a:r>
            <a:r>
              <a:rPr lang="en-US" sz="2800" b="1" i="0" baseline="0" dirty="0">
                <a:latin typeface="Times New Roman" charset="0"/>
              </a:rPr>
              <a:t> the discussion.]</a:t>
            </a:r>
            <a:endParaRPr lang="en-US" sz="2800" b="1" i="0"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13</a:t>
            </a:fld>
            <a:endParaRPr lang="en-US" dirty="0"/>
          </a:p>
        </p:txBody>
      </p:sp>
    </p:spTree>
    <p:extLst>
      <p:ext uri="{BB962C8B-B14F-4D97-AF65-F5344CB8AC3E}">
        <p14:creationId xmlns:p14="http://schemas.microsoft.com/office/powerpoint/2010/main" val="2238027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[Do a</a:t>
            </a:r>
            <a:r>
              <a:rPr lang="en-US" b="1" baseline="0" dirty="0"/>
              <a:t> backward buildup to cover key points just covered.]</a:t>
            </a:r>
          </a:p>
          <a:p>
            <a:endParaRPr lang="en-US" b="1" i="1" baseline="0" dirty="0"/>
          </a:p>
          <a:p>
            <a:r>
              <a:rPr lang="en-US" b="1" i="1" baseline="0" dirty="0"/>
              <a:t>To Detect Non-Verbal Cues, which of our 8 roles a facilitator are my using? That’s right, the Clairvoyant. Now, let me ask each of you to assume a position that you could care less about anything else we did for the rest of the day. </a:t>
            </a:r>
            <a:r>
              <a:rPr lang="en-US" b="1" i="0" baseline="0" dirty="0"/>
              <a:t>[Have all people do that; then ask them to look around and see what that looks like.]</a:t>
            </a:r>
          </a:p>
          <a:p>
            <a:endParaRPr lang="en-US" b="1" i="1" baseline="0" dirty="0"/>
          </a:p>
          <a:p>
            <a:r>
              <a:rPr lang="en-US" b="1" i="1" baseline="0" dirty="0"/>
              <a:t>OK, you can come back now. The question is, “what do most meeting leaders do when they see some of what we just saw?” Typically little or nothing. </a:t>
            </a:r>
            <a:endParaRPr lang="en-US" b="1" i="1" dirty="0"/>
          </a:p>
          <a:p>
            <a:endParaRPr lang="en-US" b="1" dirty="0">
              <a:latin typeface="Times New Roman" charset="0"/>
            </a:endParaRPr>
          </a:p>
          <a:p>
            <a:endParaRPr lang="en-US" b="1"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14</a:t>
            </a:fld>
            <a:endParaRPr lang="en-US" dirty="0"/>
          </a:p>
        </p:txBody>
      </p:sp>
    </p:spTree>
    <p:extLst>
      <p:ext uri="{BB962C8B-B14F-4D97-AF65-F5344CB8AC3E}">
        <p14:creationId xmlns:p14="http://schemas.microsoft.com/office/powerpoint/2010/main" val="20348355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The key is to</a:t>
            </a:r>
            <a:r>
              <a:rPr lang="en-US" b="1" i="1" baseline="0" dirty="0">
                <a:latin typeface="Times New Roman" charset="0"/>
              </a:rPr>
              <a:t> watch for those early signs including… </a:t>
            </a:r>
            <a:endParaRPr lang="en-US" b="1" i="1" dirty="0">
              <a:latin typeface="Times New Roman" charset="0"/>
            </a:endParaRPr>
          </a:p>
          <a:p>
            <a:endParaRPr lang="en-US" b="1" dirty="0"/>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15</a:t>
            </a:fld>
            <a:endParaRPr lang="en-US" dirty="0"/>
          </a:p>
        </p:txBody>
      </p:sp>
    </p:spTree>
    <p:extLst>
      <p:ext uri="{BB962C8B-B14F-4D97-AF65-F5344CB8AC3E}">
        <p14:creationId xmlns:p14="http://schemas.microsoft.com/office/powerpoint/2010/main" val="2859608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t>Go over these slides quickly and then ask if there are others some of the participants</a:t>
            </a:r>
            <a:r>
              <a:rPr lang="en-US" b="1" i="1" baseline="0" dirty="0"/>
              <a:t> see. </a:t>
            </a:r>
            <a:r>
              <a:rPr lang="en-US" b="1" i="0" baseline="0" dirty="0"/>
              <a:t>[Facilitate the discussion.]</a:t>
            </a:r>
            <a:endParaRPr lang="en-US" b="1" i="0" dirty="0">
              <a:latin typeface="Times New Roman" charset="0"/>
            </a:endParaRPr>
          </a:p>
          <a:p>
            <a:endParaRPr lang="en-US" b="1" dirty="0"/>
          </a:p>
          <a:p>
            <a:endParaRPr lang="en-US" b="1"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16</a:t>
            </a:fld>
            <a:endParaRPr lang="en-US" dirty="0"/>
          </a:p>
        </p:txBody>
      </p:sp>
    </p:spTree>
    <p:extLst>
      <p:ext uri="{BB962C8B-B14F-4D97-AF65-F5344CB8AC3E}">
        <p14:creationId xmlns:p14="http://schemas.microsoft.com/office/powerpoint/2010/main" val="24696791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Not</a:t>
            </a:r>
            <a:r>
              <a:rPr lang="en-US" b="1" i="1" baseline="0" dirty="0">
                <a:latin typeface="Times New Roman" charset="0"/>
              </a:rPr>
              <a:t> necessarily dysfunction. Might be cold, etc. Look for corroborating signals.</a:t>
            </a:r>
            <a:endParaRPr lang="en-US" b="1" i="1"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17</a:t>
            </a:fld>
            <a:endParaRPr lang="en-US" dirty="0"/>
          </a:p>
        </p:txBody>
      </p:sp>
    </p:spTree>
    <p:extLst>
      <p:ext uri="{BB962C8B-B14F-4D97-AF65-F5344CB8AC3E}">
        <p14:creationId xmlns:p14="http://schemas.microsoft.com/office/powerpoint/2010/main" val="3676625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18</a:t>
            </a:fld>
            <a:endParaRPr lang="en-US" dirty="0"/>
          </a:p>
        </p:txBody>
      </p:sp>
    </p:spTree>
    <p:extLst>
      <p:ext uri="{BB962C8B-B14F-4D97-AF65-F5344CB8AC3E}">
        <p14:creationId xmlns:p14="http://schemas.microsoft.com/office/powerpoint/2010/main" val="15720686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19</a:t>
            </a:fld>
            <a:endParaRPr lang="en-US" dirty="0"/>
          </a:p>
        </p:txBody>
      </p:sp>
    </p:spTree>
    <p:extLst>
      <p:ext uri="{BB962C8B-B14F-4D97-AF65-F5344CB8AC3E}">
        <p14:creationId xmlns:p14="http://schemas.microsoft.com/office/powerpoint/2010/main" val="3037863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80000"/>
              </a:lnSpc>
            </a:pPr>
            <a:r>
              <a:rPr lang="en-US" sz="1200" b="1" i="0" u="sng" dirty="0">
                <a:latin typeface="Times New Roman" charset="0"/>
              </a:rPr>
              <a:t>Timing: </a:t>
            </a:r>
            <a:r>
              <a:rPr lang="en-US" sz="1200" b="1" i="0" u="none" baseline="0" dirty="0">
                <a:latin typeface="Times New Roman" charset="0"/>
              </a:rPr>
              <a:t> 60 minutes </a:t>
            </a:r>
          </a:p>
          <a:p>
            <a:pPr>
              <a:lnSpc>
                <a:spcPct val="80000"/>
              </a:lnSpc>
            </a:pPr>
            <a:endParaRPr lang="en-US" sz="1200" b="1" i="0" u="sng" dirty="0">
              <a:latin typeface="Times New Roman" charset="0"/>
            </a:endParaRPr>
          </a:p>
          <a:p>
            <a:pPr>
              <a:lnSpc>
                <a:spcPct val="80000"/>
              </a:lnSpc>
            </a:pPr>
            <a:r>
              <a:rPr lang="en-US" sz="1200" b="1" i="0" u="sng" dirty="0">
                <a:latin typeface="Times New Roman" charset="0"/>
              </a:rPr>
              <a:t>Engagement Strategies:</a:t>
            </a:r>
          </a:p>
          <a:p>
            <a:pPr>
              <a:lnSpc>
                <a:spcPct val="80000"/>
              </a:lnSpc>
              <a:buFontTx/>
              <a:buChar char="•"/>
            </a:pPr>
            <a:r>
              <a:rPr lang="en-US" sz="1200" b="1" i="0" dirty="0">
                <a:latin typeface="Times New Roman" charset="0"/>
              </a:rPr>
              <a:t>Blue</a:t>
            </a:r>
            <a:r>
              <a:rPr lang="en-US" sz="1200" b="1" i="0" baseline="0" dirty="0">
                <a:latin typeface="Times New Roman" charset="0"/>
              </a:rPr>
              <a:t> Engagement for Steps in the Hiring Process OR Places We’d Rather Be</a:t>
            </a:r>
          </a:p>
          <a:p>
            <a:pPr>
              <a:lnSpc>
                <a:spcPct val="80000"/>
              </a:lnSpc>
              <a:buFontTx/>
              <a:buChar char="•"/>
            </a:pPr>
            <a:r>
              <a:rPr lang="en-US" sz="1200" b="1" i="0" baseline="0" dirty="0">
                <a:latin typeface="Times New Roman" charset="0"/>
              </a:rPr>
              <a:t>Assigning an Order to Your Speakers (2 flip charts; 1 for the correct way and 1 for the incorrect way regarding Avoiding the Lulls]</a:t>
            </a:r>
          </a:p>
          <a:p>
            <a:pPr>
              <a:lnSpc>
                <a:spcPct val="80000"/>
              </a:lnSpc>
              <a:buFontTx/>
              <a:buChar char="•"/>
            </a:pPr>
            <a:endParaRPr lang="en-US" sz="1200" b="1" i="0" dirty="0">
              <a:latin typeface="Times New Roman" charset="0"/>
            </a:endParaRPr>
          </a:p>
          <a:p>
            <a:pPr>
              <a:lnSpc>
                <a:spcPct val="80000"/>
              </a:lnSpc>
            </a:pPr>
            <a:r>
              <a:rPr lang="en-US" sz="1200" b="1" i="0" u="sng" dirty="0">
                <a:latin typeface="Times New Roman" charset="0"/>
              </a:rPr>
              <a:t>Flip Charts:</a:t>
            </a:r>
          </a:p>
          <a:p>
            <a:pPr lvl="0">
              <a:lnSpc>
                <a:spcPct val="80000"/>
              </a:lnSpc>
              <a:buFontTx/>
              <a:buChar char="•"/>
            </a:pPr>
            <a:r>
              <a:rPr lang="en-US" sz="1200" b="1" i="0" u="none" baseline="0" dirty="0">
                <a:latin typeface="Times New Roman" charset="0"/>
              </a:rPr>
              <a:t>Steps in the Current Hiring Process OR Placed We’d Rather Be</a:t>
            </a:r>
          </a:p>
          <a:p>
            <a:pPr lvl="0">
              <a:lnSpc>
                <a:spcPct val="80000"/>
              </a:lnSpc>
              <a:buFontTx/>
              <a:buChar char="•"/>
            </a:pPr>
            <a:r>
              <a:rPr lang="en-US" sz="1200" b="1" i="0" u="none" baseline="0" dirty="0">
                <a:latin typeface="Times New Roman" charset="0"/>
              </a:rPr>
              <a:t>Assigning an Order to Your Speakers</a:t>
            </a:r>
          </a:p>
          <a:p>
            <a:pPr lvl="0">
              <a:lnSpc>
                <a:spcPct val="80000"/>
              </a:lnSpc>
              <a:buFontTx/>
              <a:buChar char="•"/>
            </a:pPr>
            <a:r>
              <a:rPr lang="en-US" sz="1200" b="1" i="0" u="none" baseline="0" dirty="0">
                <a:latin typeface="Times New Roman" charset="0"/>
              </a:rPr>
              <a:t>Assigning an Order to Your Speakers</a:t>
            </a:r>
          </a:p>
          <a:p>
            <a:pPr lvl="0">
              <a:lnSpc>
                <a:spcPct val="80000"/>
              </a:lnSpc>
              <a:buFontTx/>
              <a:buChar char="•"/>
            </a:pPr>
            <a:endParaRPr lang="en-US" sz="1200" b="1" i="0" u="none" baseline="0" dirty="0">
              <a:latin typeface="Times New Roman" charset="0"/>
            </a:endParaRPr>
          </a:p>
          <a:p>
            <a:pPr>
              <a:lnSpc>
                <a:spcPct val="80000"/>
              </a:lnSpc>
              <a:buFontTx/>
              <a:buNone/>
            </a:pPr>
            <a:endParaRPr lang="en-US" sz="1200" b="1" i="0" u="sng" baseline="0" dirty="0">
              <a:latin typeface="Times New Roman" charset="0"/>
            </a:endParaRPr>
          </a:p>
          <a:p>
            <a:pPr>
              <a:lnSpc>
                <a:spcPct val="80000"/>
              </a:lnSpc>
              <a:buFontTx/>
              <a:buNone/>
            </a:pPr>
            <a:r>
              <a:rPr lang="en-US" sz="1200" b="1" i="0" u="sng" baseline="0" dirty="0">
                <a:latin typeface="Times New Roman" charset="0"/>
              </a:rPr>
              <a:t>DON’Ts</a:t>
            </a:r>
          </a:p>
          <a:p>
            <a:pPr>
              <a:lnSpc>
                <a:spcPct val="80000"/>
              </a:lnSpc>
              <a:buFontTx/>
              <a:buChar char="•"/>
            </a:pPr>
            <a:r>
              <a:rPr lang="en-US" sz="1200" b="1" i="0" dirty="0">
                <a:latin typeface="Times New Roman" charset="0"/>
              </a:rPr>
              <a:t>Read</a:t>
            </a:r>
            <a:r>
              <a:rPr lang="en-US" sz="1200" b="1" i="0" baseline="0" dirty="0">
                <a:latin typeface="Times New Roman" charset="0"/>
              </a:rPr>
              <a:t> the slides</a:t>
            </a:r>
          </a:p>
          <a:p>
            <a:pPr>
              <a:lnSpc>
                <a:spcPct val="80000"/>
              </a:lnSpc>
              <a:buFontTx/>
              <a:buChar char="•"/>
            </a:pPr>
            <a:r>
              <a:rPr lang="en-US" sz="1200" b="1" i="0" baseline="0" dirty="0">
                <a:latin typeface="Times New Roman" charset="0"/>
              </a:rPr>
              <a:t>Overuse the read-arounds</a:t>
            </a:r>
            <a:endParaRPr lang="en-US" sz="1200" b="1" i="0" dirty="0">
              <a:latin typeface="Times New Roman" charset="0"/>
            </a:endParaRPr>
          </a:p>
          <a:p>
            <a:endParaRPr lang="en-US" i="0"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a:t>
            </a:fld>
            <a:endParaRPr lang="en-US" dirty="0"/>
          </a:p>
        </p:txBody>
      </p:sp>
    </p:spTree>
    <p:extLst>
      <p:ext uri="{BB962C8B-B14F-4D97-AF65-F5344CB8AC3E}">
        <p14:creationId xmlns:p14="http://schemas.microsoft.com/office/powerpoint/2010/main" val="5263713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Here is a nice tip to help all of us pick up dysfunction early.</a:t>
            </a:r>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20</a:t>
            </a:fld>
            <a:endParaRPr lang="en-US" dirty="0"/>
          </a:p>
        </p:txBody>
      </p:sp>
    </p:spTree>
    <p:extLst>
      <p:ext uri="{BB962C8B-B14F-4D97-AF65-F5344CB8AC3E}">
        <p14:creationId xmlns:p14="http://schemas.microsoft.com/office/powerpoint/2010/main" val="33986632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eaLnBrk="1" hangingPunct="1">
              <a:lnSpc>
                <a:spcPct val="90000"/>
              </a:lnSpc>
            </a:pPr>
            <a:r>
              <a:rPr lang="en-US" b="1" i="1" dirty="0"/>
              <a:t>Consider</a:t>
            </a:r>
            <a:r>
              <a:rPr lang="en-US" b="1" i="1" baseline="0" dirty="0"/>
              <a:t> a Dysfunction Check. This is your reminder, as the facilitator, to do a quick review of what is going on in our session. Think about doing this before or after every break, etc. It moves it from actively vs. inactively checking or looking for those early signs.</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21</a:t>
            </a:fld>
            <a:endParaRPr lang="en-US" dirty="0"/>
          </a:p>
        </p:txBody>
      </p:sp>
    </p:spTree>
    <p:extLst>
      <p:ext uri="{BB962C8B-B14F-4D97-AF65-F5344CB8AC3E}">
        <p14:creationId xmlns:p14="http://schemas.microsoft.com/office/powerpoint/2010/main" val="6810480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Here are</a:t>
            </a:r>
            <a:r>
              <a:rPr lang="en-US" b="1" i="1" baseline="0" dirty="0">
                <a:latin typeface="Times New Roman" charset="0"/>
              </a:rPr>
              <a:t> some key questions to think about that will help you. </a:t>
            </a:r>
            <a:r>
              <a:rPr lang="en-US" b="1" i="0" baseline="0" dirty="0">
                <a:latin typeface="Times New Roman" charset="0"/>
              </a:rPr>
              <a:t>[Cover the points on slide.] </a:t>
            </a:r>
            <a:r>
              <a:rPr lang="en-US" b="1" i="1" baseline="0" dirty="0">
                <a:latin typeface="Times New Roman" charset="0"/>
              </a:rPr>
              <a:t>Are there others that some of you use? </a:t>
            </a:r>
            <a:r>
              <a:rPr lang="en-US" b="1" i="0" baseline="0" dirty="0">
                <a:latin typeface="Times New Roman" charset="0"/>
              </a:rPr>
              <a:t>[Facilitate the discussion.]</a:t>
            </a:r>
            <a:endParaRPr lang="en-US" b="1" i="0"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22</a:t>
            </a:fld>
            <a:endParaRPr lang="en-US" dirty="0"/>
          </a:p>
        </p:txBody>
      </p:sp>
    </p:spTree>
    <p:extLst>
      <p:ext uri="{BB962C8B-B14F-4D97-AF65-F5344CB8AC3E}">
        <p14:creationId xmlns:p14="http://schemas.microsoft.com/office/powerpoint/2010/main" val="9041575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Earlier, when we were doing Rotating Flip Charts, you explained how</a:t>
            </a:r>
            <a:r>
              <a:rPr lang="en-US" b="1" i="1" baseline="0" dirty="0">
                <a:latin typeface="Times New Roman" charset="0"/>
              </a:rPr>
              <a:t> you would Address Dysfunction Effectively; now, let us share, what we have found, are best practices.</a:t>
            </a:r>
            <a:endParaRPr lang="en-US" b="1" i="1" dirty="0">
              <a:latin typeface="Times New Roman" charset="0"/>
            </a:endParaRPr>
          </a:p>
          <a:p>
            <a:endParaRPr lang="en-US" b="1"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23</a:t>
            </a:fld>
            <a:endParaRPr lang="en-US" dirty="0"/>
          </a:p>
        </p:txBody>
      </p:sp>
    </p:spTree>
    <p:extLst>
      <p:ext uri="{BB962C8B-B14F-4D97-AF65-F5344CB8AC3E}">
        <p14:creationId xmlns:p14="http://schemas.microsoft.com/office/powerpoint/2010/main" val="42930102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First, do not make a mountain</a:t>
            </a:r>
            <a:r>
              <a:rPr lang="en-US" b="1" i="1" baseline="0" dirty="0">
                <a:latin typeface="Times New Roman" charset="0"/>
              </a:rPr>
              <a:t> out of a mole hill. The first question is, how is the dysfunction you are seeing impacting the session? Is it something that is severely impacting your session now? Or, do you have time to deal with it? By looking at the points listed on this slide, you can answer for yourself when to address the dysfunction. Any questions or comments? </a:t>
            </a:r>
            <a:r>
              <a:rPr lang="en-US" b="1" i="0" baseline="0" dirty="0">
                <a:latin typeface="Times New Roman" charset="0"/>
              </a:rPr>
              <a:t>[Facilitate discussion.]</a:t>
            </a:r>
            <a:endParaRPr lang="en-US" b="1" i="0" dirty="0">
              <a:latin typeface="Times New Roman" charset="0"/>
            </a:endParaRPr>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24</a:t>
            </a:fld>
            <a:endParaRPr lang="en-US" dirty="0"/>
          </a:p>
        </p:txBody>
      </p:sp>
    </p:spTree>
    <p:extLst>
      <p:ext uri="{BB962C8B-B14F-4D97-AF65-F5344CB8AC3E}">
        <p14:creationId xmlns:p14="http://schemas.microsoft.com/office/powerpoint/2010/main" val="40452286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Once you have decided to address</a:t>
            </a:r>
            <a:r>
              <a:rPr lang="en-US" b="1" i="1" baseline="0" dirty="0">
                <a:latin typeface="Times New Roman" charset="0"/>
              </a:rPr>
              <a:t> the behavior, you want to Address Dysfunction Effectively. We find a 4-step process that is really effective:</a:t>
            </a:r>
          </a:p>
          <a:p>
            <a:endParaRPr lang="en-US" b="1" i="1" baseline="0" dirty="0">
              <a:latin typeface="Times New Roman" charset="0"/>
            </a:endParaRPr>
          </a:p>
          <a:p>
            <a:pPr marL="228600" indent="-228600">
              <a:buAutoNum type="arabicPeriod"/>
            </a:pPr>
            <a:r>
              <a:rPr lang="en-US" b="1" i="1" baseline="0" dirty="0">
                <a:latin typeface="Times New Roman" charset="0"/>
              </a:rPr>
              <a:t>Approach privately or generally. (Blue), team how might we deal with it privately? </a:t>
            </a:r>
            <a:r>
              <a:rPr lang="en-US" b="1" i="0" baseline="0" dirty="0">
                <a:latin typeface="Times New Roman" charset="0"/>
              </a:rPr>
              <a:t>[Facilitate the discussion.] </a:t>
            </a:r>
            <a:r>
              <a:rPr lang="en-US" b="1" i="1" baseline="0" dirty="0">
                <a:latin typeface="Times New Roman" charset="0"/>
              </a:rPr>
              <a:t>(Purple) team, how about dealing with it generally? </a:t>
            </a:r>
            <a:r>
              <a:rPr lang="en-US" b="1" i="0" baseline="0" dirty="0">
                <a:latin typeface="Times New Roman" charset="0"/>
              </a:rPr>
              <a:t>[Facilitate the discussion and remind how to use the ground rules in these situations.]</a:t>
            </a:r>
          </a:p>
          <a:p>
            <a:pPr marL="228600" indent="-228600">
              <a:buAutoNum type="arabicPeriod"/>
            </a:pPr>
            <a:endParaRPr lang="en-US" b="1" i="1" baseline="0" dirty="0">
              <a:latin typeface="Times New Roman" charset="0"/>
            </a:endParaRPr>
          </a:p>
          <a:p>
            <a:pPr marL="228600" indent="-228600">
              <a:buAutoNum type="arabicPeriod"/>
            </a:pPr>
            <a:r>
              <a:rPr lang="en-US" b="1" i="1" baseline="0" dirty="0">
                <a:latin typeface="Times New Roman" charset="0"/>
              </a:rPr>
              <a:t>Empathize with the symptom. Please circle or highlight that step; it is the most important step. Demonstrating empathy first shows we care about our participants and it avoids “pointing a finger” or being accusatory about the why, or root cause. The empathy is for what we are seeing; the symptom and drawing no conclusions about the why or root cause.</a:t>
            </a:r>
          </a:p>
          <a:p>
            <a:pPr marL="228600" indent="-228600">
              <a:buAutoNum type="arabicPeriod"/>
            </a:pPr>
            <a:endParaRPr lang="en-US" b="1" i="1" baseline="0" dirty="0">
              <a:latin typeface="Times New Roman" charset="0"/>
            </a:endParaRPr>
          </a:p>
          <a:p>
            <a:pPr marL="228600" indent="-228600">
              <a:buAutoNum type="arabicPeriod"/>
            </a:pPr>
            <a:r>
              <a:rPr lang="en-US" b="1" i="1" baseline="0" dirty="0">
                <a:latin typeface="Times New Roman" charset="0"/>
              </a:rPr>
              <a:t>Address the root cause. This ensure we are addressing the why and will eliminate most dysfunction from continuing.</a:t>
            </a:r>
          </a:p>
          <a:p>
            <a:pPr marL="228600" indent="-228600">
              <a:buAutoNum type="arabicPeriod"/>
            </a:pPr>
            <a:endParaRPr lang="en-US" b="1" i="1" baseline="0" dirty="0">
              <a:latin typeface="Times New Roman" charset="0"/>
            </a:endParaRPr>
          </a:p>
          <a:p>
            <a:pPr marL="228600" indent="-228600">
              <a:buAutoNum type="arabicPeriod"/>
            </a:pPr>
            <a:r>
              <a:rPr lang="en-US" b="1" i="1" baseline="0" dirty="0">
                <a:latin typeface="Times New Roman" charset="0"/>
              </a:rPr>
              <a:t>Get agreement on a solution. This, again, is important to moving towards elimination.</a:t>
            </a:r>
          </a:p>
          <a:p>
            <a:pPr marL="228600" indent="-228600">
              <a:buAutoNum type="arabicPeriod"/>
            </a:pPr>
            <a:endParaRPr lang="en-US" b="1" i="1" baseline="0" dirty="0">
              <a:latin typeface="Times New Roman" charset="0"/>
            </a:endParaRPr>
          </a:p>
          <a:p>
            <a:pPr marL="0" indent="0">
              <a:buNone/>
            </a:pPr>
            <a:r>
              <a:rPr lang="en-US" b="1" i="1" baseline="0" dirty="0">
                <a:latin typeface="Times New Roman" charset="0"/>
              </a:rPr>
              <a:t>Any questions or discussion before we look at some specific examples and solutions? </a:t>
            </a:r>
            <a:r>
              <a:rPr lang="en-US" b="1" i="0" baseline="0" dirty="0">
                <a:latin typeface="Times New Roman" charset="0"/>
              </a:rPr>
              <a:t>[Facilitate the discussion.]</a:t>
            </a:r>
          </a:p>
          <a:p>
            <a:pPr marL="0" indent="0">
              <a:buNone/>
            </a:pPr>
            <a:endParaRPr lang="en-US" b="1"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25</a:t>
            </a:fld>
            <a:endParaRPr lang="en-US" dirty="0"/>
          </a:p>
        </p:txBody>
      </p:sp>
    </p:spTree>
    <p:extLst>
      <p:ext uri="{BB962C8B-B14F-4D97-AF65-F5344CB8AC3E}">
        <p14:creationId xmlns:p14="http://schemas.microsoft.com/office/powerpoint/2010/main" val="3270572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Let’s do some review of what we have just covered. </a:t>
            </a:r>
            <a:r>
              <a:rPr lang="en-US" b="1" i="0" dirty="0"/>
              <a:t>[Use teams,</a:t>
            </a:r>
            <a:r>
              <a:rPr lang="en-US" b="1" i="0" baseline="0" dirty="0"/>
              <a:t> award dots, etc.]</a:t>
            </a:r>
            <a:endParaRPr lang="en-US" b="1" i="0"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26</a:t>
            </a:fld>
            <a:endParaRPr lang="en-US" dirty="0"/>
          </a:p>
        </p:txBody>
      </p:sp>
    </p:spTree>
    <p:extLst>
      <p:ext uri="{BB962C8B-B14F-4D97-AF65-F5344CB8AC3E}">
        <p14:creationId xmlns:p14="http://schemas.microsoft.com/office/powerpoint/2010/main" val="30912926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27</a:t>
            </a:fld>
            <a:endParaRPr lang="en-US" dirty="0"/>
          </a:p>
        </p:txBody>
      </p:sp>
    </p:spTree>
    <p:extLst>
      <p:ext uri="{BB962C8B-B14F-4D97-AF65-F5344CB8AC3E}">
        <p14:creationId xmlns:p14="http://schemas.microsoft.com/office/powerpoint/2010/main" val="5178691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28</a:t>
            </a:fld>
            <a:endParaRPr lang="en-US" dirty="0"/>
          </a:p>
        </p:txBody>
      </p:sp>
    </p:spTree>
    <p:extLst>
      <p:ext uri="{BB962C8B-B14F-4D97-AF65-F5344CB8AC3E}">
        <p14:creationId xmlns:p14="http://schemas.microsoft.com/office/powerpoint/2010/main" val="34832006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eaLnBrk="1" hangingPunct="1">
              <a:buFont typeface="Wingdings" charset="2"/>
              <a:buNone/>
            </a:pP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29</a:t>
            </a:fld>
            <a:endParaRPr lang="en-US" dirty="0"/>
          </a:p>
        </p:txBody>
      </p:sp>
    </p:spTree>
    <p:extLst>
      <p:ext uri="{BB962C8B-B14F-4D97-AF65-F5344CB8AC3E}">
        <p14:creationId xmlns:p14="http://schemas.microsoft.com/office/powerpoint/2010/main" val="972737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0" dirty="0"/>
              <a:t>[Checkpoint]</a:t>
            </a:r>
          </a:p>
          <a:p>
            <a:endParaRPr lang="en-US" b="1" i="1" dirty="0"/>
          </a:p>
          <a:p>
            <a:r>
              <a:rPr lang="en-US" b="1" i="0" dirty="0"/>
              <a:t>[Review:] </a:t>
            </a:r>
            <a:r>
              <a:rPr lang="en-US" b="1" i="1" dirty="0"/>
              <a:t>We have just completed Application Exercise #3 where we had an</a:t>
            </a:r>
            <a:r>
              <a:rPr lang="en-US" b="1" i="1" baseline="0" dirty="0"/>
              <a:t> opportunity to practice our Checkpoint, another Type B starting question and then list using the skills from Principle 4 – Power of the Pen.</a:t>
            </a:r>
          </a:p>
          <a:p>
            <a:endParaRPr lang="en-US" b="1" i="1" baseline="0" dirty="0"/>
          </a:p>
          <a:p>
            <a:r>
              <a:rPr lang="en-US" b="1" i="0" baseline="0" dirty="0"/>
              <a:t>[Preview:] W</a:t>
            </a:r>
            <a:r>
              <a:rPr lang="en-US" b="1" i="1" baseline="0" dirty="0"/>
              <a:t>hat we are about to do next is Principle 6 – Managing Dysfunction. </a:t>
            </a:r>
          </a:p>
          <a:p>
            <a:endParaRPr lang="en-US" b="1" i="1" baseline="0" dirty="0"/>
          </a:p>
          <a:p>
            <a:r>
              <a:rPr lang="en-US" b="1" i="0" baseline="0" dirty="0"/>
              <a:t>[Big View:]</a:t>
            </a:r>
            <a:r>
              <a:rPr lang="en-US" b="1" i="1" baseline="0" dirty="0"/>
              <a:t> And the reason this is important, is we find that encountering some form of dysfunction in most of our sessions. Have you e</a:t>
            </a:r>
            <a:r>
              <a:rPr lang="en-US" sz="1200" b="1" i="1" kern="1200" dirty="0">
                <a:solidFill>
                  <a:schemeClr val="tx1"/>
                </a:solidFill>
                <a:effectLst/>
                <a:latin typeface="+mn-lt"/>
                <a:ea typeface="+mn-ea"/>
                <a:cs typeface="+mn-cs"/>
              </a:rPr>
              <a:t>ver wondered how much better your solutions could be if you could get “Dominating Don” to tone down and “Checkout  Charlie” to engage? In this Principle, we will provide tools to help you ensure you capitalize on the “power of the group.” And to prevent you, as the facilitator, from taking the “ostrich theory” of addressing dysfunctional behavior = putting your head in the sand, make believe it is not happening and hope it will go away…”Hope is Not a Strategy.”</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a:t>
            </a:fld>
            <a:endParaRPr lang="en-US" dirty="0"/>
          </a:p>
        </p:txBody>
      </p:sp>
    </p:spTree>
    <p:extLst>
      <p:ext uri="{BB962C8B-B14F-4D97-AF65-F5344CB8AC3E}">
        <p14:creationId xmlns:p14="http://schemas.microsoft.com/office/powerpoint/2010/main" val="9000176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eaLnBrk="1" hangingPunct="1">
              <a:buFont typeface="Wingdings" charset="2"/>
              <a:buNone/>
            </a:pP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30</a:t>
            </a:fld>
            <a:endParaRPr lang="en-US" dirty="0"/>
          </a:p>
        </p:txBody>
      </p:sp>
    </p:spTree>
    <p:extLst>
      <p:ext uri="{BB962C8B-B14F-4D97-AF65-F5344CB8AC3E}">
        <p14:creationId xmlns:p14="http://schemas.microsoft.com/office/powerpoint/2010/main" val="37655414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31</a:t>
            </a:fld>
            <a:endParaRPr lang="en-US" dirty="0"/>
          </a:p>
        </p:txBody>
      </p:sp>
    </p:spTree>
    <p:extLst>
      <p:ext uri="{BB962C8B-B14F-4D97-AF65-F5344CB8AC3E}">
        <p14:creationId xmlns:p14="http://schemas.microsoft.com/office/powerpoint/2010/main" val="1138159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eaLnBrk="1" hangingPunct="1"/>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32</a:t>
            </a:fld>
            <a:endParaRPr lang="en-US" dirty="0"/>
          </a:p>
        </p:txBody>
      </p:sp>
    </p:spTree>
    <p:extLst>
      <p:ext uri="{BB962C8B-B14F-4D97-AF65-F5344CB8AC3E}">
        <p14:creationId xmlns:p14="http://schemas.microsoft.com/office/powerpoint/2010/main" val="34616972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33</a:t>
            </a:fld>
            <a:endParaRPr lang="en-US" dirty="0"/>
          </a:p>
        </p:txBody>
      </p:sp>
    </p:spTree>
    <p:extLst>
      <p:ext uri="{BB962C8B-B14F-4D97-AF65-F5344CB8AC3E}">
        <p14:creationId xmlns:p14="http://schemas.microsoft.com/office/powerpoint/2010/main" val="32497302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Let’s look</a:t>
            </a:r>
            <a:r>
              <a:rPr lang="en-US" b="1" i="1" baseline="0" dirty="0"/>
              <a:t> at the 2 pages in your participant manual and some of our suggestions for employing the 4-step process we just covered.</a:t>
            </a:r>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34</a:t>
            </a:fld>
            <a:endParaRPr lang="en-US" dirty="0"/>
          </a:p>
        </p:txBody>
      </p:sp>
    </p:spTree>
    <p:extLst>
      <p:ext uri="{BB962C8B-B14F-4D97-AF65-F5344CB8AC3E}">
        <p14:creationId xmlns:p14="http://schemas.microsoft.com/office/powerpoint/2010/main" val="34559255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Let me set the clock</a:t>
            </a:r>
            <a:r>
              <a:rPr lang="en-US" b="1" i="1" baseline="0" dirty="0">
                <a:latin typeface="Times New Roman" charset="0"/>
              </a:rPr>
              <a:t> for 60 seconds and ask each team to look at these pages in your participant manual and select 1 that we can discuss. </a:t>
            </a:r>
            <a:endParaRPr lang="en-US" b="1" i="1" dirty="0">
              <a:latin typeface="Times New Roman" charset="0"/>
            </a:endParaRPr>
          </a:p>
          <a:p>
            <a:endParaRPr lang="en-US" b="1" i="1" dirty="0">
              <a:latin typeface="Times New Roman" charset="0"/>
            </a:endParaRPr>
          </a:p>
          <a:p>
            <a:r>
              <a:rPr lang="en-US" b="1" i="0" dirty="0">
                <a:latin typeface="Times New Roman" charset="0"/>
              </a:rPr>
              <a:t>[Facilitate</a:t>
            </a:r>
            <a:r>
              <a:rPr lang="en-US" b="1" i="0" baseline="0" dirty="0">
                <a:latin typeface="Times New Roman" charset="0"/>
              </a:rPr>
              <a:t> the discussion and reflect often on how the steps outlined follow the 4-step process.]</a:t>
            </a:r>
          </a:p>
          <a:p>
            <a:endParaRPr lang="en-US" b="1" i="1" baseline="0" dirty="0">
              <a:latin typeface="Times New Roman" charset="0"/>
            </a:endParaRPr>
          </a:p>
          <a:p>
            <a:r>
              <a:rPr lang="en-US" b="1" i="1" baseline="0" dirty="0">
                <a:latin typeface="Times New Roman" charset="0"/>
              </a:rPr>
              <a:t>Any other dysfunctions that we should discuss? </a:t>
            </a:r>
            <a:r>
              <a:rPr lang="en-US" b="1" i="0" baseline="0" dirty="0">
                <a:latin typeface="Times New Roman" charset="0"/>
              </a:rPr>
              <a:t>[Facilitate the discussion.]</a:t>
            </a:r>
            <a:endParaRPr lang="en-US" b="1" i="0"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35</a:t>
            </a:fld>
            <a:endParaRPr lang="en-US" dirty="0"/>
          </a:p>
        </p:txBody>
      </p:sp>
    </p:spTree>
    <p:extLst>
      <p:ext uri="{BB962C8B-B14F-4D97-AF65-F5344CB8AC3E}">
        <p14:creationId xmlns:p14="http://schemas.microsoft.com/office/powerpoint/2010/main" val="11904261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Now,</a:t>
            </a:r>
            <a:r>
              <a:rPr lang="en-US" b="1" i="1" baseline="0" dirty="0"/>
              <a:t> let’s look at a few more points regarding Addressing Dysfunction Effectively.</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36</a:t>
            </a:fld>
            <a:endParaRPr lang="en-US" dirty="0"/>
          </a:p>
        </p:txBody>
      </p:sp>
    </p:spTree>
    <p:extLst>
      <p:ext uri="{BB962C8B-B14F-4D97-AF65-F5344CB8AC3E}">
        <p14:creationId xmlns:p14="http://schemas.microsoft.com/office/powerpoint/2010/main" val="35510439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The 3 things to Avoid. </a:t>
            </a:r>
            <a:r>
              <a:rPr lang="en-US" b="1" i="0" dirty="0">
                <a:latin typeface="Times New Roman" charset="0"/>
              </a:rPr>
              <a:t>[Cover the slide.]</a:t>
            </a:r>
          </a:p>
          <a:p>
            <a:endParaRPr lang="en-US" b="1"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37</a:t>
            </a:fld>
            <a:endParaRPr lang="en-US" dirty="0"/>
          </a:p>
        </p:txBody>
      </p:sp>
    </p:spTree>
    <p:extLst>
      <p:ext uri="{BB962C8B-B14F-4D97-AF65-F5344CB8AC3E}">
        <p14:creationId xmlns:p14="http://schemas.microsoft.com/office/powerpoint/2010/main" val="18328354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eaLnBrk="1" hangingPunct="1"/>
            <a:r>
              <a:rPr lang="en-US" b="1" i="1" dirty="0"/>
              <a:t>We encourage</a:t>
            </a:r>
            <a:r>
              <a:rPr lang="en-US" b="1" i="1" baseline="0" dirty="0"/>
              <a:t> eliminating the “ostrich theory of dysfunction” for several reasons. First, i</a:t>
            </a:r>
            <a:r>
              <a:rPr lang="en-US" b="1" i="1" dirty="0"/>
              <a:t>n the early stages, bringing up the issue might remove the dysfunction before any real impact to the session. At the same time to avoid making the mountain from the mole hill, we often can deal with it as soon as the timing is convenient. And, if we believe</a:t>
            </a:r>
            <a:r>
              <a:rPr lang="en-US" b="1" i="1" baseline="0" dirty="0"/>
              <a:t> we must deal with it sooner rather than later, we can </a:t>
            </a:r>
            <a:r>
              <a:rPr lang="en-US" b="1" i="1" dirty="0"/>
              <a:t>call for an early break.</a:t>
            </a:r>
          </a:p>
          <a:p>
            <a:pPr eaLnBrk="1" hangingPunct="1"/>
            <a:endParaRPr lang="en-US" b="1" i="1"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1" dirty="0">
                <a:solidFill>
                  <a:schemeClr val="tx1"/>
                </a:solidFill>
                <a:latin typeface="Times New Roman" charset="0"/>
              </a:rPr>
              <a:t>Following the resolution, as the facilitator, we will want to remember to do a periodic dysfunction check to ensure it has not crept back in.</a:t>
            </a:r>
          </a:p>
          <a:p>
            <a:pPr eaLnBrk="1" hangingPunct="1"/>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38</a:t>
            </a:fld>
            <a:endParaRPr lang="en-US" dirty="0"/>
          </a:p>
        </p:txBody>
      </p:sp>
    </p:spTree>
    <p:extLst>
      <p:ext uri="{BB962C8B-B14F-4D97-AF65-F5344CB8AC3E}">
        <p14:creationId xmlns:p14="http://schemas.microsoft.com/office/powerpoint/2010/main" val="3174701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t>There</a:t>
            </a:r>
            <a:r>
              <a:rPr lang="en-US" b="1" i="1" baseline="0" dirty="0"/>
              <a:t> are times when we may want to Inform the Group When Appropriate.</a:t>
            </a:r>
          </a:p>
          <a:p>
            <a:endParaRPr lang="en-US" b="1" dirty="0">
              <a:latin typeface="Times New Roman" charset="0"/>
            </a:endParaRPr>
          </a:p>
          <a:p>
            <a:endParaRPr lang="en-US" b="1"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39</a:t>
            </a:fld>
            <a:endParaRPr lang="en-US" dirty="0"/>
          </a:p>
        </p:txBody>
      </p:sp>
    </p:spTree>
    <p:extLst>
      <p:ext uri="{BB962C8B-B14F-4D97-AF65-F5344CB8AC3E}">
        <p14:creationId xmlns:p14="http://schemas.microsoft.com/office/powerpoint/2010/main" val="3738045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1" u="none" dirty="0">
                <a:solidFill>
                  <a:srgbClr val="F26522"/>
                </a:solidFill>
                <a:latin typeface="Franklin Gothic Book"/>
                <a:cs typeface="Franklin Gothic Book"/>
              </a:rPr>
              <a:t>Our tagline for this Principle is Conscious Prevention, Early Detection, Clean Resolution. Let’s see how</a:t>
            </a:r>
            <a:r>
              <a:rPr lang="en-US" sz="1200" b="1" i="1" u="none" baseline="0" dirty="0">
                <a:solidFill>
                  <a:srgbClr val="F26522"/>
                </a:solidFill>
                <a:latin typeface="Franklin Gothic Book"/>
                <a:cs typeface="Franklin Gothic Book"/>
              </a:rPr>
              <a:t> we can apply this approach</a:t>
            </a:r>
            <a:r>
              <a:rPr lang="en-US" sz="1200" b="1" i="0" u="none" baseline="0" dirty="0">
                <a:solidFill>
                  <a:srgbClr val="F26522"/>
                </a:solidFill>
                <a:latin typeface="Franklin Gothic Book"/>
                <a:cs typeface="Franklin Gothic Book"/>
              </a:rPr>
              <a:t>.</a:t>
            </a:r>
            <a:endParaRPr lang="en-US" sz="1200" b="1" i="1" u="none" dirty="0">
              <a:solidFill>
                <a:srgbClr val="F26522"/>
              </a:solidFill>
              <a:latin typeface="Franklin Gothic Book"/>
              <a:cs typeface="Franklin Gothic Book"/>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4</a:t>
            </a:fld>
            <a:endParaRPr lang="en-US" dirty="0"/>
          </a:p>
        </p:txBody>
      </p:sp>
    </p:spTree>
    <p:extLst>
      <p:ext uri="{BB962C8B-B14F-4D97-AF65-F5344CB8AC3E}">
        <p14:creationId xmlns:p14="http://schemas.microsoft.com/office/powerpoint/2010/main" val="27963296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eaLnBrk="1" hangingPunct="1"/>
            <a:r>
              <a:rPr lang="en-US" sz="1200" b="1" i="1" dirty="0"/>
              <a:t>These are the 3 tips that help us to do that. </a:t>
            </a:r>
            <a:r>
              <a:rPr lang="en-US" sz="1200" b="1" i="0" dirty="0"/>
              <a:t>[Cover the slide points.]</a:t>
            </a:r>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40</a:t>
            </a:fld>
            <a:endParaRPr lang="en-US" dirty="0"/>
          </a:p>
        </p:txBody>
      </p:sp>
    </p:spTree>
    <p:extLst>
      <p:ext uri="{BB962C8B-B14F-4D97-AF65-F5344CB8AC3E}">
        <p14:creationId xmlns:p14="http://schemas.microsoft.com/office/powerpoint/2010/main" val="37554223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lgn="l" eaLnBrk="1" hangingPunct="1">
              <a:buFont typeface="Wingdings" charset="2"/>
              <a:buNone/>
            </a:pPr>
            <a:r>
              <a:rPr lang="en-US" sz="1200" b="1" i="1" dirty="0"/>
              <a:t>Here</a:t>
            </a:r>
            <a:r>
              <a:rPr lang="en-US" sz="1200" b="1" i="1" baseline="0" dirty="0"/>
              <a:t> is an example of what that might sound like. Has anyone ever seen a facilitator do this or have you done this in one of your sessions? Would you mind sharing this and how that worked for you? </a:t>
            </a:r>
            <a:r>
              <a:rPr lang="en-US" sz="1200" b="1" i="0" baseline="0" dirty="0"/>
              <a:t>[Facilitate the discussion.]</a:t>
            </a:r>
            <a:endParaRPr lang="en-US" sz="1200" b="1" i="0" dirty="0"/>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41</a:t>
            </a:fld>
            <a:endParaRPr lang="en-US" dirty="0"/>
          </a:p>
        </p:txBody>
      </p:sp>
    </p:spTree>
    <p:extLst>
      <p:ext uri="{BB962C8B-B14F-4D97-AF65-F5344CB8AC3E}">
        <p14:creationId xmlns:p14="http://schemas.microsoft.com/office/powerpoint/2010/main" val="33607244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t>To avoid the behavior we do not want we want to Reward</a:t>
            </a:r>
            <a:r>
              <a:rPr lang="en-US" b="1" i="1" baseline="0" dirty="0"/>
              <a:t> Functional Behavior or the behavior we do want.</a:t>
            </a:r>
            <a:endParaRPr lang="en-US" b="1" i="1" dirty="0">
              <a:latin typeface="Times New Roman" charset="0"/>
            </a:endParaRPr>
          </a:p>
          <a:p>
            <a:endParaRPr lang="en-US" b="1"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42</a:t>
            </a:fld>
            <a:endParaRPr lang="en-US" dirty="0"/>
          </a:p>
        </p:txBody>
      </p:sp>
    </p:spTree>
    <p:extLst>
      <p:ext uri="{BB962C8B-B14F-4D97-AF65-F5344CB8AC3E}">
        <p14:creationId xmlns:p14="http://schemas.microsoft.com/office/powerpoint/2010/main" val="9166126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By Rewarding Functional Behavior we are helping to encourage</a:t>
            </a:r>
            <a:r>
              <a:rPr lang="en-US" b="1" i="1" baseline="0" dirty="0">
                <a:latin typeface="Times New Roman" charset="0"/>
              </a:rPr>
              <a:t> the engagement of the participants and will also encourage those more reluctant people.</a:t>
            </a:r>
          </a:p>
          <a:p>
            <a:endParaRPr lang="en-US" b="1" baseline="0"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43</a:t>
            </a:fld>
            <a:endParaRPr lang="en-US" dirty="0"/>
          </a:p>
        </p:txBody>
      </p:sp>
    </p:spTree>
    <p:extLst>
      <p:ext uri="{BB962C8B-B14F-4D97-AF65-F5344CB8AC3E}">
        <p14:creationId xmlns:p14="http://schemas.microsoft.com/office/powerpoint/2010/main" val="28915191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How many of us make  mistakes? </a:t>
            </a:r>
            <a:r>
              <a:rPr lang="en-US" b="1" i="0" dirty="0">
                <a:latin typeface="Times New Roman" charset="0"/>
              </a:rPr>
              <a:t>[Raise your</a:t>
            </a:r>
            <a:r>
              <a:rPr lang="en-US" b="1" i="0" baseline="0" dirty="0">
                <a:latin typeface="Times New Roman" charset="0"/>
              </a:rPr>
              <a:t> hand.] </a:t>
            </a:r>
            <a:r>
              <a:rPr lang="en-US" b="1" i="1" baseline="0" dirty="0">
                <a:latin typeface="Times New Roman" charset="0"/>
              </a:rPr>
              <a:t>Facilitators are human and, do we agree, we all own errors made in our sessions? </a:t>
            </a:r>
            <a:r>
              <a:rPr lang="en-US" b="1" i="0" baseline="0" dirty="0">
                <a:latin typeface="Times New Roman" charset="0"/>
              </a:rPr>
              <a:t>[Nod your head.]</a:t>
            </a:r>
          </a:p>
          <a:p>
            <a:endParaRPr lang="en-US" b="1" i="1" baseline="0" dirty="0">
              <a:latin typeface="Times New Roman" charset="0"/>
            </a:endParaRPr>
          </a:p>
          <a:p>
            <a:r>
              <a:rPr lang="en-US" b="1" i="1" baseline="0" dirty="0">
                <a:latin typeface="Times New Roman" charset="0"/>
              </a:rPr>
              <a:t>Let’s talk about how to Respond Appropriately When Challenged.</a:t>
            </a:r>
            <a:endParaRPr lang="en-US" b="1" i="1" dirty="0">
              <a:latin typeface="Times New Roman" charset="0"/>
            </a:endParaRPr>
          </a:p>
          <a:p>
            <a:endParaRPr lang="en-US" b="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44</a:t>
            </a:fld>
            <a:endParaRPr lang="en-US" dirty="0"/>
          </a:p>
        </p:txBody>
      </p:sp>
    </p:spTree>
    <p:extLst>
      <p:ext uri="{BB962C8B-B14F-4D97-AF65-F5344CB8AC3E}">
        <p14:creationId xmlns:p14="http://schemas.microsoft.com/office/powerpoint/2010/main" val="6659187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t>Our</a:t>
            </a:r>
            <a:r>
              <a:rPr lang="en-US" b="1" i="1" baseline="0" dirty="0"/>
              <a:t> observation when we watch many meeting leaders or facilitators is that they tend to take a challenge personally and begin to “push back” creating an unhealthy situation or environment.  So, some key tips:</a:t>
            </a:r>
          </a:p>
          <a:p>
            <a:endParaRPr lang="en-US" b="1" i="1" baseline="0" dirty="0"/>
          </a:p>
          <a:p>
            <a:pPr marL="0" indent="0">
              <a:buFont typeface="Arial" panose="020B0604020202020204" pitchFamily="34" charset="0"/>
              <a:buNone/>
            </a:pPr>
            <a:r>
              <a:rPr lang="en-US" b="1" i="1" baseline="0" dirty="0"/>
              <a:t>When you make a mistake and you know it, own it. It allows the participants to see you as owning your error and as human.</a:t>
            </a:r>
          </a:p>
          <a:p>
            <a:pPr marL="0" indent="0">
              <a:buFont typeface="Arial" panose="020B0604020202020204" pitchFamily="34" charset="0"/>
              <a:buNone/>
            </a:pPr>
            <a:endParaRPr lang="en-US" b="1" i="1" baseline="0" dirty="0"/>
          </a:p>
          <a:p>
            <a:pPr marL="0" indent="0">
              <a:buFont typeface="Arial" panose="020B0604020202020204" pitchFamily="34" charset="0"/>
              <a:buNone/>
            </a:pPr>
            <a:r>
              <a:rPr lang="en-US" b="1" i="1" baseline="0" dirty="0"/>
              <a:t>If a participant points out an error that you do not agree with and was in the past, best to side-step the issue – something like, “thank you for pointing that out. I will take it under advisement for future sessions.”</a:t>
            </a:r>
          </a:p>
        </p:txBody>
      </p:sp>
      <p:sp>
        <p:nvSpPr>
          <p:cNvPr id="4" name="Slide Number Placeholder 3"/>
          <p:cNvSpPr>
            <a:spLocks noGrp="1"/>
          </p:cNvSpPr>
          <p:nvPr>
            <p:ph type="sldNum" sz="quarter" idx="10"/>
          </p:nvPr>
        </p:nvSpPr>
        <p:spPr/>
        <p:txBody>
          <a:bodyPr/>
          <a:lstStyle/>
          <a:p>
            <a:fld id="{4B573F6C-1218-BD4D-A5E4-4AD687B88FB2}" type="slidenum">
              <a:rPr lang="en-US" smtClean="0"/>
              <a:pPr/>
              <a:t>45</a:t>
            </a:fld>
            <a:endParaRPr lang="en-US" dirty="0"/>
          </a:p>
        </p:txBody>
      </p:sp>
    </p:spTree>
    <p:extLst>
      <p:ext uri="{BB962C8B-B14F-4D97-AF65-F5344CB8AC3E}">
        <p14:creationId xmlns:p14="http://schemas.microsoft.com/office/powerpoint/2010/main" val="40895050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When a participant or group request</a:t>
            </a:r>
            <a:r>
              <a:rPr lang="en-US" b="1" i="1" baseline="0" dirty="0"/>
              <a:t>s a change that you are in favor of, simply thank them for the recommendation, indicate that you agree with the suggestion and ask for the group’s agreement to make that change.</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46</a:t>
            </a:fld>
            <a:endParaRPr lang="en-US" dirty="0"/>
          </a:p>
        </p:txBody>
      </p:sp>
    </p:spTree>
    <p:extLst>
      <p:ext uri="{BB962C8B-B14F-4D97-AF65-F5344CB8AC3E}">
        <p14:creationId xmlns:p14="http://schemas.microsoft.com/office/powerpoint/2010/main" val="32583919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i="1" baseline="0" dirty="0"/>
              <a:t>On the other hand when a group challenges a facilitation process (e.g. you want to do a breakout group, while a participant wants to do the process altogether) or recommends any change that you are not in favor of doing, you want to do the following:</a:t>
            </a:r>
          </a:p>
          <a:p>
            <a:pPr marL="0" indent="0">
              <a:buFont typeface="Arial" panose="020B0604020202020204" pitchFamily="34" charset="0"/>
              <a:buNone/>
            </a:pPr>
            <a:endParaRPr lang="en-US" b="1" i="1" baseline="0" dirty="0"/>
          </a:p>
          <a:p>
            <a:pPr marL="0" lvl="0" indent="0">
              <a:buFont typeface="Arial" panose="020B0604020202020204" pitchFamily="34" charset="0"/>
              <a:buNone/>
            </a:pPr>
            <a:r>
              <a:rPr lang="en-US" b="1" i="1" baseline="0" dirty="0"/>
              <a:t>Thank the participant for the suggestion – “thank you for bringing that suggestion to our attention.”</a:t>
            </a:r>
          </a:p>
          <a:p>
            <a:pPr marL="0" lvl="0" indent="0">
              <a:buFont typeface="Arial" panose="020B0604020202020204" pitchFamily="34" charset="0"/>
              <a:buNone/>
            </a:pPr>
            <a:endParaRPr lang="en-US" b="1" i="1" baseline="0" dirty="0"/>
          </a:p>
          <a:p>
            <a:pPr marL="0" lvl="0" indent="0">
              <a:buFont typeface="Arial" panose="020B0604020202020204" pitchFamily="34" charset="0"/>
              <a:buNone/>
            </a:pPr>
            <a:r>
              <a:rPr lang="en-US" b="1" i="1" baseline="0" dirty="0"/>
              <a:t>Point out at least one advantage to the participant’s suggestion – “This is an important topic and I can see the benefit of everyone hearing about all of these topics.”</a:t>
            </a:r>
          </a:p>
          <a:p>
            <a:pPr marL="0" lvl="0" indent="0">
              <a:buFont typeface="Arial" panose="020B0604020202020204" pitchFamily="34" charset="0"/>
              <a:buNone/>
            </a:pPr>
            <a:endParaRPr lang="en-US" b="1" i="1" baseline="0" dirty="0"/>
          </a:p>
          <a:p>
            <a:pPr marL="0" lvl="0" indent="0">
              <a:buFont typeface="Arial" panose="020B0604020202020204" pitchFamily="34" charset="0"/>
              <a:buNone/>
            </a:pPr>
            <a:r>
              <a:rPr lang="en-US" b="1" i="1" baseline="0" dirty="0"/>
              <a:t>Point out the benefit of the original approach (typically yours) – “I just want to ensure we all understand the trade offs. If we do this in breakouts, we will be able to complete this in about 45 minutes. By conducting this with all of us involved in each topic, it will require about 2 hours.” Making the group aware of the impact allows them to make informed decisions.</a:t>
            </a:r>
          </a:p>
          <a:p>
            <a:pPr marL="0" lvl="0" indent="0">
              <a:buFont typeface="Arial" panose="020B0604020202020204" pitchFamily="34" charset="0"/>
              <a:buNone/>
            </a:pPr>
            <a:endParaRPr lang="en-US" b="1" i="1" baseline="0" dirty="0"/>
          </a:p>
          <a:p>
            <a:pPr marL="0" lvl="0" indent="0">
              <a:buFont typeface="Arial" panose="020B0604020202020204" pitchFamily="34" charset="0"/>
              <a:buNone/>
            </a:pPr>
            <a:r>
              <a:rPr lang="en-US" b="1" i="1" baseline="0" dirty="0"/>
              <a:t>I am willing to do whatever the group would like to do, and I would like to call for a vote. Always vote on the alternative recommendation (the participant’s recommendation) to avoid any perception of bias.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47</a:t>
            </a:fld>
            <a:endParaRPr lang="en-US" dirty="0"/>
          </a:p>
        </p:txBody>
      </p:sp>
    </p:spTree>
    <p:extLst>
      <p:ext uri="{BB962C8B-B14F-4D97-AF65-F5344CB8AC3E}">
        <p14:creationId xmlns:p14="http://schemas.microsoft.com/office/powerpoint/2010/main" val="41801022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48</a:t>
            </a:fld>
            <a:endParaRPr lang="en-US" dirty="0"/>
          </a:p>
        </p:txBody>
      </p:sp>
    </p:spTree>
    <p:extLst>
      <p:ext uri="{BB962C8B-B14F-4D97-AF65-F5344CB8AC3E}">
        <p14:creationId xmlns:p14="http://schemas.microsoft.com/office/powerpoint/2010/main" val="28669759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573F6C-1218-BD4D-A5E4-4AD687B88F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3347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7500" lnSpcReduction="20000"/>
          </a:bodyPr>
          <a:lstStyle/>
          <a:p>
            <a:r>
              <a:rPr lang="en-US" sz="1800" b="1" i="1" dirty="0"/>
              <a:t>We have the 8 best practices/techniques in Principle 6; so let’s get started</a:t>
            </a:r>
            <a:r>
              <a:rPr lang="en-US" sz="1800" b="1" i="1" baseline="0" dirty="0"/>
              <a:t> with one of our favorite engagement activities, Rotating Flip Charts. </a:t>
            </a:r>
          </a:p>
          <a:p>
            <a:endParaRPr lang="en-US" sz="1800" b="1" i="1" baseline="0" dirty="0"/>
          </a:p>
          <a:p>
            <a:r>
              <a:rPr lang="en-US" sz="1800" b="1" i="0" baseline="0" dirty="0"/>
              <a:t>[Purpose:] </a:t>
            </a:r>
            <a:r>
              <a:rPr lang="en-US" sz="1800" b="1" i="1" baseline="0" dirty="0"/>
              <a:t>The purpose of this engagement will be to identify some of the most frequent types of dysfunctions you find in the sessions you lead or attend.</a:t>
            </a:r>
          </a:p>
          <a:p>
            <a:endParaRPr lang="en-US" sz="1800" b="1" i="1" baseline="0" dirty="0"/>
          </a:p>
          <a:p>
            <a:r>
              <a:rPr lang="en-US" sz="1800" b="1" i="0" baseline="0" dirty="0"/>
              <a:t>[Example: Not necessary.]</a:t>
            </a:r>
          </a:p>
          <a:p>
            <a:endParaRPr lang="en-US" sz="1800" b="1" i="1" baseline="0" dirty="0"/>
          </a:p>
          <a:p>
            <a:r>
              <a:rPr lang="en-US" sz="1800" b="1" i="0" baseline="0" dirty="0"/>
              <a:t>[Directions:] </a:t>
            </a:r>
            <a:r>
              <a:rPr lang="en-US" sz="1800" b="1" i="1" baseline="0" dirty="0"/>
              <a:t>First, let’s select a new team leader. If you have already led your team today, you are not eligible to lead this activity. Of the remaining members of your team, will the person (who is tallest/shortest; has the most/least sibling, has the oldest/newest car, etc.) serve as the team leader. Team leaders, please take your colored marker and post-it notes with you and you and your team will each go to the flip chart nearest to you. When I ask you to start, I would like each team to make a list of the most common dysfunctions you experience or see in the meetings you attend or lead. I will give you 90 seconds to do this.</a:t>
            </a:r>
          </a:p>
          <a:p>
            <a:endParaRPr lang="en-US" sz="1800" b="1" i="1" baseline="0" dirty="0"/>
          </a:p>
          <a:p>
            <a:r>
              <a:rPr lang="en-US" sz="1800" b="1" i="0" baseline="0" dirty="0"/>
              <a:t>[Exceptions: None.]</a:t>
            </a:r>
          </a:p>
          <a:p>
            <a:endParaRPr lang="en-US" sz="1800" b="1" i="1" baseline="0" dirty="0"/>
          </a:p>
          <a:p>
            <a:r>
              <a:rPr lang="en-US" sz="1800" b="1" i="0" baseline="0" dirty="0"/>
              <a:t>[Questions:] </a:t>
            </a:r>
            <a:r>
              <a:rPr lang="en-US" sz="1800" b="1" i="1" baseline="0" dirty="0"/>
              <a:t>Any questions?</a:t>
            </a:r>
          </a:p>
          <a:p>
            <a:endParaRPr lang="en-US" sz="1800" b="1" i="1" baseline="0" dirty="0"/>
          </a:p>
          <a:p>
            <a:r>
              <a:rPr lang="en-US" sz="1800" b="1" i="0" baseline="0" dirty="0"/>
              <a:t>[Starting question:]</a:t>
            </a:r>
            <a:r>
              <a:rPr lang="en-US" sz="1800" b="1" i="1" baseline="0" dirty="0"/>
              <a:t> Think about the meetings you have either attended or led for the last 3 to 6 months. Think about the behaviors you find annoying the types of things you see participants in those meeting do that you believe are dysfunctional. What are the most common types of dysfunction you find in those meetings?</a:t>
            </a:r>
            <a:endParaRPr lang="en-US" sz="1200" b="1" i="1" dirty="0"/>
          </a:p>
          <a:p>
            <a:endParaRPr lang="en-US" sz="1200" b="1" dirty="0"/>
          </a:p>
          <a:p>
            <a:r>
              <a:rPr lang="en-US" sz="1200" b="1" dirty="0"/>
              <a:t>[After the 90 seconds</a:t>
            </a:r>
            <a:r>
              <a:rPr lang="en-US" sz="1200" b="1" baseline="0" dirty="0"/>
              <a:t> are up; round 2.]</a:t>
            </a:r>
          </a:p>
          <a:p>
            <a:endParaRPr lang="en-US" sz="1200" b="1" baseline="0" dirty="0"/>
          </a:p>
          <a:p>
            <a:r>
              <a:rPr lang="en-US" sz="1200" b="1" i="1" baseline="0" dirty="0"/>
              <a:t>OK, folks, time is up for our first round of Rotating Flip Charts. Facing forward, I would like each team to rotate 1 flip chart to the right and, team leaders, take your markets and post-it notes with you, please. </a:t>
            </a:r>
            <a:r>
              <a:rPr lang="en-US" sz="1200" b="1" i="0" baseline="0" dirty="0"/>
              <a:t>[Allow teams to rotate.]</a:t>
            </a:r>
          </a:p>
          <a:p>
            <a:endParaRPr lang="en-US" sz="1200" b="1" i="1" baseline="0" dirty="0"/>
          </a:p>
          <a:p>
            <a:r>
              <a:rPr lang="en-US" sz="1200" b="1" i="0" baseline="0" dirty="0"/>
              <a:t>[Directions:]</a:t>
            </a:r>
            <a:r>
              <a:rPr lang="en-US" sz="1200" b="1" i="1" baseline="0" dirty="0"/>
              <a:t> Now, here are the directions for this round. Look at the list on the flip chart you are in front of now Place a check mark at the end of the dysfunctions if you had that/those dysfunction(s) on your original flip chart. Once you have completed identifying the duplicates, then, select one of the remaining dysfunctions, one that is not a duplicate, and, with your team, discuss how you would address that type of behavior if you were leading that meeting. </a:t>
            </a:r>
          </a:p>
          <a:p>
            <a:endParaRPr lang="en-US" sz="1200" b="1" i="1" baseline="0" dirty="0"/>
          </a:p>
          <a:p>
            <a:r>
              <a:rPr lang="en-US" sz="1200" b="1" i="0" baseline="0" dirty="0"/>
              <a:t>[Questions:] </a:t>
            </a:r>
            <a:r>
              <a:rPr lang="en-US" sz="1200" b="1" i="1" baseline="0" dirty="0"/>
              <a:t>Any questions? Great, get started and I will allow another 90 seconds.</a:t>
            </a:r>
          </a:p>
          <a:p>
            <a:endParaRPr lang="en-US" sz="1200" b="1" baseline="0" dirty="0"/>
          </a:p>
          <a:p>
            <a:r>
              <a:rPr lang="en-US" sz="1200" b="1" baseline="0" dirty="0"/>
              <a:t>[When time runs out, have each team report out and facilitate the discussion.]</a:t>
            </a:r>
          </a:p>
          <a:p>
            <a:endParaRPr lang="en-US" sz="1200" b="1" baseline="0" dirty="0"/>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a:t>
            </a:fld>
            <a:endParaRPr lang="en-US" dirty="0"/>
          </a:p>
        </p:txBody>
      </p:sp>
    </p:spTree>
    <p:extLst>
      <p:ext uri="{BB962C8B-B14F-4D97-AF65-F5344CB8AC3E}">
        <p14:creationId xmlns:p14="http://schemas.microsoft.com/office/powerpoint/2010/main" val="34302094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573F6C-1218-BD4D-A5E4-4AD687B88F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86280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eaLnBrk="1" hangingPunct="1">
              <a:buFont typeface="Wingdings" charset="2"/>
              <a:buNone/>
            </a:pP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51</a:t>
            </a:fld>
            <a:endParaRPr lang="en-US" dirty="0"/>
          </a:p>
        </p:txBody>
      </p:sp>
    </p:spTree>
    <p:extLst>
      <p:ext uri="{BB962C8B-B14F-4D97-AF65-F5344CB8AC3E}">
        <p14:creationId xmlns:p14="http://schemas.microsoft.com/office/powerpoint/2010/main" val="17758864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eaLnBrk="1" hangingPunct="1">
              <a:buFont typeface="Wingdings" charset="2"/>
              <a:buNone/>
            </a:pP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52</a:t>
            </a:fld>
            <a:endParaRPr lang="en-US" dirty="0"/>
          </a:p>
        </p:txBody>
      </p:sp>
    </p:spTree>
    <p:extLst>
      <p:ext uri="{BB962C8B-B14F-4D97-AF65-F5344CB8AC3E}">
        <p14:creationId xmlns:p14="http://schemas.microsoft.com/office/powerpoint/2010/main" val="16951705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53</a:t>
            </a:fld>
            <a:endParaRPr lang="en-US" dirty="0"/>
          </a:p>
        </p:txBody>
      </p:sp>
    </p:spTree>
    <p:extLst>
      <p:ext uri="{BB962C8B-B14F-4D97-AF65-F5344CB8AC3E}">
        <p14:creationId xmlns:p14="http://schemas.microsoft.com/office/powerpoint/2010/main" val="24855857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eaLnBrk="1" hangingPunct="1"/>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54</a:t>
            </a:fld>
            <a:endParaRPr lang="en-US" dirty="0"/>
          </a:p>
        </p:txBody>
      </p:sp>
    </p:spTree>
    <p:extLst>
      <p:ext uri="{BB962C8B-B14F-4D97-AF65-F5344CB8AC3E}">
        <p14:creationId xmlns:p14="http://schemas.microsoft.com/office/powerpoint/2010/main" val="15540368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55</a:t>
            </a:fld>
            <a:endParaRPr lang="en-US" dirty="0"/>
          </a:p>
        </p:txBody>
      </p:sp>
    </p:spTree>
    <p:extLst>
      <p:ext uri="{BB962C8B-B14F-4D97-AF65-F5344CB8AC3E}">
        <p14:creationId xmlns:p14="http://schemas.microsoft.com/office/powerpoint/2010/main" val="27995572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eaLnBrk="1" hangingPunct="1">
              <a:buFont typeface="Wingdings" charset="2"/>
              <a:buNone/>
            </a:pP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56</a:t>
            </a:fld>
            <a:endParaRPr lang="en-US" dirty="0"/>
          </a:p>
        </p:txBody>
      </p:sp>
    </p:spTree>
    <p:extLst>
      <p:ext uri="{BB962C8B-B14F-4D97-AF65-F5344CB8AC3E}">
        <p14:creationId xmlns:p14="http://schemas.microsoft.com/office/powerpoint/2010/main" val="23227232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eaLnBrk="1" hangingPunct="1">
              <a:buFont typeface="Wingdings" charset="2"/>
              <a:buNone/>
            </a:pPr>
            <a:r>
              <a:rPr lang="en-US" b="1" i="1" dirty="0"/>
              <a:t>Why?</a:t>
            </a:r>
          </a:p>
        </p:txBody>
      </p:sp>
      <p:sp>
        <p:nvSpPr>
          <p:cNvPr id="4" name="Slide Number Placeholder 3"/>
          <p:cNvSpPr>
            <a:spLocks noGrp="1"/>
          </p:cNvSpPr>
          <p:nvPr>
            <p:ph type="sldNum" sz="quarter" idx="10"/>
          </p:nvPr>
        </p:nvSpPr>
        <p:spPr/>
        <p:txBody>
          <a:bodyPr/>
          <a:lstStyle/>
          <a:p>
            <a:fld id="{4B573F6C-1218-BD4D-A5E4-4AD687B88FB2}" type="slidenum">
              <a:rPr lang="en-US" smtClean="0"/>
              <a:pPr/>
              <a:t>57</a:t>
            </a:fld>
            <a:endParaRPr lang="en-US" dirty="0"/>
          </a:p>
        </p:txBody>
      </p:sp>
    </p:spTree>
    <p:extLst>
      <p:ext uri="{BB962C8B-B14F-4D97-AF65-F5344CB8AC3E}">
        <p14:creationId xmlns:p14="http://schemas.microsoft.com/office/powerpoint/2010/main" val="77077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eaLnBrk="1" hangingPunct="1">
              <a:buFont typeface="Wingdings" charset="2"/>
              <a:buNone/>
            </a:pP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58</a:t>
            </a:fld>
            <a:endParaRPr lang="en-US" dirty="0"/>
          </a:p>
        </p:txBody>
      </p:sp>
    </p:spTree>
    <p:extLst>
      <p:ext uri="{BB962C8B-B14F-4D97-AF65-F5344CB8AC3E}">
        <p14:creationId xmlns:p14="http://schemas.microsoft.com/office/powerpoint/2010/main" val="29775659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59</a:t>
            </a:fld>
            <a:endParaRPr lang="en-US" dirty="0"/>
          </a:p>
        </p:txBody>
      </p:sp>
    </p:spTree>
    <p:extLst>
      <p:ext uri="{BB962C8B-B14F-4D97-AF65-F5344CB8AC3E}">
        <p14:creationId xmlns:p14="http://schemas.microsoft.com/office/powerpoint/2010/main" val="2069493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This</a:t>
            </a:r>
            <a:r>
              <a:rPr lang="en-US" b="1" i="1" baseline="0" dirty="0">
                <a:latin typeface="Times New Roman" charset="0"/>
              </a:rPr>
              <a:t> graph is an interesting view into dysfunction. Notice the </a:t>
            </a:r>
            <a:r>
              <a:rPr lang="en-US" b="1" i="1" dirty="0">
                <a:latin typeface="Times New Roman" charset="0"/>
              </a:rPr>
              <a:t>growth in the severity as the degree of dysfunction increases. The key point</a:t>
            </a:r>
            <a:r>
              <a:rPr lang="en-US" b="1" i="1" baseline="0" dirty="0">
                <a:latin typeface="Times New Roman" charset="0"/>
              </a:rPr>
              <a:t> is to</a:t>
            </a:r>
            <a:r>
              <a:rPr lang="en-US" b="1" i="1" dirty="0">
                <a:latin typeface="Times New Roman" charset="0"/>
              </a:rPr>
              <a:t> deal with dysfunction  while it has less of a degree</a:t>
            </a:r>
            <a:r>
              <a:rPr lang="en-US" b="1" i="1" baseline="0" dirty="0">
                <a:latin typeface="Times New Roman" charset="0"/>
              </a:rPr>
              <a:t> or </a:t>
            </a:r>
            <a:r>
              <a:rPr lang="en-US" b="1" i="1" dirty="0">
                <a:latin typeface="Times New Roman" charset="0"/>
              </a:rPr>
              <a:t>impact on your session.</a:t>
            </a:r>
            <a:r>
              <a:rPr lang="en-US" b="1" i="1" baseline="0" dirty="0">
                <a:latin typeface="Times New Roman" charset="0"/>
              </a:rPr>
              <a:t> Think of it this way, rarely, if ever, do 2 participants come into a meeting a “go at each other.” They typically start with something like rolled eyes or folded arms or other milder forms of dysfunction. We can help them if we understand Dysfunctional Behavior and this graphical representation. </a:t>
            </a:r>
            <a:endParaRPr lang="en-US" b="1" i="1" dirty="0">
              <a:latin typeface="Times New Roman" charset="0"/>
            </a:endParaRPr>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6</a:t>
            </a:fld>
            <a:endParaRPr lang="en-US" dirty="0"/>
          </a:p>
        </p:txBody>
      </p:sp>
    </p:spTree>
    <p:extLst>
      <p:ext uri="{BB962C8B-B14F-4D97-AF65-F5344CB8AC3E}">
        <p14:creationId xmlns:p14="http://schemas.microsoft.com/office/powerpoint/2010/main" val="122216891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60</a:t>
            </a:fld>
            <a:endParaRPr lang="en-US" dirty="0"/>
          </a:p>
        </p:txBody>
      </p:sp>
    </p:spTree>
    <p:extLst>
      <p:ext uri="{BB962C8B-B14F-4D97-AF65-F5344CB8AC3E}">
        <p14:creationId xmlns:p14="http://schemas.microsoft.com/office/powerpoint/2010/main" val="8806216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62</a:t>
            </a:fld>
            <a:endParaRPr lang="en-US" dirty="0"/>
          </a:p>
        </p:txBody>
      </p:sp>
    </p:spTree>
    <p:extLst>
      <p:ext uri="{BB962C8B-B14F-4D97-AF65-F5344CB8AC3E}">
        <p14:creationId xmlns:p14="http://schemas.microsoft.com/office/powerpoint/2010/main" val="13872607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A slide</a:t>
            </a:r>
            <a:r>
              <a:rPr lang="en-US" b="1" baseline="0" dirty="0"/>
              <a:t> to post to conduct the fourth exercise – it give the key points about timing and when to return to the main room.</a:t>
            </a:r>
          </a:p>
          <a:p>
            <a:endParaRPr lang="en-US" b="1" baseline="0" dirty="0"/>
          </a:p>
          <a:p>
            <a:r>
              <a:rPr lang="en-US" b="1" baseline="0" dirty="0"/>
              <a:t>[Upon return to the main room, the instructor should conduct a debrief, flip charting the Key Observations. While flip charting, ensure we model the techniques from Principle 4 including: writing first, writing their words, asking not telling, alternate colors, etc.]</a:t>
            </a:r>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63</a:t>
            </a:fld>
            <a:endParaRPr lang="en-US" dirty="0"/>
          </a:p>
        </p:txBody>
      </p:sp>
    </p:spTree>
    <p:extLst>
      <p:ext uri="{BB962C8B-B14F-4D97-AF65-F5344CB8AC3E}">
        <p14:creationId xmlns:p14="http://schemas.microsoft.com/office/powerpoint/2010/main" val="40453830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64</a:t>
            </a:fld>
            <a:endParaRPr lang="en-US" dirty="0"/>
          </a:p>
        </p:txBody>
      </p:sp>
    </p:spTree>
    <p:extLst>
      <p:ext uri="{BB962C8B-B14F-4D97-AF65-F5344CB8AC3E}">
        <p14:creationId xmlns:p14="http://schemas.microsoft.com/office/powerpoint/2010/main" val="1219690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Let’s start</a:t>
            </a:r>
            <a:r>
              <a:rPr lang="en-US" b="1" i="1" baseline="0" dirty="0">
                <a:latin typeface="Times New Roman" charset="0"/>
              </a:rPr>
              <a:t> with Understanding Dysfunctional Behavior. Let me ask someone from each team, starting on my right with the (purple) team and moving to my left, what would you define as dysfunctional behavior? </a:t>
            </a:r>
            <a:r>
              <a:rPr lang="en-US" b="1" i="0" baseline="0" dirty="0">
                <a:latin typeface="Times New Roman" charset="0"/>
              </a:rPr>
              <a:t>[Lead the discussion from team-to-team.]</a:t>
            </a:r>
            <a:endParaRPr lang="en-US" b="1" i="0" dirty="0">
              <a:latin typeface="Times New Roman" charset="0"/>
            </a:endParaRPr>
          </a:p>
          <a:p>
            <a:endParaRPr lang="en-US" b="1" dirty="0">
              <a:latin typeface="Times New Roman" charset="0"/>
            </a:endParaRPr>
          </a:p>
          <a:p>
            <a:endParaRPr lang="en-US" b="1" dirty="0">
              <a:latin typeface="Times New Roman" charset="0"/>
            </a:endParaRPr>
          </a:p>
          <a:p>
            <a:endParaRPr lang="en-US" b="1" dirty="0">
              <a:latin typeface="Times New Roman" charset="0"/>
            </a:endParaRPr>
          </a:p>
          <a:p>
            <a:endParaRPr lang="en-US" b="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7</a:t>
            </a:fld>
            <a:endParaRPr lang="en-US" dirty="0"/>
          </a:p>
        </p:txBody>
      </p:sp>
    </p:spTree>
    <p:extLst>
      <p:ext uri="{BB962C8B-B14F-4D97-AF65-F5344CB8AC3E}">
        <p14:creationId xmlns:p14="http://schemas.microsoft.com/office/powerpoint/2010/main" val="179790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(Name)</a:t>
            </a:r>
            <a:r>
              <a:rPr lang="en-US" b="1" i="1" baseline="0" dirty="0">
                <a:latin typeface="Times New Roman" charset="0"/>
              </a:rPr>
              <a:t> from the (red) team, would you please read our definition of dysfunctional behavior. </a:t>
            </a:r>
          </a:p>
          <a:p>
            <a:endParaRPr lang="en-US" b="1" i="1" baseline="0" dirty="0">
              <a:latin typeface="Times New Roman" charset="0"/>
            </a:endParaRPr>
          </a:p>
          <a:p>
            <a:r>
              <a:rPr lang="en-US" b="1" i="0" baseline="0" dirty="0">
                <a:latin typeface="Times New Roman" charset="0"/>
              </a:rPr>
              <a:t>[Stress the following points:]</a:t>
            </a:r>
          </a:p>
          <a:p>
            <a:endParaRPr lang="en-US" b="1" i="1" baseline="0" dirty="0">
              <a:latin typeface="Times New Roman" charset="0"/>
            </a:endParaRPr>
          </a:p>
          <a:p>
            <a:r>
              <a:rPr lang="en-US" b="1" i="1" baseline="0" dirty="0">
                <a:latin typeface="Times New Roman" charset="0"/>
              </a:rPr>
              <a:t>Dysfunctional behavior is </a:t>
            </a:r>
            <a:r>
              <a:rPr lang="en-US" b="1" i="1" u="sng" baseline="0" dirty="0">
                <a:latin typeface="Times New Roman" charset="0"/>
              </a:rPr>
              <a:t>any activity.</a:t>
            </a:r>
          </a:p>
          <a:p>
            <a:endParaRPr lang="en-US" b="1" i="1" u="sng" baseline="0" dirty="0">
              <a:latin typeface="Times New Roman" charset="0"/>
            </a:endParaRPr>
          </a:p>
          <a:p>
            <a:r>
              <a:rPr lang="en-US" b="1" i="1" u="none" baseline="0" dirty="0">
                <a:latin typeface="Times New Roman" charset="0"/>
              </a:rPr>
              <a:t>This is a </a:t>
            </a:r>
            <a:r>
              <a:rPr lang="en-US" b="1" i="1" u="sng" baseline="0" dirty="0">
                <a:latin typeface="Times New Roman" charset="0"/>
              </a:rPr>
              <a:t>substitution</a:t>
            </a:r>
            <a:r>
              <a:rPr lang="en-US" b="1" i="1" u="none" baseline="0" dirty="0">
                <a:latin typeface="Times New Roman" charset="0"/>
              </a:rPr>
              <a:t> --- why? Because we want to create an environment in our sessions that when a participant has an issue, they are comfortable raising that issue in a non-dysfunctional manner.</a:t>
            </a:r>
          </a:p>
          <a:p>
            <a:endParaRPr lang="en-US" b="1" i="1" u="none" baseline="0" dirty="0">
              <a:latin typeface="Times New Roman" charset="0"/>
            </a:endParaRPr>
          </a:p>
          <a:p>
            <a:r>
              <a:rPr lang="en-US" b="1" i="1" u="none" baseline="0" dirty="0">
                <a:latin typeface="Times New Roman" charset="0"/>
              </a:rPr>
              <a:t>For expressing displeasure with 1 of the 3 things listed.</a:t>
            </a:r>
            <a:endParaRPr lang="en-US" b="1" i="1" u="none" dirty="0">
              <a:latin typeface="Times New Roman" charset="0"/>
            </a:endParaRPr>
          </a:p>
          <a:p>
            <a:endParaRPr lang="en-US" b="1" dirty="0">
              <a:latin typeface="Times New Roman" charset="0"/>
            </a:endParaRPr>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8</a:t>
            </a:fld>
            <a:endParaRPr lang="en-US" dirty="0"/>
          </a:p>
        </p:txBody>
      </p:sp>
    </p:spTree>
    <p:extLst>
      <p:ext uri="{BB962C8B-B14F-4D97-AF65-F5344CB8AC3E}">
        <p14:creationId xmlns:p14="http://schemas.microsoft.com/office/powerpoint/2010/main" val="2870755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t>It is critical to Separate</a:t>
            </a:r>
            <a:r>
              <a:rPr lang="en-US" b="1" i="1" baseline="0" dirty="0"/>
              <a:t> the Symptom from the Root Cause. Why? Let’s think about it, think about the what the symptom tells us. Think about the symptom question is. (Green) team, what is the symptom question? </a:t>
            </a:r>
            <a:r>
              <a:rPr lang="en-US" b="1" i="0" baseline="0" dirty="0"/>
              <a:t>[Move from team-to-team to drive at the question the symptom answers which is ‘how do we know?”] </a:t>
            </a:r>
          </a:p>
          <a:p>
            <a:endParaRPr lang="en-US" b="1" i="1" baseline="0" dirty="0"/>
          </a:p>
          <a:p>
            <a:r>
              <a:rPr lang="en-US" b="1" i="1" baseline="0" dirty="0"/>
              <a:t>Think of the experience with a sick child that tells us they are hot, achy, sneezing with a runny nose. What are these? Yes, symptoms. Often, we </a:t>
            </a:r>
            <a:r>
              <a:rPr lang="en-US" b="1" i="1" dirty="0">
                <a:latin typeface="Times New Roman" charset="0"/>
              </a:rPr>
              <a:t>address symptoms by giving aspirin or juice, Does that solve the problem? No, because</a:t>
            </a:r>
            <a:r>
              <a:rPr lang="en-US" b="1" i="1" baseline="0" dirty="0">
                <a:latin typeface="Times New Roman" charset="0"/>
              </a:rPr>
              <a:t> we are addressing the symptoms. To eliminate the problem the child is having (e.g. a bacterial infection), we would need to address the root cause. That question is “why the child is sick?’ vs. “how do we know or what are the signs?” </a:t>
            </a:r>
          </a:p>
          <a:p>
            <a:endParaRPr lang="en-US" b="1" baseline="0" dirty="0">
              <a:latin typeface="Times New Roman" charset="0"/>
            </a:endParaRPr>
          </a:p>
          <a:p>
            <a:endParaRPr lang="en-US" b="1" dirty="0">
              <a:latin typeface="Times New Roman" charset="0"/>
            </a:endParaRPr>
          </a:p>
          <a:p>
            <a:endParaRPr lang="en-US" b="1" dirty="0">
              <a:latin typeface="Times New Roman" charset="0"/>
            </a:endParaRPr>
          </a:p>
          <a:p>
            <a:endParaRPr lang="en-US" b="1"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9</a:t>
            </a:fld>
            <a:endParaRPr lang="en-US" dirty="0"/>
          </a:p>
        </p:txBody>
      </p:sp>
    </p:spTree>
    <p:extLst>
      <p:ext uri="{BB962C8B-B14F-4D97-AF65-F5344CB8AC3E}">
        <p14:creationId xmlns:p14="http://schemas.microsoft.com/office/powerpoint/2010/main" val="29307519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5.pdf"/><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d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df"/><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d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d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d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33820-4019-3F49-9783-49790C9BBF1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6" name="Slide Number Placeholder 5">
            <a:extLst>
              <a:ext uri="{FF2B5EF4-FFF2-40B4-BE49-F238E27FC236}">
                <a16:creationId xmlns:a16="http://schemas.microsoft.com/office/drawing/2014/main" id="{332F7065-ED30-AF47-96A7-1874B75EE5E9}"/>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7" name="Rectangle 6">
            <a:extLst>
              <a:ext uri="{FF2B5EF4-FFF2-40B4-BE49-F238E27FC236}">
                <a16:creationId xmlns:a16="http://schemas.microsoft.com/office/drawing/2014/main" id="{C8FB4799-D399-4344-90BD-BAAB15A0D625}"/>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2E3FEC1-572B-D04E-A6CE-92A816670E40}"/>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6842720-7EDC-C744-911C-1767A71BE2DF}"/>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8" name="Text Placeholder 7">
            <a:extLst>
              <a:ext uri="{FF2B5EF4-FFF2-40B4-BE49-F238E27FC236}">
                <a16:creationId xmlns:a16="http://schemas.microsoft.com/office/drawing/2014/main" id="{09E398AC-F708-432B-AAA3-12C141C853DC}"/>
              </a:ext>
            </a:extLst>
          </p:cNvPr>
          <p:cNvSpPr>
            <a:spLocks noGrp="1"/>
          </p:cNvSpPr>
          <p:nvPr>
            <p:ph type="body" sz="quarter" idx="13"/>
          </p:nvPr>
        </p:nvSpPr>
        <p:spPr>
          <a:xfrm>
            <a:off x="560388" y="1582738"/>
            <a:ext cx="11426825" cy="4602544"/>
          </a:xfrm>
        </p:spPr>
        <p:txBody>
          <a:bodyPr/>
          <a:lstStyle>
            <a:lvl1pPr marL="285750" indent="-285750">
              <a:spcBef>
                <a:spcPts val="1600"/>
              </a:spcBef>
              <a:buClr>
                <a:srgbClr val="009383"/>
              </a:buClr>
              <a:buFont typeface="Arial" panose="020B0604020202020204" pitchFamily="34" charset="0"/>
              <a:buChar char="•"/>
              <a:defRPr sz="2800" b="0">
                <a:solidFill>
                  <a:schemeClr val="tx1"/>
                </a:solidFill>
              </a:defRPr>
            </a:lvl1pPr>
            <a:lvl2pPr marL="569913" indent="-228600">
              <a:spcBef>
                <a:spcPts val="800"/>
              </a:spcBef>
              <a:defRPr sz="2400"/>
            </a:lvl2pPr>
            <a:lvl3pPr marL="855663" indent="-228600">
              <a:defRPr sz="24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FF11683E-2DC7-4B04-B01D-AABDCD90FAAE}"/>
              </a:ext>
            </a:extLst>
          </p:cNvPr>
          <p:cNvSpPr>
            <a:spLocks noGrp="1"/>
          </p:cNvSpPr>
          <p:nvPr>
            <p:ph type="ftr" sz="quarter" idx="11"/>
          </p:nvPr>
        </p:nvSpPr>
        <p:spPr>
          <a:xfrm>
            <a:off x="3307749" y="6378122"/>
            <a:ext cx="6179918" cy="365125"/>
          </a:xfrm>
        </p:spPr>
        <p:txBody>
          <a:bodyPr/>
          <a:lstStyle/>
          <a:p>
            <a:r>
              <a:rPr lang="en-US"/>
              <a:t>Copyright 1992-2015, Leadership Strategies, Inc. V15.02 </a:t>
            </a:r>
            <a:endParaRPr lang="en-US" dirty="0"/>
          </a:p>
        </p:txBody>
      </p:sp>
    </p:spTree>
    <p:extLst>
      <p:ext uri="{BB962C8B-B14F-4D97-AF65-F5344CB8AC3E}">
        <p14:creationId xmlns:p14="http://schemas.microsoft.com/office/powerpoint/2010/main" val="1674947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DC3E952-A644-2944-B340-DE59CBFB7D5F}"/>
              </a:ext>
            </a:extLst>
          </p:cNvPr>
          <p:cNvSpPr>
            <a:spLocks noGrp="1"/>
          </p:cNvSpPr>
          <p:nvPr>
            <p:ph type="pic" idx="1"/>
          </p:nvPr>
        </p:nvSpPr>
        <p:spPr>
          <a:xfrm>
            <a:off x="5183188" y="1319210"/>
            <a:ext cx="6172200" cy="45418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Footer Placeholder 5">
            <a:extLst>
              <a:ext uri="{FF2B5EF4-FFF2-40B4-BE49-F238E27FC236}">
                <a16:creationId xmlns:a16="http://schemas.microsoft.com/office/drawing/2014/main" id="{4EB17DDD-F289-D84F-B921-81C3614BF0DB}"/>
              </a:ext>
            </a:extLst>
          </p:cNvPr>
          <p:cNvSpPr>
            <a:spLocks noGrp="1"/>
          </p:cNvSpPr>
          <p:nvPr>
            <p:ph type="ftr" sz="quarter" idx="11"/>
          </p:nvPr>
        </p:nvSpPr>
        <p:spPr/>
        <p:txBody>
          <a:bodyPr/>
          <a:lstStyle/>
          <a:p>
            <a:r>
              <a:rPr lang="en-US"/>
              <a:t>Copyright 1992-2015, Leadership Strategies, Inc. V15.02 </a:t>
            </a:r>
            <a:endParaRPr lang="en-US" dirty="0"/>
          </a:p>
        </p:txBody>
      </p:sp>
      <p:sp>
        <p:nvSpPr>
          <p:cNvPr id="7" name="Slide Number Placeholder 6">
            <a:extLst>
              <a:ext uri="{FF2B5EF4-FFF2-40B4-BE49-F238E27FC236}">
                <a16:creationId xmlns:a16="http://schemas.microsoft.com/office/drawing/2014/main" id="{FB695446-E5FA-5F44-8D50-6594722125C4}"/>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8" name="Title 1">
            <a:extLst>
              <a:ext uri="{FF2B5EF4-FFF2-40B4-BE49-F238E27FC236}">
                <a16:creationId xmlns:a16="http://schemas.microsoft.com/office/drawing/2014/main" id="{2262D5A3-3EE0-394E-8616-1A60752FD88D}"/>
              </a:ext>
            </a:extLst>
          </p:cNvPr>
          <p:cNvSpPr>
            <a:spLocks noGrp="1"/>
          </p:cNvSpPr>
          <p:nvPr>
            <p:ph type="title"/>
          </p:nvPr>
        </p:nvSpPr>
        <p:spPr>
          <a:xfrm>
            <a:off x="836612" y="552449"/>
            <a:ext cx="3935413" cy="1776414"/>
          </a:xfrm>
        </p:spPr>
        <p:txBody>
          <a:bodyPr anchor="t">
            <a:normAutofit/>
          </a:bodyPr>
          <a:lstStyle>
            <a:lvl1pPr>
              <a:defRPr sz="4000">
                <a:solidFill>
                  <a:srgbClr val="2D2A26"/>
                </a:solidFill>
              </a:defRPr>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4CBDD242-89AC-9B4E-93CB-02A5F948F785}"/>
              </a:ext>
            </a:extLst>
          </p:cNvPr>
          <p:cNvSpPr>
            <a:spLocks noGrp="1"/>
          </p:cNvSpPr>
          <p:nvPr>
            <p:ph type="body" sz="half" idx="2"/>
          </p:nvPr>
        </p:nvSpPr>
        <p:spPr>
          <a:xfrm>
            <a:off x="836612" y="2486032"/>
            <a:ext cx="3935413" cy="3382956"/>
          </a:xfrm>
        </p:spPr>
        <p:txBody>
          <a:bodyPr/>
          <a:lstStyle>
            <a:lvl1pPr marL="0" indent="0">
              <a:buNone/>
              <a:defRPr sz="1600">
                <a:solidFill>
                  <a:srgbClr val="00C7B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Picture 10">
            <a:extLst>
              <a:ext uri="{FF2B5EF4-FFF2-40B4-BE49-F238E27FC236}">
                <a16:creationId xmlns:a16="http://schemas.microsoft.com/office/drawing/2014/main" id="{BA04D804-5413-1649-9706-AB5BB7D6EA1C}"/>
              </a:ext>
            </a:extLst>
          </p:cNvPr>
          <p:cNvPicPr>
            <a:picLocks noChangeAspect="1"/>
          </p:cNvPicPr>
          <p:nvPr/>
        </p:nvPicPr>
        <p:blipFill>
          <a:blip r:embed="rId2"/>
          <a:stretch>
            <a:fillRect/>
          </a:stretch>
        </p:blipFill>
        <p:spPr>
          <a:xfrm>
            <a:off x="10399495" y="260349"/>
            <a:ext cx="1587500" cy="622300"/>
          </a:xfrm>
          <a:prstGeom prst="rect">
            <a:avLst/>
          </a:prstGeom>
        </p:spPr>
      </p:pic>
    </p:spTree>
    <p:extLst>
      <p:ext uri="{BB962C8B-B14F-4D97-AF65-F5344CB8AC3E}">
        <p14:creationId xmlns:p14="http://schemas.microsoft.com/office/powerpoint/2010/main" val="843649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1044521" y="2422696"/>
            <a:ext cx="7142340"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457256"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Rectangle 7"/>
          <p:cNvSpPr/>
          <p:nvPr userDrawn="1"/>
        </p:nvSpPr>
        <p:spPr>
          <a:xfrm>
            <a:off x="443601" y="0"/>
            <a:ext cx="123324"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0" name="Picture 9"/>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8692549" y="6360187"/>
            <a:ext cx="3113692" cy="444477"/>
          </a:xfrm>
          <a:prstGeom prst="rect">
            <a:avLst/>
          </a:prstGeom>
        </p:spPr>
      </p:pic>
      <p:sp>
        <p:nvSpPr>
          <p:cNvPr id="11" name="TextBox 10"/>
          <p:cNvSpPr txBox="1"/>
          <p:nvPr userDrawn="1"/>
        </p:nvSpPr>
        <p:spPr>
          <a:xfrm>
            <a:off x="5322137" y="6565613"/>
            <a:ext cx="2271776"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1" y="6446709"/>
            <a:ext cx="457257" cy="365125"/>
          </a:xfrm>
          <a:prstGeom prst="rect">
            <a:avLst/>
          </a:prstGeom>
        </p:spPr>
        <p:txBody>
          <a:bodyPr vert="horz" lIns="91440" tIns="45720" rIns="91440" bIns="45720" rtlCol="0" anchor="b"/>
          <a:lstStyle>
            <a:lvl1pPr algn="ctr">
              <a:defRPr sz="1000">
                <a:solidFill>
                  <a:schemeClr val="bg1"/>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29FD61F-2294-5D42-A9D7-9928D42B3773}" type="slidenum">
              <a:rPr kumimoji="0" lang="en-US" sz="1000" b="0" i="0" u="none" strike="noStrike" kern="1200" cap="none" spc="0" normalizeH="0" baseline="0" noProof="0" smtClean="0">
                <a:ln>
                  <a:noFill/>
                </a:ln>
                <a:solidFill>
                  <a:schemeClr val="bg1"/>
                </a:solidFill>
                <a:effectLst/>
                <a:uLnTx/>
                <a:uFillTx/>
                <a:latin typeface="+mn-l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mn-lt"/>
              <a:ea typeface="+mn-ea"/>
              <a:cs typeface="+mn-cs"/>
            </a:endParaRPr>
          </a:p>
        </p:txBody>
      </p:sp>
      <p:sp>
        <p:nvSpPr>
          <p:cNvPr id="13" name="Content Placeholder 13"/>
          <p:cNvSpPr>
            <a:spLocks noGrp="1"/>
          </p:cNvSpPr>
          <p:nvPr>
            <p:ph sz="quarter" idx="10" hasCustomPrompt="1"/>
          </p:nvPr>
        </p:nvSpPr>
        <p:spPr>
          <a:xfrm>
            <a:off x="1044520" y="4240003"/>
            <a:ext cx="619296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a:t>ENTER SECTION HERE</a:t>
            </a:r>
          </a:p>
        </p:txBody>
      </p:sp>
      <p:pic>
        <p:nvPicPr>
          <p:cNvPr id="14" name="Picture 13"/>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7995850" y="1771917"/>
            <a:ext cx="4250909" cy="3564146"/>
          </a:xfrm>
          <a:prstGeom prst="rect">
            <a:avLst/>
          </a:prstGeom>
        </p:spPr>
      </p:pic>
      <p:sp>
        <p:nvSpPr>
          <p:cNvPr id="15" name="TextBox 14"/>
          <p:cNvSpPr txBox="1"/>
          <p:nvPr userDrawn="1"/>
        </p:nvSpPr>
        <p:spPr>
          <a:xfrm>
            <a:off x="551778" y="6565613"/>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V17.06</a:t>
            </a:r>
          </a:p>
        </p:txBody>
      </p:sp>
    </p:spTree>
    <p:extLst>
      <p:ext uri="{BB962C8B-B14F-4D97-AF65-F5344CB8AC3E}">
        <p14:creationId xmlns:p14="http://schemas.microsoft.com/office/powerpoint/2010/main" val="363924979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3" name="Picture 2"/>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8667477" y="6356607"/>
            <a:ext cx="3138763" cy="448056"/>
          </a:xfrm>
          <a:prstGeom prst="rect">
            <a:avLst/>
          </a:prstGeom>
        </p:spPr>
      </p:pic>
      <p:sp>
        <p:nvSpPr>
          <p:cNvPr id="6" name="TextBox 5"/>
          <p:cNvSpPr txBox="1"/>
          <p:nvPr userDrawn="1"/>
        </p:nvSpPr>
        <p:spPr>
          <a:xfrm>
            <a:off x="5322137" y="6565613"/>
            <a:ext cx="2271776"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1" y="6446709"/>
            <a:ext cx="457257"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8" name="Title 7"/>
          <p:cNvSpPr>
            <a:spLocks noGrp="1"/>
          </p:cNvSpPr>
          <p:nvPr>
            <p:ph type="title"/>
          </p:nvPr>
        </p:nvSpPr>
        <p:spPr>
          <a:xfrm>
            <a:off x="1044520" y="2412474"/>
            <a:ext cx="10761720" cy="1694614"/>
          </a:xfrm>
        </p:spPr>
        <p:txBody>
          <a:bodyPr anchor="ctr">
            <a:noAutofit/>
          </a:bodyPr>
          <a:lstStyle>
            <a:lvl1pPr>
              <a:defRPr sz="5200">
                <a:solidFill>
                  <a:schemeClr val="bg1"/>
                </a:solidFill>
                <a:latin typeface="Franklin Gothic Book"/>
                <a:cs typeface="Franklin Gothic Book"/>
              </a:defRPr>
            </a:lvl1pPr>
          </a:lstStyle>
          <a:p>
            <a:r>
              <a:rPr lang="en-US" dirty="0"/>
              <a:t>Click to edit Master title style</a:t>
            </a:r>
          </a:p>
        </p:txBody>
      </p:sp>
      <p:sp>
        <p:nvSpPr>
          <p:cNvPr id="9" name="TextBox 8"/>
          <p:cNvSpPr txBox="1"/>
          <p:nvPr userDrawn="1"/>
        </p:nvSpPr>
        <p:spPr>
          <a:xfrm>
            <a:off x="551778" y="6565613"/>
            <a:ext cx="3292889" cy="246221"/>
          </a:xfrm>
          <a:prstGeom prst="rect">
            <a:avLst/>
          </a:prstGeom>
          <a:noFill/>
        </p:spPr>
        <p:txBody>
          <a:bodyPr wrap="none" rtlCol="0">
            <a:spAutoFit/>
          </a:bodyPr>
          <a:lstStyle/>
          <a:p>
            <a:pPr algn="l"/>
            <a:r>
              <a:rPr lang="en-US" sz="1000" dirty="0">
                <a:solidFill>
                  <a:schemeClr val="bg1"/>
                </a:solidFill>
                <a:latin typeface="Franklin Gothic Book"/>
                <a:cs typeface="Franklin Gothic Book"/>
              </a:rPr>
              <a:t>Copyright 1992-2015, Leadership Strategies, Inc. V17.06</a:t>
            </a:r>
          </a:p>
        </p:txBody>
      </p:sp>
    </p:spTree>
    <p:extLst>
      <p:ext uri="{BB962C8B-B14F-4D97-AF65-F5344CB8AC3E}">
        <p14:creationId xmlns:p14="http://schemas.microsoft.com/office/powerpoint/2010/main" val="214677581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1044520" y="132198"/>
            <a:ext cx="10761720" cy="1143000"/>
          </a:xfrm>
        </p:spPr>
        <p:txBody>
          <a:bodyPr>
            <a:normAutofit/>
          </a:bodyPr>
          <a:lstStyle>
            <a:lvl1pPr algn="l">
              <a:defRPr sz="4800" cap="none">
                <a:solidFill>
                  <a:srgbClr val="00467F"/>
                </a:solidFill>
                <a:latin typeface="Franklin Gothic Medium"/>
                <a:cs typeface="Franklin Gothic Medium"/>
              </a:defRPr>
            </a:lvl1pPr>
          </a:lstStyle>
          <a:p>
            <a:r>
              <a:rPr lang="en-US" dirty="0"/>
              <a:t>Click to edit Master title style</a:t>
            </a:r>
          </a:p>
        </p:txBody>
      </p:sp>
      <p:sp>
        <p:nvSpPr>
          <p:cNvPr id="3" name="Content Placeholder 2"/>
          <p:cNvSpPr>
            <a:spLocks noGrp="1"/>
          </p:cNvSpPr>
          <p:nvPr>
            <p:ph idx="1"/>
          </p:nvPr>
        </p:nvSpPr>
        <p:spPr>
          <a:xfrm>
            <a:off x="1044520" y="1457760"/>
            <a:ext cx="525468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 y="0"/>
            <a:ext cx="457256"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5" name="Rectangle 4"/>
          <p:cNvSpPr/>
          <p:nvPr userDrawn="1"/>
        </p:nvSpPr>
        <p:spPr>
          <a:xfrm>
            <a:off x="443601" y="0"/>
            <a:ext cx="123324"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Slide Number Placeholder 5"/>
          <p:cNvSpPr>
            <a:spLocks noGrp="1"/>
          </p:cNvSpPr>
          <p:nvPr>
            <p:ph type="sldNum" sz="quarter" idx="12"/>
          </p:nvPr>
        </p:nvSpPr>
        <p:spPr>
          <a:xfrm>
            <a:off x="1" y="6446709"/>
            <a:ext cx="457257"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12" name="Content Placeholder 2"/>
          <p:cNvSpPr>
            <a:spLocks noGrp="1"/>
          </p:cNvSpPr>
          <p:nvPr>
            <p:ph idx="13"/>
          </p:nvPr>
        </p:nvSpPr>
        <p:spPr>
          <a:xfrm>
            <a:off x="6551560" y="1457760"/>
            <a:ext cx="525468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8692549" y="6360187"/>
            <a:ext cx="3113692" cy="444477"/>
          </a:xfrm>
          <a:prstGeom prst="rect">
            <a:avLst/>
          </a:prstGeom>
        </p:spPr>
      </p:pic>
      <p:sp>
        <p:nvSpPr>
          <p:cNvPr id="16" name="TextBox 15"/>
          <p:cNvSpPr txBox="1"/>
          <p:nvPr userDrawn="1"/>
        </p:nvSpPr>
        <p:spPr>
          <a:xfrm>
            <a:off x="5322137" y="6565613"/>
            <a:ext cx="2271776"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3" name="TextBox 12"/>
          <p:cNvSpPr txBox="1"/>
          <p:nvPr userDrawn="1"/>
        </p:nvSpPr>
        <p:spPr>
          <a:xfrm>
            <a:off x="551778" y="6565613"/>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V17.06</a:t>
            </a:r>
          </a:p>
        </p:txBody>
      </p:sp>
    </p:spTree>
    <p:extLst>
      <p:ext uri="{BB962C8B-B14F-4D97-AF65-F5344CB8AC3E}">
        <p14:creationId xmlns:p14="http://schemas.microsoft.com/office/powerpoint/2010/main" val="210548809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1044521" y="2422696"/>
            <a:ext cx="7142340"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457256"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Rectangle 7"/>
          <p:cNvSpPr/>
          <p:nvPr userDrawn="1"/>
        </p:nvSpPr>
        <p:spPr>
          <a:xfrm>
            <a:off x="443601" y="0"/>
            <a:ext cx="123324"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0" name="Picture 9"/>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8692549" y="6360187"/>
            <a:ext cx="3113692" cy="444477"/>
          </a:xfrm>
          <a:prstGeom prst="rect">
            <a:avLst/>
          </a:prstGeom>
        </p:spPr>
      </p:pic>
      <p:sp>
        <p:nvSpPr>
          <p:cNvPr id="11" name="TextBox 10"/>
          <p:cNvSpPr txBox="1"/>
          <p:nvPr userDrawn="1"/>
        </p:nvSpPr>
        <p:spPr>
          <a:xfrm>
            <a:off x="5322137" y="6565613"/>
            <a:ext cx="2271776"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1" y="6446709"/>
            <a:ext cx="457257" cy="365125"/>
          </a:xfrm>
          <a:prstGeom prst="rect">
            <a:avLst/>
          </a:prstGeom>
        </p:spPr>
        <p:txBody>
          <a:bodyPr vert="horz" lIns="91440" tIns="45720" rIns="91440" bIns="45720" rtlCol="0" anchor="b"/>
          <a:lstStyle>
            <a:lvl1pPr algn="ctr">
              <a:defRPr sz="1000">
                <a:solidFill>
                  <a:schemeClr val="bg1"/>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29FD61F-2294-5D42-A9D7-9928D42B3773}" type="slidenum">
              <a:rPr kumimoji="0" lang="en-US" sz="1000" b="0" i="0" u="none" strike="noStrike" kern="1200" cap="none" spc="0" normalizeH="0" baseline="0" noProof="0" smtClean="0">
                <a:ln>
                  <a:noFill/>
                </a:ln>
                <a:solidFill>
                  <a:schemeClr val="bg1"/>
                </a:solidFill>
                <a:effectLst/>
                <a:uLnTx/>
                <a:uFillTx/>
                <a:latin typeface="+mn-l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mn-lt"/>
              <a:ea typeface="+mn-ea"/>
              <a:cs typeface="+mn-cs"/>
            </a:endParaRPr>
          </a:p>
        </p:txBody>
      </p:sp>
      <p:pic>
        <p:nvPicPr>
          <p:cNvPr id="15" name="Picture 14"/>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flipH="1">
            <a:off x="8534399" y="2493324"/>
            <a:ext cx="3287184" cy="2064046"/>
          </a:xfrm>
          <a:prstGeom prst="rect">
            <a:avLst/>
          </a:prstGeom>
        </p:spPr>
      </p:pic>
      <p:sp>
        <p:nvSpPr>
          <p:cNvPr id="13" name="Content Placeholder 13"/>
          <p:cNvSpPr>
            <a:spLocks noGrp="1"/>
          </p:cNvSpPr>
          <p:nvPr>
            <p:ph sz="quarter" idx="10" hasCustomPrompt="1"/>
          </p:nvPr>
        </p:nvSpPr>
        <p:spPr>
          <a:xfrm>
            <a:off x="1044520" y="4240003"/>
            <a:ext cx="619296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a:t>ENTER SECTION HERE</a:t>
            </a:r>
          </a:p>
        </p:txBody>
      </p:sp>
      <p:sp>
        <p:nvSpPr>
          <p:cNvPr id="14" name="TextBox 13"/>
          <p:cNvSpPr txBox="1"/>
          <p:nvPr userDrawn="1"/>
        </p:nvSpPr>
        <p:spPr>
          <a:xfrm>
            <a:off x="551778" y="6565613"/>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V17.06</a:t>
            </a: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3" name="Picture 2"/>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8667477" y="6356607"/>
            <a:ext cx="3138763" cy="448056"/>
          </a:xfrm>
          <a:prstGeom prst="rect">
            <a:avLst/>
          </a:prstGeom>
        </p:spPr>
      </p:pic>
      <p:sp>
        <p:nvSpPr>
          <p:cNvPr id="6" name="TextBox 5"/>
          <p:cNvSpPr txBox="1"/>
          <p:nvPr userDrawn="1"/>
        </p:nvSpPr>
        <p:spPr>
          <a:xfrm>
            <a:off x="5322137" y="6565613"/>
            <a:ext cx="2271776"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1" y="6446709"/>
            <a:ext cx="457257"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8" name="Title 7"/>
          <p:cNvSpPr>
            <a:spLocks noGrp="1"/>
          </p:cNvSpPr>
          <p:nvPr>
            <p:ph type="title"/>
          </p:nvPr>
        </p:nvSpPr>
        <p:spPr>
          <a:xfrm>
            <a:off x="1044520" y="2412474"/>
            <a:ext cx="10761720" cy="1694614"/>
          </a:xfrm>
        </p:spPr>
        <p:txBody>
          <a:bodyPr anchor="ctr">
            <a:noAutofit/>
          </a:bodyPr>
          <a:lstStyle>
            <a:lvl1pPr>
              <a:defRPr sz="5200">
                <a:solidFill>
                  <a:schemeClr val="bg1"/>
                </a:solidFill>
                <a:latin typeface="Franklin Gothic Book"/>
                <a:cs typeface="Franklin Gothic Book"/>
              </a:defRPr>
            </a:lvl1pPr>
          </a:lstStyle>
          <a:p>
            <a:r>
              <a:rPr lang="en-US" dirty="0"/>
              <a:t>Click to edit Master title style</a:t>
            </a:r>
          </a:p>
        </p:txBody>
      </p:sp>
      <p:sp>
        <p:nvSpPr>
          <p:cNvPr id="9" name="TextBox 8"/>
          <p:cNvSpPr txBox="1"/>
          <p:nvPr userDrawn="1"/>
        </p:nvSpPr>
        <p:spPr>
          <a:xfrm>
            <a:off x="551778" y="6565613"/>
            <a:ext cx="3292889" cy="246221"/>
          </a:xfrm>
          <a:prstGeom prst="rect">
            <a:avLst/>
          </a:prstGeom>
          <a:noFill/>
        </p:spPr>
        <p:txBody>
          <a:bodyPr wrap="none" rtlCol="0">
            <a:spAutoFit/>
          </a:bodyPr>
          <a:lstStyle/>
          <a:p>
            <a:pPr algn="l"/>
            <a:r>
              <a:rPr lang="en-US" sz="1000" dirty="0">
                <a:solidFill>
                  <a:schemeClr val="bg1"/>
                </a:solidFill>
                <a:latin typeface="Franklin Gothic Book"/>
                <a:cs typeface="Franklin Gothic Book"/>
              </a:rPr>
              <a:t>Copyright 1992-2015, Leadership Strategies, Inc. V17.06</a:t>
            </a: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7" name="Picture 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8667477" y="6356607"/>
            <a:ext cx="3138763" cy="448056"/>
          </a:xfrm>
          <a:prstGeom prst="rect">
            <a:avLst/>
          </a:prstGeom>
        </p:spPr>
      </p:pic>
      <p:sp>
        <p:nvSpPr>
          <p:cNvPr id="6" name="TextBox 5"/>
          <p:cNvSpPr txBox="1"/>
          <p:nvPr userDrawn="1"/>
        </p:nvSpPr>
        <p:spPr>
          <a:xfrm>
            <a:off x="5322137" y="6565613"/>
            <a:ext cx="2271776"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8" name="Slide Number Placeholder 5"/>
          <p:cNvSpPr>
            <a:spLocks noGrp="1"/>
          </p:cNvSpPr>
          <p:nvPr>
            <p:ph type="sldNum" sz="quarter" idx="12"/>
          </p:nvPr>
        </p:nvSpPr>
        <p:spPr>
          <a:xfrm>
            <a:off x="1" y="6446709"/>
            <a:ext cx="457257"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9" name="Title 7"/>
          <p:cNvSpPr>
            <a:spLocks noGrp="1"/>
          </p:cNvSpPr>
          <p:nvPr>
            <p:ph type="title"/>
          </p:nvPr>
        </p:nvSpPr>
        <p:spPr>
          <a:xfrm>
            <a:off x="1044520" y="2412474"/>
            <a:ext cx="10761720" cy="1694614"/>
          </a:xfrm>
        </p:spPr>
        <p:txBody>
          <a:bodyPr anchor="ctr">
            <a:noAutofit/>
          </a:bodyPr>
          <a:lstStyle>
            <a:lvl1pPr>
              <a:defRPr sz="5200">
                <a:solidFill>
                  <a:schemeClr val="bg1"/>
                </a:solidFill>
                <a:latin typeface="Franklin Gothic Book"/>
                <a:cs typeface="Franklin Gothic Book"/>
              </a:defRPr>
            </a:lvl1pPr>
          </a:lstStyle>
          <a:p>
            <a:r>
              <a:rPr lang="en-US" dirty="0"/>
              <a:t>Click to edit Master title style</a:t>
            </a:r>
          </a:p>
        </p:txBody>
      </p:sp>
      <p:sp>
        <p:nvSpPr>
          <p:cNvPr id="10" name="TextBox 9"/>
          <p:cNvSpPr txBox="1"/>
          <p:nvPr userDrawn="1"/>
        </p:nvSpPr>
        <p:spPr>
          <a:xfrm>
            <a:off x="551778" y="6565613"/>
            <a:ext cx="3292889" cy="246221"/>
          </a:xfrm>
          <a:prstGeom prst="rect">
            <a:avLst/>
          </a:prstGeom>
          <a:noFill/>
        </p:spPr>
        <p:txBody>
          <a:bodyPr wrap="none" rtlCol="0">
            <a:spAutoFit/>
          </a:bodyPr>
          <a:lstStyle/>
          <a:p>
            <a:pPr algn="l"/>
            <a:r>
              <a:rPr lang="en-US" sz="1000" dirty="0">
                <a:solidFill>
                  <a:schemeClr val="bg1"/>
                </a:solidFill>
                <a:latin typeface="Franklin Gothic Book"/>
                <a:cs typeface="Franklin Gothic Book"/>
              </a:rPr>
              <a:t>Copyright 1992-2015, Leadership Strategies, Inc. V17.06</a:t>
            </a: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00938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A1FA1-0670-7546-91D6-83E63F2F78F1}"/>
              </a:ext>
            </a:extLst>
          </p:cNvPr>
          <p:cNvSpPr>
            <a:spLocks noGrp="1"/>
          </p:cNvSpPr>
          <p:nvPr>
            <p:ph type="ctrTitle"/>
          </p:nvPr>
        </p:nvSpPr>
        <p:spPr>
          <a:xfrm>
            <a:off x="669983" y="1054405"/>
            <a:ext cx="5520610" cy="1311129"/>
          </a:xfrm>
        </p:spPr>
        <p:txBody>
          <a:bodyPr anchor="b">
            <a:noAutofit/>
          </a:bodyPr>
          <a:lstStyle>
            <a:lvl1pPr algn="l">
              <a:defRPr sz="4400">
                <a:solidFill>
                  <a:schemeClr val="bg1"/>
                </a:solidFill>
                <a:latin typeface="Arial Black" panose="020B0A04020102020204" pitchFamily="34" charset="0"/>
                <a:cs typeface="Arial" panose="020B06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ADB82D-75AD-A146-9076-0180CA5230F6}"/>
              </a:ext>
            </a:extLst>
          </p:cNvPr>
          <p:cNvSpPr>
            <a:spLocks noGrp="1"/>
          </p:cNvSpPr>
          <p:nvPr>
            <p:ph type="subTitle" idx="1" hasCustomPrompt="1"/>
          </p:nvPr>
        </p:nvSpPr>
        <p:spPr>
          <a:xfrm>
            <a:off x="669983" y="2457609"/>
            <a:ext cx="5045016" cy="757130"/>
          </a:xfrm>
        </p:spPr>
        <p:txBody>
          <a:bodyPr>
            <a:noAutofit/>
          </a:bodyPr>
          <a:lstStyle>
            <a:lvl1pPr marL="0" indent="0" algn="l">
              <a:buNone/>
              <a:defRPr sz="2400" b="0">
                <a:solidFill>
                  <a:srgbClr val="2D2A26"/>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 this is line 2</a:t>
            </a:r>
          </a:p>
        </p:txBody>
      </p:sp>
      <p:pic>
        <p:nvPicPr>
          <p:cNvPr id="11" name="Picture 10">
            <a:extLst>
              <a:ext uri="{FF2B5EF4-FFF2-40B4-BE49-F238E27FC236}">
                <a16:creationId xmlns:a16="http://schemas.microsoft.com/office/drawing/2014/main" id="{EEA33D19-E6CC-0946-ADE8-48547C18923F}"/>
              </a:ext>
            </a:extLst>
          </p:cNvPr>
          <p:cNvPicPr>
            <a:picLocks noChangeAspect="1"/>
          </p:cNvPicPr>
          <p:nvPr/>
        </p:nvPicPr>
        <p:blipFill>
          <a:blip r:embed="rId2"/>
          <a:stretch>
            <a:fillRect/>
          </a:stretch>
        </p:blipFill>
        <p:spPr>
          <a:xfrm>
            <a:off x="5756275" y="602456"/>
            <a:ext cx="8601195" cy="6410325"/>
          </a:xfrm>
          <a:prstGeom prst="rect">
            <a:avLst/>
          </a:prstGeom>
        </p:spPr>
      </p:pic>
      <p:sp>
        <p:nvSpPr>
          <p:cNvPr id="12" name="Rectangle 11">
            <a:extLst>
              <a:ext uri="{FF2B5EF4-FFF2-40B4-BE49-F238E27FC236}">
                <a16:creationId xmlns:a16="http://schemas.microsoft.com/office/drawing/2014/main" id="{4A00F24F-1D82-6D48-A0DB-E26CC06CAF2C}"/>
              </a:ext>
            </a:extLst>
          </p:cNvPr>
          <p:cNvSpPr/>
          <p:nvPr/>
        </p:nvSpPr>
        <p:spPr>
          <a:xfrm>
            <a:off x="0" y="689622"/>
            <a:ext cx="400050" cy="1992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8CB13A0-97CF-D047-91F0-ACEB4C5A35D7}"/>
              </a:ext>
            </a:extLst>
          </p:cNvPr>
          <p:cNvPicPr>
            <a:picLocks noChangeAspect="1"/>
          </p:cNvPicPr>
          <p:nvPr/>
        </p:nvPicPr>
        <p:blipFill>
          <a:blip r:embed="rId3"/>
          <a:stretch>
            <a:fillRect/>
          </a:stretch>
        </p:blipFill>
        <p:spPr>
          <a:xfrm>
            <a:off x="669983" y="4529687"/>
            <a:ext cx="2425700" cy="1231900"/>
          </a:xfrm>
          <a:prstGeom prst="rect">
            <a:avLst/>
          </a:prstGeom>
        </p:spPr>
      </p:pic>
    </p:spTree>
    <p:extLst>
      <p:ext uri="{BB962C8B-B14F-4D97-AF65-F5344CB8AC3E}">
        <p14:creationId xmlns:p14="http://schemas.microsoft.com/office/powerpoint/2010/main" val="20038988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rgbClr val="009383"/>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FC34E3F-2874-3E49-9452-6C3A0CC4307C}"/>
              </a:ext>
            </a:extLst>
          </p:cNvPr>
          <p:cNvPicPr>
            <a:picLocks noChangeAspect="1"/>
          </p:cNvPicPr>
          <p:nvPr/>
        </p:nvPicPr>
        <p:blipFill>
          <a:blip r:embed="rId2"/>
          <a:stretch>
            <a:fillRect/>
          </a:stretch>
        </p:blipFill>
        <p:spPr>
          <a:xfrm>
            <a:off x="2066456" y="461966"/>
            <a:ext cx="7497113" cy="6396025"/>
          </a:xfrm>
          <a:prstGeom prst="rect">
            <a:avLst/>
          </a:prstGeom>
        </p:spPr>
      </p:pic>
      <p:sp>
        <p:nvSpPr>
          <p:cNvPr id="2" name="Title 1">
            <a:extLst>
              <a:ext uri="{FF2B5EF4-FFF2-40B4-BE49-F238E27FC236}">
                <a16:creationId xmlns:a16="http://schemas.microsoft.com/office/drawing/2014/main" id="{97BA1FA1-0670-7546-91D6-83E63F2F78F1}"/>
              </a:ext>
            </a:extLst>
          </p:cNvPr>
          <p:cNvSpPr>
            <a:spLocks noGrp="1"/>
          </p:cNvSpPr>
          <p:nvPr>
            <p:ph type="ctrTitle"/>
          </p:nvPr>
        </p:nvSpPr>
        <p:spPr>
          <a:xfrm>
            <a:off x="669983" y="3951231"/>
            <a:ext cx="9131242" cy="701731"/>
          </a:xfrm>
        </p:spPr>
        <p:txBody>
          <a:bodyPr wrap="square" anchor="b">
            <a:spAutoFit/>
          </a:bodyPr>
          <a:lstStyle>
            <a:lvl1pPr algn="l">
              <a:defRPr sz="44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ADB82D-75AD-A146-9076-0180CA5230F6}"/>
              </a:ext>
            </a:extLst>
          </p:cNvPr>
          <p:cNvSpPr>
            <a:spLocks noGrp="1"/>
          </p:cNvSpPr>
          <p:nvPr>
            <p:ph type="subTitle" idx="1" hasCustomPrompt="1"/>
          </p:nvPr>
        </p:nvSpPr>
        <p:spPr>
          <a:xfrm>
            <a:off x="669982" y="4745038"/>
            <a:ext cx="9131241" cy="424732"/>
          </a:xfrm>
        </p:spPr>
        <p:txBody>
          <a:bodyPr wrap="square">
            <a:spAutoFit/>
          </a:bodyPr>
          <a:lstStyle>
            <a:lvl1pPr marL="0" indent="0" algn="l">
              <a:buNone/>
              <a:defRPr sz="2400" b="0">
                <a:solidFill>
                  <a:srgbClr val="2D2A2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 this is line 2</a:t>
            </a:r>
          </a:p>
        </p:txBody>
      </p:sp>
      <p:sp>
        <p:nvSpPr>
          <p:cNvPr id="12" name="Rectangle 11">
            <a:extLst>
              <a:ext uri="{FF2B5EF4-FFF2-40B4-BE49-F238E27FC236}">
                <a16:creationId xmlns:a16="http://schemas.microsoft.com/office/drawing/2014/main" id="{4A00F24F-1D82-6D48-A0DB-E26CC06CAF2C}"/>
              </a:ext>
            </a:extLst>
          </p:cNvPr>
          <p:cNvSpPr/>
          <p:nvPr/>
        </p:nvSpPr>
        <p:spPr>
          <a:xfrm>
            <a:off x="0" y="3429000"/>
            <a:ext cx="400050" cy="1992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8CB13A0-97CF-D047-91F0-ACEB4C5A35D7}"/>
              </a:ext>
            </a:extLst>
          </p:cNvPr>
          <p:cNvPicPr>
            <a:picLocks noChangeAspect="1"/>
          </p:cNvPicPr>
          <p:nvPr/>
        </p:nvPicPr>
        <p:blipFill>
          <a:blip r:embed="rId3"/>
          <a:stretch>
            <a:fillRect/>
          </a:stretch>
        </p:blipFill>
        <p:spPr>
          <a:xfrm>
            <a:off x="766791" y="602456"/>
            <a:ext cx="2425700" cy="1231900"/>
          </a:xfrm>
          <a:prstGeom prst="rect">
            <a:avLst/>
          </a:prstGeom>
        </p:spPr>
      </p:pic>
    </p:spTree>
    <p:extLst>
      <p:ext uri="{BB962C8B-B14F-4D97-AF65-F5344CB8AC3E}">
        <p14:creationId xmlns:p14="http://schemas.microsoft.com/office/powerpoint/2010/main" val="11291925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nk">
    <p:bg>
      <p:bgPr>
        <a:solidFill>
          <a:srgbClr val="2D2A26"/>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080B189-8889-774C-9341-C8F6516EFF7F}"/>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a:t>Copyright 1992-2015, Leadership Strategies, Inc. V15.02 </a:t>
            </a:r>
            <a:endParaRPr lang="en-US" dirty="0"/>
          </a:p>
        </p:txBody>
      </p:sp>
      <p:sp>
        <p:nvSpPr>
          <p:cNvPr id="4" name="Slide Number Placeholder 3">
            <a:extLst>
              <a:ext uri="{FF2B5EF4-FFF2-40B4-BE49-F238E27FC236}">
                <a16:creationId xmlns:a16="http://schemas.microsoft.com/office/drawing/2014/main" id="{524D1B67-D927-7342-8AF1-A16BE4EE375E}"/>
              </a:ext>
            </a:extLst>
          </p:cNvPr>
          <p:cNvSpPr>
            <a:spLocks noGrp="1"/>
          </p:cNvSpPr>
          <p:nvPr>
            <p:ph type="sldNum" sz="quarter" idx="12"/>
          </p:nvPr>
        </p:nvSpPr>
        <p:spPr>
          <a:xfrm>
            <a:off x="197069" y="6356350"/>
            <a:ext cx="2743200" cy="365125"/>
          </a:xfrm>
          <a:prstGeom prst="rect">
            <a:avLst/>
          </a:prstGeom>
        </p:spPr>
        <p:txBody>
          <a:bodyPr/>
          <a:lstStyle>
            <a:lvl1pPr>
              <a:defRPr>
                <a:solidFill>
                  <a:schemeClr val="bg1"/>
                </a:solidFill>
              </a:defRPr>
            </a:lvl1pPr>
          </a:lstStyle>
          <a:p>
            <a:fld id="{FB18ED99-006D-46A3-9306-FF6381D259D1}" type="slidenum">
              <a:rPr lang="en-US" smtClean="0"/>
              <a:pPr/>
              <a:t>‹#›</a:t>
            </a:fld>
            <a:endParaRPr lang="en-US"/>
          </a:p>
        </p:txBody>
      </p:sp>
      <p:pic>
        <p:nvPicPr>
          <p:cNvPr id="15" name="Picture 14">
            <a:extLst>
              <a:ext uri="{FF2B5EF4-FFF2-40B4-BE49-F238E27FC236}">
                <a16:creationId xmlns:a16="http://schemas.microsoft.com/office/drawing/2014/main" id="{E58B9FCD-AB85-2341-80A4-4DEF8C5A98C2}"/>
              </a:ext>
            </a:extLst>
          </p:cNvPr>
          <p:cNvPicPr>
            <a:picLocks noChangeAspect="1"/>
          </p:cNvPicPr>
          <p:nvPr/>
        </p:nvPicPr>
        <p:blipFill>
          <a:blip r:embed="rId2"/>
          <a:stretch>
            <a:fillRect/>
          </a:stretch>
        </p:blipFill>
        <p:spPr>
          <a:xfrm>
            <a:off x="10399495" y="331553"/>
            <a:ext cx="1587500" cy="622300"/>
          </a:xfrm>
          <a:prstGeom prst="rect">
            <a:avLst/>
          </a:prstGeom>
        </p:spPr>
      </p:pic>
      <p:sp>
        <p:nvSpPr>
          <p:cNvPr id="10" name="Title 1">
            <a:extLst>
              <a:ext uri="{FF2B5EF4-FFF2-40B4-BE49-F238E27FC236}">
                <a16:creationId xmlns:a16="http://schemas.microsoft.com/office/drawing/2014/main" id="{46FC5942-C801-0D47-ACA1-BCFA59731762}"/>
              </a:ext>
            </a:extLst>
          </p:cNvPr>
          <p:cNvSpPr>
            <a:spLocks noGrp="1"/>
          </p:cNvSpPr>
          <p:nvPr>
            <p:ph type="title" hasCustomPrompt="1"/>
          </p:nvPr>
        </p:nvSpPr>
        <p:spPr>
          <a:xfrm>
            <a:off x="657225" y="522072"/>
            <a:ext cx="7429500" cy="690564"/>
          </a:xfrm>
        </p:spPr>
        <p:txBody>
          <a:bodyPr anchor="b">
            <a:normAutofit/>
          </a:bodyPr>
          <a:lstStyle>
            <a:lvl1pPr>
              <a:defRPr sz="4000">
                <a:solidFill>
                  <a:schemeClr val="bg1"/>
                </a:solidFill>
              </a:defRPr>
            </a:lvl1pPr>
          </a:lstStyle>
          <a:p>
            <a:r>
              <a:rPr lang="en-US" dirty="0"/>
              <a:t>Title</a:t>
            </a:r>
          </a:p>
        </p:txBody>
      </p:sp>
      <p:sp>
        <p:nvSpPr>
          <p:cNvPr id="11" name="Rectangle 10">
            <a:extLst>
              <a:ext uri="{FF2B5EF4-FFF2-40B4-BE49-F238E27FC236}">
                <a16:creationId xmlns:a16="http://schemas.microsoft.com/office/drawing/2014/main" id="{9BD4C403-6851-9740-89D4-E83EE39C08CC}"/>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F8C5FD1-F017-7347-97F6-32F01568D84D}"/>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sp>
        <p:nvSpPr>
          <p:cNvPr id="8" name="Footer Placeholder 4">
            <a:extLst>
              <a:ext uri="{FF2B5EF4-FFF2-40B4-BE49-F238E27FC236}">
                <a16:creationId xmlns:a16="http://schemas.microsoft.com/office/drawing/2014/main" id="{DD1D2BB9-3C16-498F-AB5E-F2966CFF7039}"/>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861134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33820-4019-3F49-9783-49790C9BBF1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3" name="Content Placeholder 2">
            <a:extLst>
              <a:ext uri="{FF2B5EF4-FFF2-40B4-BE49-F238E27FC236}">
                <a16:creationId xmlns:a16="http://schemas.microsoft.com/office/drawing/2014/main" id="{AB657FC1-A3D3-4444-9A92-134A8A2789E2}"/>
              </a:ext>
            </a:extLst>
          </p:cNvPr>
          <p:cNvSpPr>
            <a:spLocks noGrp="1"/>
          </p:cNvSpPr>
          <p:nvPr>
            <p:ph idx="1"/>
          </p:nvPr>
        </p:nvSpPr>
        <p:spPr>
          <a:xfrm>
            <a:off x="657225" y="1679552"/>
            <a:ext cx="10696575" cy="4505732"/>
          </a:xfrm>
        </p:spPr>
        <p:txBody>
          <a:bodyPr/>
          <a:lstStyle>
            <a:lvl1pPr marL="0" indent="0">
              <a:spcBef>
                <a:spcPts val="1600"/>
              </a:spcBef>
              <a:buNone/>
              <a:defRPr sz="2800">
                <a:solidFill>
                  <a:srgbClr val="00C7B1"/>
                </a:solidFill>
              </a:defRPr>
            </a:lvl1pPr>
            <a:lvl2pPr>
              <a:spcBef>
                <a:spcPts val="800"/>
              </a:spcBef>
              <a:defRPr sz="2800"/>
            </a:lvl2pPr>
            <a:lvl3pPr>
              <a:defRPr sz="24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332F7065-ED30-AF47-96A7-1874B75EE5E9}"/>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7" name="Rectangle 6">
            <a:extLst>
              <a:ext uri="{FF2B5EF4-FFF2-40B4-BE49-F238E27FC236}">
                <a16:creationId xmlns:a16="http://schemas.microsoft.com/office/drawing/2014/main" id="{C8FB4799-D399-4344-90BD-BAAB15A0D625}"/>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2E3FEC1-572B-D04E-A6CE-92A816670E40}"/>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6842720-7EDC-C744-911C-1767A71BE2DF}"/>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10" name="Footer Placeholder 4">
            <a:extLst>
              <a:ext uri="{FF2B5EF4-FFF2-40B4-BE49-F238E27FC236}">
                <a16:creationId xmlns:a16="http://schemas.microsoft.com/office/drawing/2014/main" id="{3793822C-7CA8-46C2-9C5E-87D2630E5B54}"/>
              </a:ext>
            </a:extLst>
          </p:cNvPr>
          <p:cNvSpPr>
            <a:spLocks noGrp="1"/>
          </p:cNvSpPr>
          <p:nvPr>
            <p:ph type="ftr" sz="quarter" idx="11"/>
          </p:nvPr>
        </p:nvSpPr>
        <p:spPr>
          <a:xfrm>
            <a:off x="3307749" y="6378122"/>
            <a:ext cx="6179918" cy="365125"/>
          </a:xfrm>
        </p:spPr>
        <p:txBody>
          <a:bodyPr/>
          <a:lstStyle/>
          <a:p>
            <a:r>
              <a:rPr lang="en-US"/>
              <a:t>Copyright 1992-2015, Leadership Strategies, Inc. V15.02 </a:t>
            </a:r>
          </a:p>
        </p:txBody>
      </p:sp>
      <p:pic>
        <p:nvPicPr>
          <p:cNvPr id="11" name="Picture 10" descr="background_standard_screen.jpg">
            <a:extLst>
              <a:ext uri="{FF2B5EF4-FFF2-40B4-BE49-F238E27FC236}">
                <a16:creationId xmlns:a16="http://schemas.microsoft.com/office/drawing/2014/main" id="{36B6FE84-3B22-4F46-B4F7-A97301230B3C}"/>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5014DE7A-C2FC-4C8F-91AC-5003F5660455}"/>
              </a:ext>
            </a:extLst>
          </p:cNvPr>
          <p:cNvSpPr/>
          <p:nvPr userDrawn="1"/>
        </p:nvSpPr>
        <p:spPr>
          <a:xfrm>
            <a:off x="1" y="0"/>
            <a:ext cx="457256"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3" name="Rectangle 12">
            <a:extLst>
              <a:ext uri="{FF2B5EF4-FFF2-40B4-BE49-F238E27FC236}">
                <a16:creationId xmlns:a16="http://schemas.microsoft.com/office/drawing/2014/main" id="{87F8C2FF-4956-423A-AD47-EA187880B641}"/>
              </a:ext>
            </a:extLst>
          </p:cNvPr>
          <p:cNvSpPr/>
          <p:nvPr userDrawn="1"/>
        </p:nvSpPr>
        <p:spPr>
          <a:xfrm>
            <a:off x="443601" y="0"/>
            <a:ext cx="123324"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4" name="Picture 13">
            <a:extLst>
              <a:ext uri="{FF2B5EF4-FFF2-40B4-BE49-F238E27FC236}">
                <a16:creationId xmlns:a16="http://schemas.microsoft.com/office/drawing/2014/main" id="{BF27C958-82B8-4680-9E3B-7212C88DA53D}"/>
              </a:ext>
            </a:extLst>
          </p:cNvPr>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8692549" y="6360187"/>
            <a:ext cx="3113692" cy="444477"/>
          </a:xfrm>
          <a:prstGeom prst="rect">
            <a:avLst/>
          </a:prstGeom>
        </p:spPr>
      </p:pic>
      <p:sp>
        <p:nvSpPr>
          <p:cNvPr id="15" name="TextBox 14">
            <a:extLst>
              <a:ext uri="{FF2B5EF4-FFF2-40B4-BE49-F238E27FC236}">
                <a16:creationId xmlns:a16="http://schemas.microsoft.com/office/drawing/2014/main" id="{884FDAD5-B3C3-4E72-857D-AE715DA03B63}"/>
              </a:ext>
            </a:extLst>
          </p:cNvPr>
          <p:cNvSpPr txBox="1"/>
          <p:nvPr userDrawn="1"/>
        </p:nvSpPr>
        <p:spPr>
          <a:xfrm>
            <a:off x="5322137" y="6565613"/>
            <a:ext cx="2271776"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7" name="TextBox 16">
            <a:extLst>
              <a:ext uri="{FF2B5EF4-FFF2-40B4-BE49-F238E27FC236}">
                <a16:creationId xmlns:a16="http://schemas.microsoft.com/office/drawing/2014/main" id="{FD998C4E-764E-4B62-9590-D3BD1DE3C708}"/>
              </a:ext>
            </a:extLst>
          </p:cNvPr>
          <p:cNvSpPr txBox="1"/>
          <p:nvPr userDrawn="1"/>
        </p:nvSpPr>
        <p:spPr>
          <a:xfrm>
            <a:off x="551778" y="6565613"/>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V17.06</a:t>
            </a:r>
          </a:p>
        </p:txBody>
      </p:sp>
    </p:spTree>
    <p:extLst>
      <p:ext uri="{BB962C8B-B14F-4D97-AF65-F5344CB8AC3E}">
        <p14:creationId xmlns:p14="http://schemas.microsoft.com/office/powerpoint/2010/main" val="8119340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_Title Only">
    <p:bg>
      <p:bgPr>
        <a:solidFill>
          <a:srgbClr val="009383"/>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a:xfrm>
            <a:off x="197069" y="6356350"/>
            <a:ext cx="2743200" cy="365125"/>
          </a:xfrm>
          <a:prstGeom prst="rect">
            <a:avLst/>
          </a:prstGeom>
        </p:spPr>
        <p:txBody>
          <a:bodyPr anchor="ctr" anchorCtr="0"/>
          <a:lstStyle>
            <a:lvl1pPr>
              <a:defRPr sz="1200">
                <a:solidFill>
                  <a:schemeClr val="bg1"/>
                </a:solidFill>
                <a:latin typeface="Arial" panose="020B0604020202020204" pitchFamily="34" charset="0"/>
                <a:cs typeface="Arial" panose="020B0604020202020204" pitchFamily="34" charset="0"/>
              </a:defRPr>
            </a:lvl1pPr>
          </a:lstStyle>
          <a:p>
            <a:fld id="{FB18ED99-006D-46A3-9306-FF6381D259D1}" type="slidenum">
              <a:rPr lang="en-US" smtClean="0"/>
              <a:pPr/>
              <a:t>‹#›</a:t>
            </a:fld>
            <a:endParaRPr lang="en-US"/>
          </a:p>
        </p:txBody>
      </p:sp>
      <p:pic>
        <p:nvPicPr>
          <p:cNvPr id="8" name="Picture 7">
            <a:extLst>
              <a:ext uri="{FF2B5EF4-FFF2-40B4-BE49-F238E27FC236}">
                <a16:creationId xmlns:a16="http://schemas.microsoft.com/office/drawing/2014/main" id="{19B32C47-E29E-6F45-9863-175137A324EE}"/>
              </a:ext>
            </a:extLst>
          </p:cNvPr>
          <p:cNvPicPr>
            <a:picLocks noChangeAspect="1"/>
          </p:cNvPicPr>
          <p:nvPr/>
        </p:nvPicPr>
        <p:blipFill>
          <a:blip r:embed="rId2"/>
          <a:stretch>
            <a:fillRect/>
          </a:stretch>
        </p:blipFill>
        <p:spPr>
          <a:xfrm>
            <a:off x="10407431" y="1000123"/>
            <a:ext cx="1587500" cy="622300"/>
          </a:xfrm>
          <a:prstGeom prst="rect">
            <a:avLst/>
          </a:prstGeom>
        </p:spPr>
      </p:pic>
      <p:sp>
        <p:nvSpPr>
          <p:cNvPr id="10" name="Title 1">
            <a:extLst>
              <a:ext uri="{FF2B5EF4-FFF2-40B4-BE49-F238E27FC236}">
                <a16:creationId xmlns:a16="http://schemas.microsoft.com/office/drawing/2014/main" id="{931268D7-4F9C-2246-B5B2-F7683605B295}"/>
              </a:ext>
            </a:extLst>
          </p:cNvPr>
          <p:cNvSpPr>
            <a:spLocks noGrp="1"/>
          </p:cNvSpPr>
          <p:nvPr>
            <p:ph type="title" hasCustomPrompt="1"/>
          </p:nvPr>
        </p:nvSpPr>
        <p:spPr>
          <a:xfrm>
            <a:off x="685800" y="689771"/>
            <a:ext cx="7400925" cy="1243007"/>
          </a:xfrm>
        </p:spPr>
        <p:txBody>
          <a:bodyPr anchor="ctr">
            <a:normAutofit/>
          </a:bodyPr>
          <a:lstStyle>
            <a:lvl1pPr>
              <a:defRPr sz="5600">
                <a:solidFill>
                  <a:schemeClr val="bg1"/>
                </a:solidFill>
              </a:defRPr>
            </a:lvl1pPr>
          </a:lstStyle>
          <a:p>
            <a:r>
              <a:rPr lang="en-US" dirty="0"/>
              <a:t>Title</a:t>
            </a:r>
          </a:p>
        </p:txBody>
      </p:sp>
      <p:sp>
        <p:nvSpPr>
          <p:cNvPr id="11" name="Rectangle 10">
            <a:extLst>
              <a:ext uri="{FF2B5EF4-FFF2-40B4-BE49-F238E27FC236}">
                <a16:creationId xmlns:a16="http://schemas.microsoft.com/office/drawing/2014/main" id="{C180C2B9-17F2-8D44-A8DA-00932EC35E1C}"/>
              </a:ext>
            </a:extLst>
          </p:cNvPr>
          <p:cNvSpPr/>
          <p:nvPr/>
        </p:nvSpPr>
        <p:spPr>
          <a:xfrm>
            <a:off x="-14288" y="518317"/>
            <a:ext cx="400050" cy="1585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2">
            <a:extLst>
              <a:ext uri="{FF2B5EF4-FFF2-40B4-BE49-F238E27FC236}">
                <a16:creationId xmlns:a16="http://schemas.microsoft.com/office/drawing/2014/main" id="{970705DE-0D8F-41DB-8A35-EB8C047AA091}"/>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a:t>Copyright 1992-2015, Leadership Strategies, Inc. V15.02 </a:t>
            </a:r>
            <a:endParaRPr lang="en-US" dirty="0"/>
          </a:p>
        </p:txBody>
      </p:sp>
      <p:sp>
        <p:nvSpPr>
          <p:cNvPr id="12" name="Footer Placeholder 4">
            <a:extLst>
              <a:ext uri="{FF2B5EF4-FFF2-40B4-BE49-F238E27FC236}">
                <a16:creationId xmlns:a16="http://schemas.microsoft.com/office/drawing/2014/main" id="{1DDB3A18-9523-435D-8E0E-D20868A7B4FC}"/>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2003795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itle Only">
    <p:bg>
      <p:bgPr>
        <a:solidFill>
          <a:srgbClr val="00467F"/>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a:xfrm>
            <a:off x="197069" y="6356350"/>
            <a:ext cx="2743200" cy="365125"/>
          </a:xfrm>
          <a:prstGeom prst="rect">
            <a:avLst/>
          </a:prstGeom>
        </p:spPr>
        <p:txBody>
          <a:bodyPr/>
          <a:lstStyle>
            <a:lvl1pPr>
              <a:defRPr>
                <a:solidFill>
                  <a:schemeClr val="bg1"/>
                </a:solidFill>
              </a:defRPr>
            </a:lvl1pPr>
          </a:lstStyle>
          <a:p>
            <a:fld id="{FB18ED99-006D-46A3-9306-FF6381D259D1}" type="slidenum">
              <a:rPr lang="en-US" smtClean="0"/>
              <a:pPr/>
              <a:t>‹#›</a:t>
            </a:fld>
            <a:endParaRPr lang="en-US"/>
          </a:p>
        </p:txBody>
      </p:sp>
      <p:sp>
        <p:nvSpPr>
          <p:cNvPr id="8" name="Title 1">
            <a:extLst>
              <a:ext uri="{FF2B5EF4-FFF2-40B4-BE49-F238E27FC236}">
                <a16:creationId xmlns:a16="http://schemas.microsoft.com/office/drawing/2014/main" id="{8F2D126A-B91E-F544-A45E-33A3F161A91F}"/>
              </a:ext>
            </a:extLst>
          </p:cNvPr>
          <p:cNvSpPr>
            <a:spLocks noGrp="1"/>
          </p:cNvSpPr>
          <p:nvPr>
            <p:ph type="title" hasCustomPrompt="1"/>
          </p:nvPr>
        </p:nvSpPr>
        <p:spPr>
          <a:xfrm>
            <a:off x="685800" y="689771"/>
            <a:ext cx="7400925" cy="1243007"/>
          </a:xfrm>
        </p:spPr>
        <p:txBody>
          <a:bodyPr anchor="ctr">
            <a:normAutofit/>
          </a:bodyPr>
          <a:lstStyle>
            <a:lvl1pPr>
              <a:defRPr sz="5600">
                <a:solidFill>
                  <a:schemeClr val="bg1"/>
                </a:solidFill>
              </a:defRPr>
            </a:lvl1pPr>
          </a:lstStyle>
          <a:p>
            <a:r>
              <a:rPr lang="en-US" dirty="0"/>
              <a:t>Title</a:t>
            </a:r>
          </a:p>
        </p:txBody>
      </p:sp>
      <p:pic>
        <p:nvPicPr>
          <p:cNvPr id="9" name="Picture 8">
            <a:extLst>
              <a:ext uri="{FF2B5EF4-FFF2-40B4-BE49-F238E27FC236}">
                <a16:creationId xmlns:a16="http://schemas.microsoft.com/office/drawing/2014/main" id="{F8386991-00E1-AA4C-83BD-5E7DD91DDC5A}"/>
              </a:ext>
            </a:extLst>
          </p:cNvPr>
          <p:cNvPicPr>
            <a:picLocks noChangeAspect="1"/>
          </p:cNvPicPr>
          <p:nvPr/>
        </p:nvPicPr>
        <p:blipFill>
          <a:blip r:embed="rId2"/>
          <a:stretch>
            <a:fillRect/>
          </a:stretch>
        </p:blipFill>
        <p:spPr>
          <a:xfrm>
            <a:off x="10407431" y="1000123"/>
            <a:ext cx="1587500" cy="622300"/>
          </a:xfrm>
          <a:prstGeom prst="rect">
            <a:avLst/>
          </a:prstGeom>
        </p:spPr>
      </p:pic>
      <p:sp>
        <p:nvSpPr>
          <p:cNvPr id="10" name="Rectangle 9">
            <a:extLst>
              <a:ext uri="{FF2B5EF4-FFF2-40B4-BE49-F238E27FC236}">
                <a16:creationId xmlns:a16="http://schemas.microsoft.com/office/drawing/2014/main" id="{723D9F17-2410-314E-BC09-B99E839E0DB8}"/>
              </a:ext>
            </a:extLst>
          </p:cNvPr>
          <p:cNvSpPr/>
          <p:nvPr/>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2">
            <a:extLst>
              <a:ext uri="{FF2B5EF4-FFF2-40B4-BE49-F238E27FC236}">
                <a16:creationId xmlns:a16="http://schemas.microsoft.com/office/drawing/2014/main" id="{E3BDBA62-398E-4676-A6C3-9DAA53D9AEF1}"/>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a:t>Copyright 1992-2015, Leadership Strategies, Inc. V15.02 </a:t>
            </a:r>
            <a:endParaRPr lang="en-US" dirty="0"/>
          </a:p>
        </p:txBody>
      </p:sp>
      <p:sp>
        <p:nvSpPr>
          <p:cNvPr id="12" name="Footer Placeholder 4">
            <a:extLst>
              <a:ext uri="{FF2B5EF4-FFF2-40B4-BE49-F238E27FC236}">
                <a16:creationId xmlns:a16="http://schemas.microsoft.com/office/drawing/2014/main" id="{BD6254C1-842B-4544-9D72-B2C476196A2E}"/>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29329021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_Title Only">
    <p:bg>
      <p:bgPr>
        <a:solidFill>
          <a:srgbClr val="F1B434"/>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a:xfrm>
            <a:off x="197069" y="6356350"/>
            <a:ext cx="2743200" cy="365125"/>
          </a:xfrm>
          <a:prstGeom prst="rect">
            <a:avLst/>
          </a:prstGeom>
        </p:spPr>
        <p:txBody>
          <a:bodyPr/>
          <a:lstStyle>
            <a:lvl1pPr>
              <a:defRPr>
                <a:solidFill>
                  <a:schemeClr val="bg1"/>
                </a:solidFill>
              </a:defRPr>
            </a:lvl1pPr>
          </a:lstStyle>
          <a:p>
            <a:fld id="{FB18ED99-006D-46A3-9306-FF6381D259D1}" type="slidenum">
              <a:rPr lang="en-US" smtClean="0"/>
              <a:pPr/>
              <a:t>‹#›</a:t>
            </a:fld>
            <a:endParaRPr lang="en-US"/>
          </a:p>
        </p:txBody>
      </p:sp>
      <p:pic>
        <p:nvPicPr>
          <p:cNvPr id="8" name="Picture 7">
            <a:extLst>
              <a:ext uri="{FF2B5EF4-FFF2-40B4-BE49-F238E27FC236}">
                <a16:creationId xmlns:a16="http://schemas.microsoft.com/office/drawing/2014/main" id="{756ED616-8711-4C4F-8B99-8C64DDA93C37}"/>
              </a:ext>
            </a:extLst>
          </p:cNvPr>
          <p:cNvPicPr>
            <a:picLocks noChangeAspect="1"/>
          </p:cNvPicPr>
          <p:nvPr/>
        </p:nvPicPr>
        <p:blipFill>
          <a:blip r:embed="rId2"/>
          <a:stretch>
            <a:fillRect/>
          </a:stretch>
        </p:blipFill>
        <p:spPr>
          <a:xfrm>
            <a:off x="10407431" y="1000123"/>
            <a:ext cx="1587500" cy="622300"/>
          </a:xfrm>
          <a:prstGeom prst="rect">
            <a:avLst/>
          </a:prstGeom>
        </p:spPr>
      </p:pic>
      <p:sp>
        <p:nvSpPr>
          <p:cNvPr id="9" name="Title 1">
            <a:extLst>
              <a:ext uri="{FF2B5EF4-FFF2-40B4-BE49-F238E27FC236}">
                <a16:creationId xmlns:a16="http://schemas.microsoft.com/office/drawing/2014/main" id="{ACA7F37E-3E97-3647-ADF1-1E70CE1BF42B}"/>
              </a:ext>
            </a:extLst>
          </p:cNvPr>
          <p:cNvSpPr>
            <a:spLocks noGrp="1"/>
          </p:cNvSpPr>
          <p:nvPr>
            <p:ph type="title" hasCustomPrompt="1"/>
          </p:nvPr>
        </p:nvSpPr>
        <p:spPr>
          <a:xfrm>
            <a:off x="685800" y="689771"/>
            <a:ext cx="7400925" cy="1243007"/>
          </a:xfrm>
        </p:spPr>
        <p:txBody>
          <a:bodyPr anchor="ctr">
            <a:normAutofit/>
          </a:bodyPr>
          <a:lstStyle>
            <a:lvl1pPr>
              <a:defRPr sz="5600">
                <a:solidFill>
                  <a:srgbClr val="2D2A26"/>
                </a:solidFill>
              </a:defRPr>
            </a:lvl1pPr>
          </a:lstStyle>
          <a:p>
            <a:r>
              <a:rPr lang="en-US" dirty="0"/>
              <a:t>Title</a:t>
            </a:r>
          </a:p>
        </p:txBody>
      </p:sp>
      <p:sp>
        <p:nvSpPr>
          <p:cNvPr id="13" name="Rectangle 12">
            <a:extLst>
              <a:ext uri="{FF2B5EF4-FFF2-40B4-BE49-F238E27FC236}">
                <a16:creationId xmlns:a16="http://schemas.microsoft.com/office/drawing/2014/main" id="{0EB6EBBD-DB55-604D-AB8A-021C33060683}"/>
              </a:ext>
            </a:extLst>
          </p:cNvPr>
          <p:cNvSpPr/>
          <p:nvPr/>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2">
            <a:extLst>
              <a:ext uri="{FF2B5EF4-FFF2-40B4-BE49-F238E27FC236}">
                <a16:creationId xmlns:a16="http://schemas.microsoft.com/office/drawing/2014/main" id="{535237E0-5394-498C-9664-33FFD405B661}"/>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a:t>Copyright 1992-2015, Leadership Strategies, Inc. V15.02 </a:t>
            </a:r>
            <a:endParaRPr lang="en-US" dirty="0"/>
          </a:p>
        </p:txBody>
      </p:sp>
      <p:sp>
        <p:nvSpPr>
          <p:cNvPr id="12" name="Footer Placeholder 4">
            <a:extLst>
              <a:ext uri="{FF2B5EF4-FFF2-40B4-BE49-F238E27FC236}">
                <a16:creationId xmlns:a16="http://schemas.microsoft.com/office/drawing/2014/main" id="{01A6D64F-4757-406C-BE18-E980ACBEBEF5}"/>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16384904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_Title Only">
    <p:bg>
      <p:bgPr>
        <a:solidFill>
          <a:srgbClr val="F26522"/>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a:xfrm>
            <a:off x="197069" y="6356350"/>
            <a:ext cx="2743200" cy="365125"/>
          </a:xfrm>
          <a:prstGeom prst="rect">
            <a:avLst/>
          </a:prstGeom>
        </p:spPr>
        <p:txBody>
          <a:bodyPr wrap="none" anchor="ctr" anchorCtr="0"/>
          <a:lstStyle>
            <a:lvl1pPr>
              <a:defRPr sz="1200">
                <a:solidFill>
                  <a:schemeClr val="bg1"/>
                </a:solidFill>
                <a:latin typeface="Arial" panose="020B0604020202020204" pitchFamily="34" charset="0"/>
                <a:cs typeface="Arial" panose="020B0604020202020204" pitchFamily="34" charset="0"/>
              </a:defRPr>
            </a:lvl1pPr>
          </a:lstStyle>
          <a:p>
            <a:fld id="{FB18ED99-006D-46A3-9306-FF6381D259D1}" type="slidenum">
              <a:rPr lang="en-US" smtClean="0"/>
              <a:pPr/>
              <a:t>‹#›</a:t>
            </a:fld>
            <a:endParaRPr lang="en-US" dirty="0"/>
          </a:p>
        </p:txBody>
      </p:sp>
      <p:pic>
        <p:nvPicPr>
          <p:cNvPr id="10" name="Picture 9">
            <a:extLst>
              <a:ext uri="{FF2B5EF4-FFF2-40B4-BE49-F238E27FC236}">
                <a16:creationId xmlns:a16="http://schemas.microsoft.com/office/drawing/2014/main" id="{C10CD979-CF77-6C4D-B950-87DB25FCF31B}"/>
              </a:ext>
            </a:extLst>
          </p:cNvPr>
          <p:cNvPicPr>
            <a:picLocks noChangeAspect="1"/>
          </p:cNvPicPr>
          <p:nvPr/>
        </p:nvPicPr>
        <p:blipFill>
          <a:blip r:embed="rId2"/>
          <a:stretch>
            <a:fillRect/>
          </a:stretch>
        </p:blipFill>
        <p:spPr>
          <a:xfrm>
            <a:off x="10404554" y="1001115"/>
            <a:ext cx="1590377" cy="620313"/>
          </a:xfrm>
          <a:prstGeom prst="rect">
            <a:avLst/>
          </a:prstGeom>
        </p:spPr>
      </p:pic>
      <p:sp>
        <p:nvSpPr>
          <p:cNvPr id="16" name="Rectangle 15">
            <a:extLst>
              <a:ext uri="{FF2B5EF4-FFF2-40B4-BE49-F238E27FC236}">
                <a16:creationId xmlns:a16="http://schemas.microsoft.com/office/drawing/2014/main" id="{B414C3F6-9996-9C43-A365-D96A61CD33EC}"/>
              </a:ext>
            </a:extLst>
          </p:cNvPr>
          <p:cNvSpPr/>
          <p:nvPr/>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8">
            <a:extLst>
              <a:ext uri="{FF2B5EF4-FFF2-40B4-BE49-F238E27FC236}">
                <a16:creationId xmlns:a16="http://schemas.microsoft.com/office/drawing/2014/main" id="{F95F6B4E-5412-EF43-9186-2771E2954436}"/>
              </a:ext>
            </a:extLst>
          </p:cNvPr>
          <p:cNvSpPr>
            <a:spLocks noGrp="1"/>
          </p:cNvSpPr>
          <p:nvPr>
            <p:ph type="title" hasCustomPrompt="1"/>
          </p:nvPr>
        </p:nvSpPr>
        <p:spPr>
          <a:xfrm>
            <a:off x="685800" y="648491"/>
            <a:ext cx="10515600" cy="1325563"/>
          </a:xfrm>
        </p:spPr>
        <p:txBody>
          <a:bodyPr>
            <a:normAutofit/>
          </a:bodyPr>
          <a:lstStyle>
            <a:lvl1pPr>
              <a:defRPr sz="5600">
                <a:solidFill>
                  <a:schemeClr val="bg1"/>
                </a:solidFill>
              </a:defRPr>
            </a:lvl1pPr>
          </a:lstStyle>
          <a:p>
            <a:r>
              <a:rPr lang="en-US" dirty="0"/>
              <a:t>Title</a:t>
            </a:r>
          </a:p>
        </p:txBody>
      </p:sp>
      <p:sp>
        <p:nvSpPr>
          <p:cNvPr id="8" name="Footer Placeholder 2">
            <a:extLst>
              <a:ext uri="{FF2B5EF4-FFF2-40B4-BE49-F238E27FC236}">
                <a16:creationId xmlns:a16="http://schemas.microsoft.com/office/drawing/2014/main" id="{982F5C2C-9F57-4764-8DAC-1207027C2507}"/>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a:t>Copyright 1992-2015, Leadership Strategies, Inc. V15.02 </a:t>
            </a:r>
            <a:endParaRPr lang="en-US" dirty="0"/>
          </a:p>
        </p:txBody>
      </p:sp>
      <p:sp>
        <p:nvSpPr>
          <p:cNvPr id="11" name="Footer Placeholder 4">
            <a:extLst>
              <a:ext uri="{FF2B5EF4-FFF2-40B4-BE49-F238E27FC236}">
                <a16:creationId xmlns:a16="http://schemas.microsoft.com/office/drawing/2014/main" id="{6079D9A8-D022-4809-AF46-D5B6225C897D}"/>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1013751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1980C1-3773-F840-962F-CE82AF12C872}"/>
              </a:ext>
            </a:extLst>
          </p:cNvPr>
          <p:cNvSpPr>
            <a:spLocks noGrp="1"/>
          </p:cNvSpPr>
          <p:nvPr>
            <p:ph type="body" idx="1"/>
          </p:nvPr>
        </p:nvSpPr>
        <p:spPr>
          <a:xfrm>
            <a:off x="657225" y="1679552"/>
            <a:ext cx="10815638" cy="4410099"/>
          </a:xfrm>
        </p:spPr>
        <p:txBody>
          <a:bodyPr>
            <a:normAutofit/>
          </a:bodyPr>
          <a:lstStyle>
            <a:lvl1pPr marL="0" indent="0">
              <a:buNone/>
              <a:defRPr sz="2400">
                <a:solidFill>
                  <a:srgbClr val="00C7B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7EF8DABE-1EA6-C54A-8831-AD72ACACF465}"/>
              </a:ext>
            </a:extLst>
          </p:cNvPr>
          <p:cNvSpPr>
            <a:spLocks noGrp="1"/>
          </p:cNvSpPr>
          <p:nvPr>
            <p:ph type="ftr" sz="quarter" idx="11"/>
          </p:nvPr>
        </p:nvSpPr>
        <p:spPr/>
        <p:txBody>
          <a:bodyPr/>
          <a:lstStyle/>
          <a:p>
            <a:r>
              <a:rPr lang="en-US"/>
              <a:t>Copyright 1992-2015, Leadership Strategies, Inc. V15.02 </a:t>
            </a:r>
            <a:endParaRPr lang="en-US" dirty="0"/>
          </a:p>
        </p:txBody>
      </p:sp>
      <p:sp>
        <p:nvSpPr>
          <p:cNvPr id="6" name="Slide Number Placeholder 5">
            <a:extLst>
              <a:ext uri="{FF2B5EF4-FFF2-40B4-BE49-F238E27FC236}">
                <a16:creationId xmlns:a16="http://schemas.microsoft.com/office/drawing/2014/main" id="{47335FAF-E705-EB40-8DB2-44839C834833}"/>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14" name="Title 1">
            <a:extLst>
              <a:ext uri="{FF2B5EF4-FFF2-40B4-BE49-F238E27FC236}">
                <a16:creationId xmlns:a16="http://schemas.microsoft.com/office/drawing/2014/main" id="{5F1B07E5-EC90-9847-A22C-62CC7CA1F4AF}"/>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5" name="Rectangle 14">
            <a:extLst>
              <a:ext uri="{FF2B5EF4-FFF2-40B4-BE49-F238E27FC236}">
                <a16:creationId xmlns:a16="http://schemas.microsoft.com/office/drawing/2014/main" id="{3B0AB2AA-EEEF-BA4A-AC3B-0BFB4A929494}"/>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08CCE92F-D068-C748-B543-1726D4DAD3DC}"/>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D56A4896-B62A-9642-A31D-CF4D117EE9C7}"/>
              </a:ext>
            </a:extLst>
          </p:cNvPr>
          <p:cNvPicPr>
            <a:picLocks noChangeAspect="1"/>
          </p:cNvPicPr>
          <p:nvPr/>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1801802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Facilitation Cycl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33820-4019-3F49-9783-49790C9BBF1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6" name="Slide Number Placeholder 5">
            <a:extLst>
              <a:ext uri="{FF2B5EF4-FFF2-40B4-BE49-F238E27FC236}">
                <a16:creationId xmlns:a16="http://schemas.microsoft.com/office/drawing/2014/main" id="{332F7065-ED30-AF47-96A7-1874B75EE5E9}"/>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7" name="Rectangle 6">
            <a:extLst>
              <a:ext uri="{FF2B5EF4-FFF2-40B4-BE49-F238E27FC236}">
                <a16:creationId xmlns:a16="http://schemas.microsoft.com/office/drawing/2014/main" id="{C8FB4799-D399-4344-90BD-BAAB15A0D625}"/>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E6842720-7EDC-C744-911C-1767A71BE2DF}"/>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8" name="Text Placeholder 7">
            <a:extLst>
              <a:ext uri="{FF2B5EF4-FFF2-40B4-BE49-F238E27FC236}">
                <a16:creationId xmlns:a16="http://schemas.microsoft.com/office/drawing/2014/main" id="{09E398AC-F708-432B-AAA3-12C141C853DC}"/>
              </a:ext>
            </a:extLst>
          </p:cNvPr>
          <p:cNvSpPr>
            <a:spLocks noGrp="1"/>
          </p:cNvSpPr>
          <p:nvPr>
            <p:ph type="body" sz="quarter" idx="13"/>
          </p:nvPr>
        </p:nvSpPr>
        <p:spPr>
          <a:xfrm>
            <a:off x="560388" y="1582738"/>
            <a:ext cx="11426825" cy="4602544"/>
          </a:xfrm>
        </p:spPr>
        <p:txBody>
          <a:bodyPr/>
          <a:lstStyle>
            <a:lvl1pPr marL="285750" indent="-285750">
              <a:spcBef>
                <a:spcPts val="1600"/>
              </a:spcBef>
              <a:buClr>
                <a:srgbClr val="009383"/>
              </a:buClr>
              <a:buFont typeface="Arial" panose="020B0604020202020204" pitchFamily="34" charset="0"/>
              <a:buChar char="•"/>
              <a:defRPr sz="2800" b="0">
                <a:solidFill>
                  <a:schemeClr val="tx1"/>
                </a:solidFill>
              </a:defRPr>
            </a:lvl1pPr>
            <a:lvl2pPr marL="569913" indent="-228600">
              <a:spcBef>
                <a:spcPts val="800"/>
              </a:spcBef>
              <a:defRPr sz="2400"/>
            </a:lvl2pPr>
            <a:lvl3pPr marL="855663" indent="-228600">
              <a:defRPr sz="24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FF11683E-2DC7-4B04-B01D-AABDCD90FAAE}"/>
              </a:ext>
            </a:extLst>
          </p:cNvPr>
          <p:cNvSpPr>
            <a:spLocks noGrp="1"/>
          </p:cNvSpPr>
          <p:nvPr>
            <p:ph type="ftr" sz="quarter" idx="11"/>
          </p:nvPr>
        </p:nvSpPr>
        <p:spPr>
          <a:xfrm>
            <a:off x="3307749" y="6378122"/>
            <a:ext cx="6179918" cy="365125"/>
          </a:xfrm>
        </p:spPr>
        <p:txBody>
          <a:bodyPr/>
          <a:lstStyle/>
          <a:p>
            <a:r>
              <a:rPr lang="en-US"/>
              <a:t>Copyright 1992-2015, Leadership Strategies, Inc. V15.02 </a:t>
            </a:r>
            <a:endParaRPr lang="en-US" dirty="0"/>
          </a:p>
        </p:txBody>
      </p:sp>
    </p:spTree>
    <p:extLst>
      <p:ext uri="{BB962C8B-B14F-4D97-AF65-F5344CB8AC3E}">
        <p14:creationId xmlns:p14="http://schemas.microsoft.com/office/powerpoint/2010/main" val="3987773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1980C1-3773-F840-962F-CE82AF12C872}"/>
              </a:ext>
            </a:extLst>
          </p:cNvPr>
          <p:cNvSpPr>
            <a:spLocks noGrp="1"/>
          </p:cNvSpPr>
          <p:nvPr>
            <p:ph type="body" idx="1"/>
          </p:nvPr>
        </p:nvSpPr>
        <p:spPr>
          <a:xfrm>
            <a:off x="657225" y="1629509"/>
            <a:ext cx="10815638" cy="4460144"/>
          </a:xfrm>
        </p:spPr>
        <p:txBody>
          <a:bodyPr>
            <a:normAutofit/>
          </a:bodyPr>
          <a:lstStyle>
            <a:lvl1pPr marL="0" indent="0">
              <a:buNone/>
              <a:defRPr sz="2400">
                <a:solidFill>
                  <a:srgbClr val="00C7B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7EF8DABE-1EA6-C54A-8831-AD72ACACF465}"/>
              </a:ext>
            </a:extLst>
          </p:cNvPr>
          <p:cNvSpPr>
            <a:spLocks noGrp="1"/>
          </p:cNvSpPr>
          <p:nvPr>
            <p:ph type="ftr" sz="quarter" idx="11"/>
          </p:nvPr>
        </p:nvSpPr>
        <p:spPr/>
        <p:txBody>
          <a:bodyPr/>
          <a:lstStyle/>
          <a:p>
            <a:r>
              <a:rPr lang="en-US"/>
              <a:t>Copyright 1992-2015, Leadership Strategies, Inc. V15.02 </a:t>
            </a:r>
            <a:endParaRPr lang="en-US" dirty="0"/>
          </a:p>
        </p:txBody>
      </p:sp>
      <p:sp>
        <p:nvSpPr>
          <p:cNvPr id="6" name="Slide Number Placeholder 5">
            <a:extLst>
              <a:ext uri="{FF2B5EF4-FFF2-40B4-BE49-F238E27FC236}">
                <a16:creationId xmlns:a16="http://schemas.microsoft.com/office/drawing/2014/main" id="{47335FAF-E705-EB40-8DB2-44839C834833}"/>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14" name="Round Single Corner Rectangle 13">
            <a:extLst>
              <a:ext uri="{FF2B5EF4-FFF2-40B4-BE49-F238E27FC236}">
                <a16:creationId xmlns:a16="http://schemas.microsoft.com/office/drawing/2014/main" id="{506BB316-EEC1-354B-9DF7-5774D747A11D}"/>
              </a:ext>
            </a:extLst>
          </p:cNvPr>
          <p:cNvSpPr/>
          <p:nvPr/>
        </p:nvSpPr>
        <p:spPr>
          <a:xfrm rot="10800000">
            <a:off x="8299173" y="-9939"/>
            <a:ext cx="3902765" cy="622295"/>
          </a:xfrm>
          <a:prstGeom prst="round1Rect">
            <a:avLst/>
          </a:prstGeom>
          <a:solidFill>
            <a:srgbClr val="F26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5EC40073-8F57-A945-839B-3A3B8B54E4F2}"/>
              </a:ext>
            </a:extLst>
          </p:cNvPr>
          <p:cNvSpPr>
            <a:spLocks noGrp="1"/>
          </p:cNvSpPr>
          <p:nvPr>
            <p:ph type="body" sz="quarter" idx="13" hasCustomPrompt="1"/>
          </p:nvPr>
        </p:nvSpPr>
        <p:spPr>
          <a:xfrm>
            <a:off x="8607425" y="115614"/>
            <a:ext cx="3379788" cy="357188"/>
          </a:xfrm>
        </p:spPr>
        <p:txBody>
          <a:bodyPr>
            <a:noAutofit/>
          </a:bodyPr>
          <a:lstStyle>
            <a:lvl1pPr algn="ct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a:t>Insert Text</a:t>
            </a:r>
          </a:p>
        </p:txBody>
      </p:sp>
      <p:sp>
        <p:nvSpPr>
          <p:cNvPr id="15" name="Title 1">
            <a:extLst>
              <a:ext uri="{FF2B5EF4-FFF2-40B4-BE49-F238E27FC236}">
                <a16:creationId xmlns:a16="http://schemas.microsoft.com/office/drawing/2014/main" id="{EED9833C-DE66-A84B-8D82-CFFAF4DA206F}"/>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9" name="Rectangle 18">
            <a:extLst>
              <a:ext uri="{FF2B5EF4-FFF2-40B4-BE49-F238E27FC236}">
                <a16:creationId xmlns:a16="http://schemas.microsoft.com/office/drawing/2014/main" id="{2B7F0F3F-DFF2-AF45-BF9D-71157CE14B97}"/>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B26BC73C-5C58-3640-93BA-BED25FA859C8}"/>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B2235A1E-3259-5E4A-ADDD-70A99E4D3A0F}"/>
              </a:ext>
            </a:extLst>
          </p:cNvPr>
          <p:cNvPicPr>
            <a:picLocks noChangeAspect="1"/>
          </p:cNvPicPr>
          <p:nvPr/>
        </p:nvPicPr>
        <p:blipFill>
          <a:blip r:embed="rId2"/>
          <a:stretch>
            <a:fillRect/>
          </a:stretch>
        </p:blipFill>
        <p:spPr>
          <a:xfrm>
            <a:off x="10399495" y="685165"/>
            <a:ext cx="1587500" cy="622300"/>
          </a:xfrm>
          <a:prstGeom prst="rect">
            <a:avLst/>
          </a:prstGeom>
        </p:spPr>
      </p:pic>
    </p:spTree>
    <p:extLst>
      <p:ext uri="{BB962C8B-B14F-4D97-AF65-F5344CB8AC3E}">
        <p14:creationId xmlns:p14="http://schemas.microsoft.com/office/powerpoint/2010/main" val="459430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12E24C-02AD-9142-A8BE-8EBB5DB75123}"/>
              </a:ext>
            </a:extLst>
          </p:cNvPr>
          <p:cNvSpPr>
            <a:spLocks noGrp="1"/>
          </p:cNvSpPr>
          <p:nvPr>
            <p:ph sz="half" idx="1"/>
          </p:nvPr>
        </p:nvSpPr>
        <p:spPr>
          <a:xfrm>
            <a:off x="671513" y="1679552"/>
            <a:ext cx="5348287" cy="4403235"/>
          </a:xfrm>
        </p:spPr>
        <p:txBody>
          <a:bodyPr/>
          <a:lstStyle>
            <a:lvl1pPr marL="0" indent="0">
              <a:buNone/>
              <a:defRPr sz="2400">
                <a:solidFill>
                  <a:srgbClr val="00C7B1"/>
                </a:solidFill>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994383B5-602B-D64A-B057-91B4427F77EE}"/>
              </a:ext>
            </a:extLst>
          </p:cNvPr>
          <p:cNvSpPr>
            <a:spLocks noGrp="1"/>
          </p:cNvSpPr>
          <p:nvPr>
            <p:ph sz="half" idx="2"/>
          </p:nvPr>
        </p:nvSpPr>
        <p:spPr>
          <a:xfrm>
            <a:off x="6005513" y="1679552"/>
            <a:ext cx="5348287" cy="4403235"/>
          </a:xfrm>
        </p:spPr>
        <p:txBody>
          <a:bodyPr/>
          <a:lstStyle>
            <a:lvl1pPr marL="0" indent="0">
              <a:buNone/>
              <a:defRPr sz="2400">
                <a:solidFill>
                  <a:srgbClr val="00C7B1"/>
                </a:solidFill>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4C1CA7D3-F68B-2642-8F79-F2612C08D9EA}"/>
              </a:ext>
            </a:extLst>
          </p:cNvPr>
          <p:cNvSpPr>
            <a:spLocks noGrp="1"/>
          </p:cNvSpPr>
          <p:nvPr>
            <p:ph type="ftr" sz="quarter" idx="11"/>
          </p:nvPr>
        </p:nvSpPr>
        <p:spPr/>
        <p:txBody>
          <a:bodyPr/>
          <a:lstStyle/>
          <a:p>
            <a:r>
              <a:rPr lang="en-US"/>
              <a:t>Copyright 1992-2015, Leadership Strategies, Inc. V15.02 </a:t>
            </a:r>
            <a:endParaRPr lang="en-US" dirty="0"/>
          </a:p>
        </p:txBody>
      </p:sp>
      <p:sp>
        <p:nvSpPr>
          <p:cNvPr id="7" name="Slide Number Placeholder 6">
            <a:extLst>
              <a:ext uri="{FF2B5EF4-FFF2-40B4-BE49-F238E27FC236}">
                <a16:creationId xmlns:a16="http://schemas.microsoft.com/office/drawing/2014/main" id="{8B0B61FC-0DE4-CE4F-9337-C5453BBC927D}"/>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15" name="Title 1">
            <a:extLst>
              <a:ext uri="{FF2B5EF4-FFF2-40B4-BE49-F238E27FC236}">
                <a16:creationId xmlns:a16="http://schemas.microsoft.com/office/drawing/2014/main" id="{CAB8D7C9-B784-9145-A3CF-178D77888E3C}"/>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6" name="Rectangle 15">
            <a:extLst>
              <a:ext uri="{FF2B5EF4-FFF2-40B4-BE49-F238E27FC236}">
                <a16:creationId xmlns:a16="http://schemas.microsoft.com/office/drawing/2014/main" id="{922D3676-3E10-D946-990C-0A0C75BB3851}"/>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122F40F6-84B6-8341-B69E-14C00F5D9363}"/>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98B41DE8-163F-844A-94C3-561D8CA8B419}"/>
              </a:ext>
            </a:extLst>
          </p:cNvPr>
          <p:cNvPicPr>
            <a:picLocks noChangeAspect="1"/>
          </p:cNvPicPr>
          <p:nvPr/>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783102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971701-43DD-5544-88E0-9D52CA5A5A85}"/>
              </a:ext>
            </a:extLst>
          </p:cNvPr>
          <p:cNvSpPr>
            <a:spLocks noGrp="1"/>
          </p:cNvSpPr>
          <p:nvPr>
            <p:ph type="body" idx="1"/>
          </p:nvPr>
        </p:nvSpPr>
        <p:spPr>
          <a:xfrm>
            <a:off x="628650" y="1718562"/>
            <a:ext cx="5368925" cy="476238"/>
          </a:xfrm>
        </p:spPr>
        <p:txBody>
          <a:bodyPr anchor="t">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7C40F6-0642-074F-8A70-0BFF9A34169D}"/>
              </a:ext>
            </a:extLst>
          </p:cNvPr>
          <p:cNvSpPr>
            <a:spLocks noGrp="1"/>
          </p:cNvSpPr>
          <p:nvPr>
            <p:ph sz="half" idx="2"/>
          </p:nvPr>
        </p:nvSpPr>
        <p:spPr>
          <a:xfrm>
            <a:off x="628650" y="2438400"/>
            <a:ext cx="5368925" cy="348297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434781C6-6D54-384F-84DD-BF21C4C341C7}"/>
              </a:ext>
            </a:extLst>
          </p:cNvPr>
          <p:cNvSpPr>
            <a:spLocks noGrp="1"/>
          </p:cNvSpPr>
          <p:nvPr>
            <p:ph type="body" sz="quarter" idx="3"/>
          </p:nvPr>
        </p:nvSpPr>
        <p:spPr>
          <a:xfrm>
            <a:off x="5960022" y="1718562"/>
            <a:ext cx="5395366" cy="476238"/>
          </a:xfrm>
        </p:spPr>
        <p:txBody>
          <a:bodyPr anchor="t">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978E81-3B9E-1C41-AE36-C449E9834ECE}"/>
              </a:ext>
            </a:extLst>
          </p:cNvPr>
          <p:cNvSpPr>
            <a:spLocks noGrp="1"/>
          </p:cNvSpPr>
          <p:nvPr>
            <p:ph sz="quarter" idx="4"/>
          </p:nvPr>
        </p:nvSpPr>
        <p:spPr>
          <a:xfrm>
            <a:off x="5960022" y="2438400"/>
            <a:ext cx="5395366" cy="348297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0E7805BC-BF08-CE4C-8511-E92F51E5942D}"/>
              </a:ext>
            </a:extLst>
          </p:cNvPr>
          <p:cNvSpPr>
            <a:spLocks noGrp="1"/>
          </p:cNvSpPr>
          <p:nvPr>
            <p:ph type="ftr" sz="quarter" idx="11"/>
          </p:nvPr>
        </p:nvSpPr>
        <p:spPr/>
        <p:txBody>
          <a:bodyPr/>
          <a:lstStyle/>
          <a:p>
            <a:r>
              <a:rPr lang="en-US"/>
              <a:t>Copyright 1992-2015, Leadership Strategies, Inc. V15.02 </a:t>
            </a:r>
            <a:endParaRPr lang="en-US" dirty="0"/>
          </a:p>
        </p:txBody>
      </p:sp>
      <p:sp>
        <p:nvSpPr>
          <p:cNvPr id="9" name="Slide Number Placeholder 8">
            <a:extLst>
              <a:ext uri="{FF2B5EF4-FFF2-40B4-BE49-F238E27FC236}">
                <a16:creationId xmlns:a16="http://schemas.microsoft.com/office/drawing/2014/main" id="{AB25755D-98A0-E64D-AEBE-8800C11E7EEE}"/>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16" name="Title 1">
            <a:extLst>
              <a:ext uri="{FF2B5EF4-FFF2-40B4-BE49-F238E27FC236}">
                <a16:creationId xmlns:a16="http://schemas.microsoft.com/office/drawing/2014/main" id="{F6B56ABC-CABC-8B4C-892A-C5688F045538}"/>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8" name="Rectangle 17">
            <a:extLst>
              <a:ext uri="{FF2B5EF4-FFF2-40B4-BE49-F238E27FC236}">
                <a16:creationId xmlns:a16="http://schemas.microsoft.com/office/drawing/2014/main" id="{54403037-A994-994A-9046-27EB815FD196}"/>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4C7073F5-5B19-5F4E-B795-D9BD741A6D45}"/>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F2D86DF7-39BE-6740-9B8F-F6A7EA98787C}"/>
              </a:ext>
            </a:extLst>
          </p:cNvPr>
          <p:cNvPicPr>
            <a:picLocks noChangeAspect="1"/>
          </p:cNvPicPr>
          <p:nvPr/>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4255296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5A45A6-9194-E746-AAD2-70D550FFE587}"/>
              </a:ext>
            </a:extLst>
          </p:cNvPr>
          <p:cNvSpPr>
            <a:spLocks noGrp="1"/>
          </p:cNvSpPr>
          <p:nvPr>
            <p:ph type="ftr" sz="quarter" idx="11"/>
          </p:nvPr>
        </p:nvSpPr>
        <p:spPr/>
        <p:txBody>
          <a:bodyPr/>
          <a:lstStyle/>
          <a:p>
            <a:r>
              <a:rPr lang="en-US"/>
              <a:t>Copyright 1992-2015, Leadership Strategies, Inc. V15.02 </a:t>
            </a:r>
            <a:endParaRPr lang="en-US" dirty="0"/>
          </a:p>
        </p:txBody>
      </p:sp>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12" name="Title 1">
            <a:extLst>
              <a:ext uri="{FF2B5EF4-FFF2-40B4-BE49-F238E27FC236}">
                <a16:creationId xmlns:a16="http://schemas.microsoft.com/office/drawing/2014/main" id="{F0E86AA0-3ABC-D043-846C-4072B56B748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4" name="Rectangle 13">
            <a:extLst>
              <a:ext uri="{FF2B5EF4-FFF2-40B4-BE49-F238E27FC236}">
                <a16:creationId xmlns:a16="http://schemas.microsoft.com/office/drawing/2014/main" id="{ACEAFB2F-4161-7E43-B6B7-52B5354D2D08}"/>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7EDBD6A-8290-E845-9BC8-43C2DA201FD2}"/>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8C57742F-9260-5A40-9D93-2C06C3AED004}"/>
              </a:ext>
            </a:extLst>
          </p:cNvPr>
          <p:cNvPicPr>
            <a:picLocks noChangeAspect="1"/>
          </p:cNvPicPr>
          <p:nvPr/>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3074898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67328-D22E-C94E-85B0-CCCA49C74591}"/>
              </a:ext>
            </a:extLst>
          </p:cNvPr>
          <p:cNvSpPr>
            <a:spLocks noGrp="1"/>
          </p:cNvSpPr>
          <p:nvPr>
            <p:ph type="title"/>
          </p:nvPr>
        </p:nvSpPr>
        <p:spPr>
          <a:xfrm>
            <a:off x="836612" y="552449"/>
            <a:ext cx="3935413" cy="1776414"/>
          </a:xfrm>
        </p:spPr>
        <p:txBody>
          <a:bodyPr anchor="t">
            <a:normAutofit/>
          </a:bodyPr>
          <a:lstStyle>
            <a:lvl1pPr>
              <a:defRPr sz="4000">
                <a:solidFill>
                  <a:srgbClr val="2D2A26"/>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D19AFE9-148E-5340-8284-F58404F32346}"/>
              </a:ext>
            </a:extLst>
          </p:cNvPr>
          <p:cNvSpPr>
            <a:spLocks noGrp="1"/>
          </p:cNvSpPr>
          <p:nvPr>
            <p:ph idx="1"/>
          </p:nvPr>
        </p:nvSpPr>
        <p:spPr>
          <a:xfrm>
            <a:off x="5183188" y="1319213"/>
            <a:ext cx="6172200" cy="4541838"/>
          </a:xfrm>
        </p:spPr>
        <p:txBody>
          <a:bodyPr/>
          <a:lstStyle>
            <a:lvl1pPr marL="0" indent="0">
              <a:buNone/>
              <a:defRPr sz="3200">
                <a:solidFill>
                  <a:srgbClr val="00C7B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9F154CF-BC9A-D34C-BD57-474C59B99E9F}"/>
              </a:ext>
            </a:extLst>
          </p:cNvPr>
          <p:cNvSpPr>
            <a:spLocks noGrp="1"/>
          </p:cNvSpPr>
          <p:nvPr>
            <p:ph type="body" sz="half" idx="2"/>
          </p:nvPr>
        </p:nvSpPr>
        <p:spPr>
          <a:xfrm>
            <a:off x="836612" y="2486032"/>
            <a:ext cx="3935413" cy="3382956"/>
          </a:xfrm>
        </p:spPr>
        <p:txBody>
          <a:bodyPr/>
          <a:lstStyle>
            <a:lvl1pPr marL="0" indent="0">
              <a:buNone/>
              <a:defRPr sz="1600">
                <a:solidFill>
                  <a:srgbClr val="00C7B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A6B18280-8B58-A643-944B-89338F62E0E1}"/>
              </a:ext>
            </a:extLst>
          </p:cNvPr>
          <p:cNvSpPr>
            <a:spLocks noGrp="1"/>
          </p:cNvSpPr>
          <p:nvPr>
            <p:ph type="ftr" sz="quarter" idx="11"/>
          </p:nvPr>
        </p:nvSpPr>
        <p:spPr/>
        <p:txBody>
          <a:bodyPr/>
          <a:lstStyle/>
          <a:p>
            <a:r>
              <a:rPr lang="en-US"/>
              <a:t>Copyright 1992-2015, Leadership Strategies, Inc. V15.02 </a:t>
            </a:r>
            <a:endParaRPr lang="en-US" dirty="0"/>
          </a:p>
        </p:txBody>
      </p:sp>
      <p:sp>
        <p:nvSpPr>
          <p:cNvPr id="7" name="Slide Number Placeholder 6">
            <a:extLst>
              <a:ext uri="{FF2B5EF4-FFF2-40B4-BE49-F238E27FC236}">
                <a16:creationId xmlns:a16="http://schemas.microsoft.com/office/drawing/2014/main" id="{DBDBCE79-FD0F-2B44-881B-8E95263187D6}"/>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pic>
        <p:nvPicPr>
          <p:cNvPr id="12" name="Picture 11">
            <a:extLst>
              <a:ext uri="{FF2B5EF4-FFF2-40B4-BE49-F238E27FC236}">
                <a16:creationId xmlns:a16="http://schemas.microsoft.com/office/drawing/2014/main" id="{63BC6FEF-E7D2-8E40-A578-9503D64D93AB}"/>
              </a:ext>
            </a:extLst>
          </p:cNvPr>
          <p:cNvPicPr>
            <a:picLocks noChangeAspect="1"/>
          </p:cNvPicPr>
          <p:nvPr/>
        </p:nvPicPr>
        <p:blipFill>
          <a:blip r:embed="rId2"/>
          <a:stretch>
            <a:fillRect/>
          </a:stretch>
        </p:blipFill>
        <p:spPr>
          <a:xfrm>
            <a:off x="10399495" y="260349"/>
            <a:ext cx="1587500" cy="622300"/>
          </a:xfrm>
          <a:prstGeom prst="rect">
            <a:avLst/>
          </a:prstGeom>
        </p:spPr>
      </p:pic>
    </p:spTree>
    <p:extLst>
      <p:ext uri="{BB962C8B-B14F-4D97-AF65-F5344CB8AC3E}">
        <p14:creationId xmlns:p14="http://schemas.microsoft.com/office/powerpoint/2010/main" val="896331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283FC2-7675-0841-86BC-69FD1EF012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486E16C-0C41-6F4E-A653-ACA5AF0469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EA777ABB-0E99-6740-9225-0F0BD3A78581}"/>
              </a:ext>
            </a:extLst>
          </p:cNvPr>
          <p:cNvSpPr>
            <a:spLocks noGrp="1"/>
          </p:cNvSpPr>
          <p:nvPr>
            <p:ph type="ftr" sz="quarter" idx="3"/>
          </p:nvPr>
        </p:nvSpPr>
        <p:spPr>
          <a:xfrm>
            <a:off x="3307749" y="6378122"/>
            <a:ext cx="6179918" cy="365125"/>
          </a:xfrm>
          <a:prstGeom prst="rect">
            <a:avLst/>
          </a:prstGeom>
        </p:spPr>
        <p:txBody>
          <a:bodyPr vert="horz" lIns="91440" tIns="45720" rIns="91440" bIns="45720" rtlCol="0" anchor="ctr"/>
          <a:lstStyle>
            <a:lvl1pPr algn="ctr">
              <a:defRPr sz="800">
                <a:solidFill>
                  <a:schemeClr val="tx1">
                    <a:tint val="75000"/>
                  </a:schemeClr>
                </a:solidFill>
                <a:latin typeface="Arial" panose="020B0604020202020204" pitchFamily="34" charset="0"/>
                <a:cs typeface="Arial" panose="020B0604020202020204" pitchFamily="34" charset="0"/>
              </a:defRPr>
            </a:lvl1pPr>
          </a:lstStyle>
          <a:p>
            <a:r>
              <a:rPr lang="en-US"/>
              <a:t>Copyright 1992-2015, Leadership Strategies, Inc. V15.02 </a:t>
            </a:r>
            <a:endParaRPr lang="en-US" dirty="0"/>
          </a:p>
        </p:txBody>
      </p:sp>
      <p:sp>
        <p:nvSpPr>
          <p:cNvPr id="6" name="Slide Number Placeholder 5">
            <a:extLst>
              <a:ext uri="{FF2B5EF4-FFF2-40B4-BE49-F238E27FC236}">
                <a16:creationId xmlns:a16="http://schemas.microsoft.com/office/drawing/2014/main" id="{AAB40D69-EDE8-E044-84F7-0BB4C8CB76F6}"/>
              </a:ext>
            </a:extLst>
          </p:cNvPr>
          <p:cNvSpPr>
            <a:spLocks noGrp="1"/>
          </p:cNvSpPr>
          <p:nvPr>
            <p:ph type="sldNum" sz="quarter" idx="4"/>
          </p:nvPr>
        </p:nvSpPr>
        <p:spPr>
          <a:xfrm>
            <a:off x="197069" y="6356350"/>
            <a:ext cx="2743200" cy="365125"/>
          </a:xfrm>
          <a:prstGeom prst="rect">
            <a:avLst/>
          </a:prstGeom>
        </p:spPr>
        <p:txBody>
          <a:bodyPr vert="horz" lIns="91440" tIns="45720" rIns="91440" bIns="45720" rtlCol="0" anchor="ctr"/>
          <a:lstStyle>
            <a:lvl1pPr algn="l">
              <a:defRPr sz="1200">
                <a:solidFill>
                  <a:srgbClr val="00C7B1"/>
                </a:solidFill>
                <a:latin typeface="Arial" panose="020B0604020202020204" pitchFamily="34" charset="0"/>
                <a:cs typeface="Arial" panose="020B0604020202020204" pitchFamily="34" charset="0"/>
              </a:defRPr>
            </a:lvl1pPr>
          </a:lstStyle>
          <a:p>
            <a:fld id="{F29FD61F-2294-5D42-A9D7-9928D42B3773}" type="slidenum">
              <a:rPr lang="en-US" smtClean="0"/>
              <a:pPr/>
              <a:t>‹#›</a:t>
            </a:fld>
            <a:endParaRPr lang="en-US" dirty="0"/>
          </a:p>
        </p:txBody>
      </p:sp>
      <p:sp>
        <p:nvSpPr>
          <p:cNvPr id="7" name="Footer Placeholder 4">
            <a:extLst>
              <a:ext uri="{FF2B5EF4-FFF2-40B4-BE49-F238E27FC236}">
                <a16:creationId xmlns:a16="http://schemas.microsoft.com/office/drawing/2014/main" id="{6330CCC0-4408-4713-8928-D6E4E2EC377E}"/>
              </a:ext>
            </a:extLst>
          </p:cNvPr>
          <p:cNvSpPr txBox="1">
            <a:spLocks/>
          </p:cNvSpPr>
          <p:nvPr/>
        </p:nvSpPr>
        <p:spPr>
          <a:xfrm>
            <a:off x="6780288" y="6381124"/>
            <a:ext cx="515156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rgbClr val="898989"/>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7667219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90"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67" r:id="rId14"/>
    <p:sldLayoutId id="2147483661" r:id="rId15"/>
    <p:sldLayoutId id="2147483662" r:id="rId16"/>
  </p:sldLayoutIdLst>
  <p:transition>
    <p:fade/>
  </p:transition>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00C7B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047E5F-7AC3-40FF-9CF2-70CA88DFC7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0D5E1B-81C7-4F8A-81B2-F8F48D979F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670891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df"/><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9.pdf"/><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pdf"/><Relationship Id="rId7" Type="http://schemas.openxmlformats.org/officeDocument/2006/relationships/image" Target="../media/image10.pdf"/><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8.pdf"/><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4.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8.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pdf"/><Relationship Id="rId7" Type="http://schemas.openxmlformats.org/officeDocument/2006/relationships/image" Target="../media/image10.pdf"/><Relationship Id="rId2" Type="http://schemas.openxmlformats.org/officeDocument/2006/relationships/notesSlide" Target="../notesSlides/notesSlide60.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8.pdf"/><Relationship Id="rId4" Type="http://schemas.openxmlformats.org/officeDocument/2006/relationships/image" Target="../media/image1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Timing Exercise #3</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a:t>
            </a:fld>
            <a:endParaRPr lang="en-US" dirty="0"/>
          </a:p>
        </p:txBody>
      </p:sp>
      <p:sp>
        <p:nvSpPr>
          <p:cNvPr id="3" name="Content Placeholder 2"/>
          <p:cNvSpPr>
            <a:spLocks noGrp="1"/>
          </p:cNvSpPr>
          <p:nvPr>
            <p:ph type="body" sz="quarter" idx="13"/>
          </p:nvPr>
        </p:nvSpPr>
        <p:spPr/>
        <p:txBody>
          <a:bodyPr>
            <a:normAutofit/>
          </a:bodyPr>
          <a:lstStyle/>
          <a:p>
            <a:pPr>
              <a:lnSpc>
                <a:spcPct val="100000"/>
              </a:lnSpc>
              <a:spcAft>
                <a:spcPts val="1200"/>
              </a:spcAft>
            </a:pPr>
            <a:r>
              <a:rPr lang="en-US" sz="2400" dirty="0"/>
              <a:t>Start time: </a:t>
            </a:r>
            <a:r>
              <a:rPr lang="en-US" sz="2400" dirty="0">
                <a:solidFill>
                  <a:srgbClr val="F26522"/>
                </a:solidFill>
              </a:rPr>
              <a:t>About 1:16pm</a:t>
            </a:r>
          </a:p>
          <a:p>
            <a:pPr>
              <a:lnSpc>
                <a:spcPct val="100000"/>
              </a:lnSpc>
              <a:spcAft>
                <a:spcPts val="1200"/>
              </a:spcAft>
            </a:pPr>
            <a:r>
              <a:rPr lang="en-US" sz="2400" dirty="0"/>
              <a:t>5 people x (6min + 3min) = </a:t>
            </a:r>
            <a:r>
              <a:rPr lang="en-US" sz="2400" dirty="0">
                <a:solidFill>
                  <a:srgbClr val="F26522"/>
                </a:solidFill>
              </a:rPr>
              <a:t>45-48 minutes</a:t>
            </a:r>
          </a:p>
          <a:p>
            <a:pPr>
              <a:lnSpc>
                <a:spcPct val="100000"/>
              </a:lnSpc>
              <a:spcAft>
                <a:spcPts val="1200"/>
              </a:spcAft>
            </a:pPr>
            <a:r>
              <a:rPr lang="en-US" sz="2400" dirty="0"/>
              <a:t>Break: </a:t>
            </a:r>
            <a:r>
              <a:rPr lang="en-US" sz="2400" dirty="0">
                <a:solidFill>
                  <a:srgbClr val="F26522"/>
                </a:solidFill>
              </a:rPr>
              <a:t>12 minutes</a:t>
            </a:r>
          </a:p>
          <a:p>
            <a:pPr>
              <a:lnSpc>
                <a:spcPct val="100000"/>
              </a:lnSpc>
              <a:spcAft>
                <a:spcPts val="1200"/>
              </a:spcAft>
            </a:pPr>
            <a:r>
              <a:rPr lang="en-US" sz="2400" dirty="0"/>
              <a:t>End Time: </a:t>
            </a:r>
            <a:r>
              <a:rPr lang="en-US" sz="2400" dirty="0">
                <a:solidFill>
                  <a:srgbClr val="F26522"/>
                </a:solidFill>
              </a:rPr>
              <a:t>2:16pm </a:t>
            </a:r>
          </a:p>
        </p:txBody>
      </p:sp>
      <p:sp>
        <p:nvSpPr>
          <p:cNvPr id="5" name="Footer Placeholder 4">
            <a:extLst>
              <a:ext uri="{FF2B5EF4-FFF2-40B4-BE49-F238E27FC236}">
                <a16:creationId xmlns:a16="http://schemas.microsoft.com/office/drawing/2014/main" id="{6CE27CDB-3F32-4797-9B02-E6CBA2FBDB8D}"/>
              </a:ext>
            </a:extLst>
          </p:cNvPr>
          <p:cNvSpPr>
            <a:spLocks noGrp="1"/>
          </p:cNvSpPr>
          <p:nvPr>
            <p:ph type="ftr" sz="quarter" idx="11"/>
          </p:nvPr>
        </p:nvSpPr>
        <p:spPr/>
        <p:txBody>
          <a:bodyPr/>
          <a:lstStyle/>
          <a:p>
            <a:r>
              <a:rPr lang="en-US" dirty="0"/>
              <a:t>Copyright 1992-2015, Leadership Strategies, Inc. V15.02 </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4" y="522072"/>
            <a:ext cx="8473127" cy="690564"/>
          </a:xfrm>
        </p:spPr>
        <p:txBody>
          <a:bodyPr>
            <a:noAutofit/>
          </a:bodyPr>
          <a:lstStyle/>
          <a:p>
            <a:r>
              <a:rPr lang="en-US" sz="3600" b="0" dirty="0"/>
              <a:t>B. Separate Symptom from Root Cause</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10</a:t>
            </a:fld>
            <a:endParaRPr lang="en-US" dirty="0"/>
          </a:p>
        </p:txBody>
      </p:sp>
      <p:sp>
        <p:nvSpPr>
          <p:cNvPr id="3" name="Content Placeholder 2"/>
          <p:cNvSpPr>
            <a:spLocks noGrp="1"/>
          </p:cNvSpPr>
          <p:nvPr>
            <p:ph type="body" sz="quarter" idx="13"/>
          </p:nvPr>
        </p:nvSpPr>
        <p:spPr/>
        <p:txBody>
          <a:bodyPr>
            <a:normAutofit/>
          </a:bodyPr>
          <a:lstStyle/>
          <a:p>
            <a:pPr>
              <a:lnSpc>
                <a:spcPct val="100000"/>
              </a:lnSpc>
              <a:spcAft>
                <a:spcPts val="1800"/>
              </a:spcAft>
            </a:pPr>
            <a:r>
              <a:rPr lang="en-US" sz="2400" dirty="0"/>
              <a:t>Treat dysfunctional behavior as a sign that the participant is asking for help</a:t>
            </a:r>
          </a:p>
          <a:p>
            <a:pPr>
              <a:lnSpc>
                <a:spcPct val="100000"/>
              </a:lnSpc>
              <a:spcAft>
                <a:spcPts val="1800"/>
              </a:spcAft>
            </a:pPr>
            <a:r>
              <a:rPr lang="en-US" sz="2400" dirty="0"/>
              <a:t>The participant is waving a red flag that is masking the real issue (</a:t>
            </a:r>
            <a:r>
              <a:rPr lang="en-US" sz="2400" dirty="0">
                <a:solidFill>
                  <a:srgbClr val="F26522"/>
                </a:solidFill>
              </a:rPr>
              <a:t>root cause</a:t>
            </a:r>
            <a:r>
              <a:rPr lang="en-US" sz="2400" dirty="0"/>
              <a:t>)</a:t>
            </a:r>
          </a:p>
          <a:p>
            <a:pPr>
              <a:lnSpc>
                <a:spcPct val="100000"/>
              </a:lnSpc>
              <a:spcAft>
                <a:spcPts val="1800"/>
              </a:spcAft>
            </a:pPr>
            <a:r>
              <a:rPr lang="en-US" sz="2400" dirty="0"/>
              <a:t>Dysfunctional behavior is a </a:t>
            </a:r>
            <a:r>
              <a:rPr lang="en-US" sz="2400" dirty="0">
                <a:solidFill>
                  <a:srgbClr val="F26522"/>
                </a:solidFill>
              </a:rPr>
              <a:t>symptom</a:t>
            </a:r>
          </a:p>
          <a:p>
            <a:pPr>
              <a:lnSpc>
                <a:spcPct val="100000"/>
              </a:lnSpc>
              <a:spcAft>
                <a:spcPts val="1800"/>
              </a:spcAft>
            </a:pPr>
            <a:r>
              <a:rPr lang="en-US" sz="2400" dirty="0"/>
              <a:t>Dysfunctional behavior tends to get worse over time</a:t>
            </a:r>
          </a:p>
        </p:txBody>
      </p:sp>
      <p:sp>
        <p:nvSpPr>
          <p:cNvPr id="5" name="TextBox 4"/>
          <p:cNvSpPr txBox="1"/>
          <p:nvPr/>
        </p:nvSpPr>
        <p:spPr>
          <a:xfrm>
            <a:off x="10945812" y="5678461"/>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000" dirty="0">
                <a:solidFill>
                  <a:srgbClr val="009383"/>
                </a:solidFill>
                <a:latin typeface="Arial Black" pitchFamily="34" charset="0"/>
              </a:rPr>
            </a:br>
            <a:r>
              <a:rPr lang="en-US" sz="1400" dirty="0">
                <a:solidFill>
                  <a:srgbClr val="009383"/>
                </a:solidFill>
                <a:latin typeface="Arial Black" pitchFamily="34" charset="0"/>
              </a:rPr>
              <a:t>6-4</a:t>
            </a:r>
          </a:p>
        </p:txBody>
      </p:sp>
      <p:sp>
        <p:nvSpPr>
          <p:cNvPr id="6" name="TextBox 5"/>
          <p:cNvSpPr txBox="1"/>
          <p:nvPr/>
        </p:nvSpPr>
        <p:spPr>
          <a:xfrm>
            <a:off x="11093787" y="3739185"/>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8" name="Footer Placeholder 2">
            <a:extLst>
              <a:ext uri="{FF2B5EF4-FFF2-40B4-BE49-F238E27FC236}">
                <a16:creationId xmlns:a16="http://schemas.microsoft.com/office/drawing/2014/main" id="{952A03F9-793D-4B84-8A6F-E77FAA6FF00D}"/>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ecurity-Guard-Earpiece.jpg"/>
          <p:cNvPicPr>
            <a:picLocks noChangeAspect="1"/>
          </p:cNvPicPr>
          <p:nvPr/>
        </p:nvPicPr>
        <p:blipFill rotWithShape="1">
          <a:blip r:embed="rId3"/>
          <a:srcRect/>
          <a:stretch/>
        </p:blipFill>
        <p:spPr>
          <a:xfrm flipH="1">
            <a:off x="0" y="-1913"/>
            <a:ext cx="12192000" cy="6859913"/>
          </a:xfrm>
          <a:prstGeom prst="rect">
            <a:avLst/>
          </a:prstGeom>
        </p:spPr>
      </p:pic>
      <p:sp>
        <p:nvSpPr>
          <p:cNvPr id="17" name="Rectangle 16"/>
          <p:cNvSpPr/>
          <p:nvPr/>
        </p:nvSpPr>
        <p:spPr>
          <a:xfrm>
            <a:off x="2866904" y="136525"/>
            <a:ext cx="6458191" cy="756610"/>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cap="all" dirty="0">
                <a:solidFill>
                  <a:schemeClr val="bg1"/>
                </a:solidFill>
                <a:latin typeface="Arial" panose="020B0604020202020204" pitchFamily="34" charset="0"/>
                <a:cs typeface="Arial" panose="020B0604020202020204" pitchFamily="34" charset="0"/>
              </a:rPr>
              <a:t>c. Focus on prevention</a:t>
            </a:r>
          </a:p>
        </p:txBody>
      </p:sp>
      <p:sp>
        <p:nvSpPr>
          <p:cNvPr id="22" name="Slide Number Placeholder 3"/>
          <p:cNvSpPr>
            <a:spLocks noGrp="1"/>
          </p:cNvSpPr>
          <p:nvPr>
            <p:ph type="sldNum" sz="quarter" idx="12"/>
          </p:nvPr>
        </p:nvSpPr>
        <p:spPr/>
        <p:txBody>
          <a:bodyPr/>
          <a:lstStyle/>
          <a:p>
            <a:fld id="{F29FD61F-2294-5D42-A9D7-9928D42B3773}" type="slidenum">
              <a:rPr lang="en-US" smtClean="0"/>
              <a:pPr/>
              <a:t>11</a:t>
            </a:fld>
            <a:endParaRPr lang="en-US" dirty="0"/>
          </a:p>
        </p:txBody>
      </p:sp>
      <p:sp>
        <p:nvSpPr>
          <p:cNvPr id="2" name="Footer Placeholder 1">
            <a:extLst>
              <a:ext uri="{FF2B5EF4-FFF2-40B4-BE49-F238E27FC236}">
                <a16:creationId xmlns:a16="http://schemas.microsoft.com/office/drawing/2014/main" id="{2246A74F-5ECC-4F53-961F-9C903C42978E}"/>
              </a:ext>
            </a:extLst>
          </p:cNvPr>
          <p:cNvSpPr>
            <a:spLocks noGrp="1"/>
          </p:cNvSpPr>
          <p:nvPr>
            <p:ph type="ftr" sz="quarter" idx="11"/>
          </p:nvPr>
        </p:nvSpPr>
        <p:spPr/>
        <p:txBody>
          <a:bodyPr/>
          <a:lstStyle/>
          <a:p>
            <a:r>
              <a:rPr lang="en-US" dirty="0"/>
              <a:t>Copyright 1992-2015, Leadership Strategies, Inc. V15.02 </a:t>
            </a:r>
          </a:p>
        </p:txBody>
      </p:sp>
      <p:sp>
        <p:nvSpPr>
          <p:cNvPr id="14" name="Footer Placeholder 4">
            <a:extLst>
              <a:ext uri="{FF2B5EF4-FFF2-40B4-BE49-F238E27FC236}">
                <a16:creationId xmlns:a16="http://schemas.microsoft.com/office/drawing/2014/main" id="{271F5874-73B4-448A-A73D-F38D7CCEA9FC}"/>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C. Focus On Prevention</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12</a:t>
            </a:fld>
            <a:endParaRPr lang="en-US" dirty="0"/>
          </a:p>
        </p:txBody>
      </p:sp>
      <p:sp>
        <p:nvSpPr>
          <p:cNvPr id="5" name="TextBox 4"/>
          <p:cNvSpPr txBox="1"/>
          <p:nvPr/>
        </p:nvSpPr>
        <p:spPr>
          <a:xfrm>
            <a:off x="657225" y="1396792"/>
            <a:ext cx="10929724" cy="954107"/>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During preparation, inquire about issues and concerns that might cause problems during the session</a:t>
            </a:r>
          </a:p>
        </p:txBody>
      </p:sp>
      <p:pic>
        <p:nvPicPr>
          <p:cNvPr id="7" name="Picture 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051114" y="2487723"/>
            <a:ext cx="647700" cy="1625600"/>
          </a:xfrm>
          <a:prstGeom prst="rect">
            <a:avLst/>
          </a:prstGeom>
        </p:spPr>
      </p:pic>
      <p:pic>
        <p:nvPicPr>
          <p:cNvPr id="8" name="Picture 7"/>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5028041" y="2448033"/>
            <a:ext cx="749300" cy="1625600"/>
          </a:xfrm>
          <a:prstGeom prst="rect">
            <a:avLst/>
          </a:prstGeom>
        </p:spPr>
      </p:pic>
      <p:pic>
        <p:nvPicPr>
          <p:cNvPr id="12" name="Picture 11"/>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6972588" y="2448033"/>
            <a:ext cx="749300" cy="1625600"/>
          </a:xfrm>
          <a:prstGeom prst="rect">
            <a:avLst/>
          </a:prstGeom>
        </p:spPr>
      </p:pic>
      <p:grpSp>
        <p:nvGrpSpPr>
          <p:cNvPr id="36" name="Group 35"/>
          <p:cNvGrpSpPr/>
          <p:nvPr/>
        </p:nvGrpSpPr>
        <p:grpSpPr>
          <a:xfrm>
            <a:off x="7770377" y="2542491"/>
            <a:ext cx="1810895" cy="1477328"/>
            <a:chOff x="5967412" y="2542491"/>
            <a:chExt cx="1810895" cy="1477328"/>
          </a:xfrm>
        </p:grpSpPr>
        <p:sp>
          <p:nvSpPr>
            <p:cNvPr id="15" name="TextBox 14"/>
            <p:cNvSpPr txBox="1"/>
            <p:nvPr/>
          </p:nvSpPr>
          <p:spPr>
            <a:xfrm>
              <a:off x="6288315" y="2542491"/>
              <a:ext cx="1489992" cy="1477328"/>
            </a:xfrm>
            <a:prstGeom prst="rect">
              <a:avLst/>
            </a:prstGeom>
            <a:noFill/>
          </p:spPr>
          <p:txBody>
            <a:bodyPr wrap="square" rtlCol="0">
              <a:spAutoFit/>
            </a:bodyPr>
            <a:lstStyle/>
            <a:p>
              <a:pPr algn="r"/>
              <a:r>
                <a:rPr lang="en-US" dirty="0">
                  <a:solidFill>
                    <a:srgbClr val="AFBD22"/>
                  </a:solidFill>
                  <a:latin typeface="Arial" panose="020B0604020202020204" pitchFamily="34" charset="0"/>
                  <a:cs typeface="Arial" panose="020B0604020202020204" pitchFamily="34" charset="0"/>
                </a:rPr>
                <a:t>Tends to  </a:t>
              </a:r>
              <a:br>
                <a:rPr lang="en-US" dirty="0">
                  <a:solidFill>
                    <a:srgbClr val="AFBD22"/>
                  </a:solidFill>
                  <a:latin typeface="Arial" panose="020B0604020202020204" pitchFamily="34" charset="0"/>
                  <a:cs typeface="Arial" panose="020B0604020202020204" pitchFamily="34" charset="0"/>
                </a:rPr>
              </a:br>
              <a:r>
                <a:rPr lang="en-US" dirty="0">
                  <a:solidFill>
                    <a:srgbClr val="AFBD22"/>
                  </a:solidFill>
                  <a:latin typeface="Arial" panose="020B0604020202020204" pitchFamily="34" charset="0"/>
                  <a:cs typeface="Arial" panose="020B0604020202020204" pitchFamily="34" charset="0"/>
                </a:rPr>
                <a:t>point out problems </a:t>
              </a:r>
              <a:br>
                <a:rPr lang="en-US" dirty="0">
                  <a:solidFill>
                    <a:srgbClr val="AFBD22"/>
                  </a:solidFill>
                  <a:latin typeface="Arial" panose="020B0604020202020204" pitchFamily="34" charset="0"/>
                  <a:cs typeface="Arial" panose="020B0604020202020204" pitchFamily="34" charset="0"/>
                </a:rPr>
              </a:br>
              <a:r>
                <a:rPr lang="en-US" dirty="0">
                  <a:solidFill>
                    <a:srgbClr val="AFBD22"/>
                  </a:solidFill>
                  <a:latin typeface="Arial" panose="020B0604020202020204" pitchFamily="34" charset="0"/>
                  <a:cs typeface="Arial" panose="020B0604020202020204" pitchFamily="34" charset="0"/>
                </a:rPr>
                <a:t>instead of solutions</a:t>
              </a:r>
            </a:p>
          </p:txBody>
        </p:sp>
        <p:cxnSp>
          <p:nvCxnSpPr>
            <p:cNvPr id="22" name="Straight Connector 21"/>
            <p:cNvCxnSpPr/>
            <p:nvPr/>
          </p:nvCxnSpPr>
          <p:spPr>
            <a:xfrm rot="10800000">
              <a:off x="5967412" y="2800772"/>
              <a:ext cx="641804" cy="1588"/>
            </a:xfrm>
            <a:prstGeom prst="line">
              <a:avLst/>
            </a:prstGeom>
            <a:ln>
              <a:solidFill>
                <a:srgbClr val="AFBD22"/>
              </a:solidFill>
            </a:ln>
            <a:effectLst/>
          </p:spPr>
          <p:style>
            <a:lnRef idx="2">
              <a:schemeClr val="accent1"/>
            </a:lnRef>
            <a:fillRef idx="0">
              <a:schemeClr val="accent1"/>
            </a:fillRef>
            <a:effectRef idx="1">
              <a:schemeClr val="accent1"/>
            </a:effectRef>
            <a:fontRef idx="minor">
              <a:schemeClr val="tx1"/>
            </a:fontRef>
          </p:style>
        </p:cxnSp>
      </p:grpSp>
      <p:grpSp>
        <p:nvGrpSpPr>
          <p:cNvPr id="33" name="Group 32"/>
          <p:cNvGrpSpPr/>
          <p:nvPr/>
        </p:nvGrpSpPr>
        <p:grpSpPr>
          <a:xfrm>
            <a:off x="2578671" y="2495997"/>
            <a:ext cx="2378691" cy="1754326"/>
            <a:chOff x="775706" y="2495997"/>
            <a:chExt cx="2378691" cy="1754326"/>
          </a:xfrm>
        </p:grpSpPr>
        <p:sp>
          <p:nvSpPr>
            <p:cNvPr id="18" name="TextBox 17"/>
            <p:cNvSpPr txBox="1"/>
            <p:nvPr/>
          </p:nvSpPr>
          <p:spPr>
            <a:xfrm>
              <a:off x="775706" y="2495997"/>
              <a:ext cx="1805166" cy="1754326"/>
            </a:xfrm>
            <a:prstGeom prst="rect">
              <a:avLst/>
            </a:prstGeom>
            <a:noFill/>
          </p:spPr>
          <p:txBody>
            <a:bodyPr wrap="square" rtlCol="0">
              <a:spAutoFit/>
            </a:bodyPr>
            <a:lstStyle/>
            <a:p>
              <a:r>
                <a:rPr lang="en-US" dirty="0">
                  <a:solidFill>
                    <a:srgbClr val="AFBD22"/>
                  </a:solidFill>
                  <a:latin typeface="Arial" panose="020B0604020202020204" pitchFamily="34" charset="0"/>
                  <a:cs typeface="Arial" panose="020B0604020202020204" pitchFamily="34" charset="0"/>
                </a:rPr>
                <a:t>Believe they stand to lose something if the session achieves its objectives</a:t>
              </a:r>
            </a:p>
          </p:txBody>
        </p:sp>
        <p:cxnSp>
          <p:nvCxnSpPr>
            <p:cNvPr id="24" name="Straight Connector 23"/>
            <p:cNvCxnSpPr/>
            <p:nvPr/>
          </p:nvCxnSpPr>
          <p:spPr>
            <a:xfrm rot="10800000">
              <a:off x="2512593" y="2800772"/>
              <a:ext cx="641804" cy="1588"/>
            </a:xfrm>
            <a:prstGeom prst="line">
              <a:avLst/>
            </a:prstGeom>
            <a:ln>
              <a:solidFill>
                <a:srgbClr val="AFBD22"/>
              </a:solidFill>
            </a:ln>
            <a:effectLst/>
          </p:spPr>
          <p:style>
            <a:lnRef idx="2">
              <a:schemeClr val="accent1"/>
            </a:lnRef>
            <a:fillRef idx="0">
              <a:schemeClr val="accent1"/>
            </a:fillRef>
            <a:effectRef idx="1">
              <a:schemeClr val="accent1"/>
            </a:effectRef>
            <a:fontRef idx="minor">
              <a:schemeClr val="tx1"/>
            </a:fontRef>
          </p:style>
        </p:cxnSp>
      </p:grpSp>
      <p:grpSp>
        <p:nvGrpSpPr>
          <p:cNvPr id="35" name="Group 34"/>
          <p:cNvGrpSpPr/>
          <p:nvPr/>
        </p:nvGrpSpPr>
        <p:grpSpPr>
          <a:xfrm>
            <a:off x="7770376" y="4631579"/>
            <a:ext cx="1810894" cy="1200329"/>
            <a:chOff x="5967412" y="5065522"/>
            <a:chExt cx="1810894" cy="1200329"/>
          </a:xfrm>
        </p:grpSpPr>
        <p:sp>
          <p:nvSpPr>
            <p:cNvPr id="17" name="TextBox 16"/>
            <p:cNvSpPr txBox="1"/>
            <p:nvPr/>
          </p:nvSpPr>
          <p:spPr>
            <a:xfrm>
              <a:off x="5990053" y="5065522"/>
              <a:ext cx="1788253" cy="1200329"/>
            </a:xfrm>
            <a:prstGeom prst="rect">
              <a:avLst/>
            </a:prstGeom>
            <a:noFill/>
          </p:spPr>
          <p:txBody>
            <a:bodyPr wrap="square" rtlCol="0">
              <a:spAutoFit/>
            </a:bodyPr>
            <a:lstStyle/>
            <a:p>
              <a:pPr algn="r"/>
              <a:r>
                <a:rPr lang="en-US" dirty="0">
                  <a:solidFill>
                    <a:srgbClr val="00467F"/>
                  </a:solidFill>
                  <a:latin typeface="Arial" panose="020B0604020202020204" pitchFamily="34" charset="0"/>
                  <a:cs typeface="Arial" panose="020B0604020202020204" pitchFamily="34" charset="0"/>
                </a:rPr>
                <a:t>Not on favorable terms with one another</a:t>
              </a:r>
            </a:p>
          </p:txBody>
        </p:sp>
        <p:cxnSp>
          <p:nvCxnSpPr>
            <p:cNvPr id="26" name="Straight Connector 25"/>
            <p:cNvCxnSpPr/>
            <p:nvPr/>
          </p:nvCxnSpPr>
          <p:spPr>
            <a:xfrm rot="10800000">
              <a:off x="5967412" y="5284808"/>
              <a:ext cx="641804" cy="1588"/>
            </a:xfrm>
            <a:prstGeom prst="line">
              <a:avLst/>
            </a:prstGeom>
            <a:ln>
              <a:solidFill>
                <a:srgbClr val="00467F"/>
              </a:solidFill>
            </a:ln>
            <a:effectLst/>
          </p:spPr>
          <p:style>
            <a:lnRef idx="2">
              <a:schemeClr val="accent1"/>
            </a:lnRef>
            <a:fillRef idx="0">
              <a:schemeClr val="accent1"/>
            </a:fillRef>
            <a:effectRef idx="1">
              <a:schemeClr val="accent1"/>
            </a:effectRef>
            <a:fontRef idx="minor">
              <a:schemeClr val="tx1"/>
            </a:fontRef>
          </p:style>
        </p:cxnSp>
      </p:grpSp>
      <p:grpSp>
        <p:nvGrpSpPr>
          <p:cNvPr id="34" name="Group 33"/>
          <p:cNvGrpSpPr/>
          <p:nvPr/>
        </p:nvGrpSpPr>
        <p:grpSpPr>
          <a:xfrm>
            <a:off x="2578669" y="4507595"/>
            <a:ext cx="2378692" cy="923330"/>
            <a:chOff x="775705" y="5050024"/>
            <a:chExt cx="2378692" cy="923330"/>
          </a:xfrm>
        </p:grpSpPr>
        <p:sp>
          <p:nvSpPr>
            <p:cNvPr id="14" name="TextBox 13"/>
            <p:cNvSpPr txBox="1"/>
            <p:nvPr/>
          </p:nvSpPr>
          <p:spPr>
            <a:xfrm>
              <a:off x="775705" y="5050024"/>
              <a:ext cx="1914409" cy="923330"/>
            </a:xfrm>
            <a:prstGeom prst="rect">
              <a:avLst/>
            </a:prstGeom>
            <a:noFill/>
          </p:spPr>
          <p:txBody>
            <a:bodyPr wrap="square" rtlCol="0">
              <a:spAutoFit/>
            </a:bodyPr>
            <a:lstStyle/>
            <a:p>
              <a:r>
                <a:rPr lang="en-US" dirty="0">
                  <a:solidFill>
                    <a:srgbClr val="00467F"/>
                  </a:solidFill>
                  <a:latin typeface="Arial" panose="020B0604020202020204" pitchFamily="34" charset="0"/>
                  <a:cs typeface="Arial" panose="020B0604020202020204" pitchFamily="34" charset="0"/>
                </a:rPr>
                <a:t>Not in favor of holding the session</a:t>
              </a:r>
            </a:p>
          </p:txBody>
        </p:sp>
        <p:cxnSp>
          <p:nvCxnSpPr>
            <p:cNvPr id="27" name="Straight Connector 26"/>
            <p:cNvCxnSpPr/>
            <p:nvPr/>
          </p:nvCxnSpPr>
          <p:spPr>
            <a:xfrm rot="10800000">
              <a:off x="2512593" y="5408792"/>
              <a:ext cx="641804" cy="1588"/>
            </a:xfrm>
            <a:prstGeom prst="line">
              <a:avLst/>
            </a:prstGeom>
            <a:ln>
              <a:solidFill>
                <a:srgbClr val="00467F"/>
              </a:solidFill>
            </a:ln>
            <a:effectLst/>
          </p:spPr>
          <p:style>
            <a:lnRef idx="2">
              <a:schemeClr val="accent1"/>
            </a:lnRef>
            <a:fillRef idx="0">
              <a:schemeClr val="accent1"/>
            </a:fillRef>
            <a:effectRef idx="1">
              <a:schemeClr val="accent1"/>
            </a:effectRef>
            <a:fontRef idx="minor">
              <a:schemeClr val="tx1"/>
            </a:fontRef>
          </p:style>
        </p:cxnSp>
      </p:grpSp>
      <p:pic>
        <p:nvPicPr>
          <p:cNvPr id="29" name="Picture 28"/>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7023388" y="4317438"/>
            <a:ext cx="647700" cy="1625600"/>
          </a:xfrm>
          <a:prstGeom prst="rect">
            <a:avLst/>
          </a:prstGeom>
        </p:spPr>
      </p:pic>
      <p:pic>
        <p:nvPicPr>
          <p:cNvPr id="31" name="Picture 30"/>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6000315" y="4277748"/>
            <a:ext cx="749300" cy="1625600"/>
          </a:xfrm>
          <a:prstGeom prst="rect">
            <a:avLst/>
          </a:prstGeom>
        </p:spPr>
      </p:pic>
      <p:pic>
        <p:nvPicPr>
          <p:cNvPr id="32" name="Picture 31"/>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5078841" y="4317438"/>
            <a:ext cx="647700" cy="1625600"/>
          </a:xfrm>
          <a:prstGeom prst="rect">
            <a:avLst/>
          </a:prstGeom>
        </p:spPr>
      </p:pic>
      <p:sp>
        <p:nvSpPr>
          <p:cNvPr id="23" name="TextBox 22"/>
          <p:cNvSpPr txBox="1"/>
          <p:nvPr/>
        </p:nvSpPr>
        <p:spPr>
          <a:xfrm>
            <a:off x="10901149" y="5691578"/>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000" dirty="0">
                <a:solidFill>
                  <a:srgbClr val="009383"/>
                </a:solidFill>
                <a:latin typeface="Arial Black" pitchFamily="34" charset="0"/>
              </a:rPr>
            </a:br>
            <a:r>
              <a:rPr lang="en-US" sz="1400" dirty="0">
                <a:solidFill>
                  <a:srgbClr val="009383"/>
                </a:solidFill>
                <a:latin typeface="Arial Black" pitchFamily="34" charset="0"/>
              </a:rPr>
              <a:t>6-5</a:t>
            </a:r>
          </a:p>
        </p:txBody>
      </p:sp>
      <p:sp>
        <p:nvSpPr>
          <p:cNvPr id="25" name="TextBox 24"/>
          <p:cNvSpPr txBox="1"/>
          <p:nvPr/>
        </p:nvSpPr>
        <p:spPr>
          <a:xfrm>
            <a:off x="11049124" y="2385273"/>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28" name="Footer Placeholder 2">
            <a:extLst>
              <a:ext uri="{FF2B5EF4-FFF2-40B4-BE49-F238E27FC236}">
                <a16:creationId xmlns:a16="http://schemas.microsoft.com/office/drawing/2014/main" id="{1756BF5D-4FB7-449D-A793-9E5F13EDE8E5}"/>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C. Focus On Prevention</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13</a:t>
            </a:fld>
            <a:endParaRPr lang="en-US" dirty="0"/>
          </a:p>
        </p:txBody>
      </p:sp>
      <p:sp>
        <p:nvSpPr>
          <p:cNvPr id="3" name="Content Placeholder 2"/>
          <p:cNvSpPr>
            <a:spLocks noGrp="1"/>
          </p:cNvSpPr>
          <p:nvPr>
            <p:ph type="body" sz="quarter" idx="13"/>
          </p:nvPr>
        </p:nvSpPr>
        <p:spPr/>
        <p:txBody>
          <a:bodyPr>
            <a:normAutofit/>
          </a:bodyPr>
          <a:lstStyle/>
          <a:p>
            <a:pPr>
              <a:spcAft>
                <a:spcPts val="600"/>
              </a:spcAft>
            </a:pPr>
            <a:r>
              <a:rPr lang="en-US" sz="2400" dirty="0"/>
              <a:t>Develop and execute strategies for preventing problems:</a:t>
            </a:r>
          </a:p>
          <a:p>
            <a:pPr lvl="1">
              <a:spcAft>
                <a:spcPts val="600"/>
              </a:spcAft>
              <a:buClr>
                <a:srgbClr val="009383"/>
              </a:buClr>
              <a:buFont typeface="Arial" panose="020B0604020202020204" pitchFamily="34" charset="0"/>
              <a:buChar char="–"/>
            </a:pPr>
            <a:r>
              <a:rPr lang="en-US" dirty="0">
                <a:solidFill>
                  <a:srgbClr val="F26522"/>
                </a:solidFill>
              </a:rPr>
              <a:t>Assigning seats</a:t>
            </a:r>
          </a:p>
          <a:p>
            <a:pPr lvl="1">
              <a:spcAft>
                <a:spcPts val="600"/>
              </a:spcAft>
              <a:buClr>
                <a:srgbClr val="009383"/>
              </a:buClr>
              <a:buFont typeface="Arial" panose="020B0604020202020204" pitchFamily="34" charset="0"/>
              <a:buChar char="–"/>
            </a:pPr>
            <a:r>
              <a:rPr lang="en-US" dirty="0">
                <a:solidFill>
                  <a:srgbClr val="F26522"/>
                </a:solidFill>
              </a:rPr>
              <a:t>Adding ground rules</a:t>
            </a:r>
          </a:p>
          <a:p>
            <a:pPr lvl="1">
              <a:spcAft>
                <a:spcPts val="600"/>
              </a:spcAft>
              <a:buClr>
                <a:srgbClr val="009383"/>
              </a:buClr>
              <a:buFont typeface="Arial" panose="020B0604020202020204" pitchFamily="34" charset="0"/>
              <a:buChar char="–"/>
            </a:pPr>
            <a:r>
              <a:rPr lang="en-US" dirty="0">
                <a:solidFill>
                  <a:srgbClr val="F26522"/>
                </a:solidFill>
              </a:rPr>
              <a:t>Making sure you interact with particular people</a:t>
            </a:r>
          </a:p>
          <a:p>
            <a:pPr lvl="1">
              <a:spcAft>
                <a:spcPts val="600"/>
              </a:spcAft>
              <a:buClr>
                <a:srgbClr val="009383"/>
              </a:buClr>
              <a:buFont typeface="Arial" panose="020B0604020202020204" pitchFamily="34" charset="0"/>
              <a:buChar char="–"/>
            </a:pPr>
            <a:r>
              <a:rPr lang="en-US" dirty="0">
                <a:solidFill>
                  <a:srgbClr val="F26522"/>
                </a:solidFill>
              </a:rPr>
              <a:t>Paying close attention to particular reactions</a:t>
            </a:r>
          </a:p>
          <a:p>
            <a:pPr lvl="1">
              <a:spcAft>
                <a:spcPts val="600"/>
              </a:spcAft>
              <a:buClr>
                <a:srgbClr val="009383"/>
              </a:buClr>
              <a:buFont typeface="Arial" panose="020B0604020202020204" pitchFamily="34" charset="0"/>
              <a:buChar char="–"/>
            </a:pPr>
            <a:r>
              <a:rPr lang="en-US" dirty="0">
                <a:solidFill>
                  <a:srgbClr val="F26522"/>
                </a:solidFill>
              </a:rPr>
              <a:t>Holding informal meeting during breaks</a:t>
            </a:r>
          </a:p>
        </p:txBody>
      </p:sp>
      <p:sp>
        <p:nvSpPr>
          <p:cNvPr id="5" name="TextBox 4"/>
          <p:cNvSpPr txBox="1"/>
          <p:nvPr/>
        </p:nvSpPr>
        <p:spPr>
          <a:xfrm>
            <a:off x="10945812" y="5767896"/>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000" dirty="0">
                <a:solidFill>
                  <a:srgbClr val="009383"/>
                </a:solidFill>
                <a:latin typeface="Arial Black" pitchFamily="34" charset="0"/>
              </a:rPr>
            </a:br>
            <a:r>
              <a:rPr lang="en-US" sz="1400" dirty="0">
                <a:solidFill>
                  <a:srgbClr val="009383"/>
                </a:solidFill>
                <a:latin typeface="Arial Black" pitchFamily="34" charset="0"/>
              </a:rPr>
              <a:t>6-5</a:t>
            </a:r>
          </a:p>
        </p:txBody>
      </p:sp>
      <p:sp>
        <p:nvSpPr>
          <p:cNvPr id="6" name="TextBox 5"/>
          <p:cNvSpPr txBox="1"/>
          <p:nvPr/>
        </p:nvSpPr>
        <p:spPr>
          <a:xfrm>
            <a:off x="11093787" y="3884010"/>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8" name="Footer Placeholder 2">
            <a:extLst>
              <a:ext uri="{FF2B5EF4-FFF2-40B4-BE49-F238E27FC236}">
                <a16:creationId xmlns:a16="http://schemas.microsoft.com/office/drawing/2014/main" id="{F710CA51-5968-43D4-A5F2-A5EEED472467}"/>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eye-sight-blue.jpg"/>
          <p:cNvPicPr>
            <a:picLocks noChangeAspect="1"/>
          </p:cNvPicPr>
          <p:nvPr/>
        </p:nvPicPr>
        <p:blipFill rotWithShape="1">
          <a:blip r:embed="rId3"/>
          <a:srcRect/>
          <a:stretch/>
        </p:blipFill>
        <p:spPr>
          <a:xfrm>
            <a:off x="0" y="0"/>
            <a:ext cx="12192000" cy="6858000"/>
          </a:xfrm>
          <a:prstGeom prst="rect">
            <a:avLst/>
          </a:prstGeom>
        </p:spPr>
      </p:pic>
      <p:sp>
        <p:nvSpPr>
          <p:cNvPr id="17" name="Rectangle 16"/>
          <p:cNvSpPr/>
          <p:nvPr/>
        </p:nvSpPr>
        <p:spPr>
          <a:xfrm>
            <a:off x="2384534" y="136524"/>
            <a:ext cx="7422931" cy="861003"/>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cap="all" dirty="0">
                <a:solidFill>
                  <a:schemeClr val="bg1"/>
                </a:solidFill>
                <a:latin typeface="Arial" panose="020B0604020202020204" pitchFamily="34" charset="0"/>
                <a:cs typeface="Arial" panose="020B0604020202020204" pitchFamily="34" charset="0"/>
              </a:rPr>
              <a:t>d. Detect non-verbal cues</a:t>
            </a:r>
          </a:p>
        </p:txBody>
      </p:sp>
      <p:sp>
        <p:nvSpPr>
          <p:cNvPr id="22" name="Slide Number Placeholder 3"/>
          <p:cNvSpPr>
            <a:spLocks noGrp="1"/>
          </p:cNvSpPr>
          <p:nvPr>
            <p:ph type="sldNum" sz="quarter" idx="12"/>
          </p:nvPr>
        </p:nvSpPr>
        <p:spPr/>
        <p:txBody>
          <a:bodyPr/>
          <a:lstStyle/>
          <a:p>
            <a:fld id="{F29FD61F-2294-5D42-A9D7-9928D42B3773}" type="slidenum">
              <a:rPr lang="en-US" smtClean="0"/>
              <a:pPr/>
              <a:t>14</a:t>
            </a:fld>
            <a:endParaRPr lang="en-US" dirty="0"/>
          </a:p>
        </p:txBody>
      </p:sp>
      <p:sp>
        <p:nvSpPr>
          <p:cNvPr id="3" name="Footer Placeholder 2">
            <a:extLst>
              <a:ext uri="{FF2B5EF4-FFF2-40B4-BE49-F238E27FC236}">
                <a16:creationId xmlns:a16="http://schemas.microsoft.com/office/drawing/2014/main" id="{0DF8E3E0-8B50-4920-9C17-7A4D977232E3}"/>
              </a:ext>
            </a:extLst>
          </p:cNvPr>
          <p:cNvSpPr>
            <a:spLocks noGrp="1"/>
          </p:cNvSpPr>
          <p:nvPr>
            <p:ph type="ftr" sz="quarter" idx="11"/>
          </p:nvPr>
        </p:nvSpPr>
        <p:spPr/>
        <p:txBody>
          <a:bodyPr/>
          <a:lstStyle/>
          <a:p>
            <a:r>
              <a:rPr lang="en-US" dirty="0"/>
              <a:t>Copyright 1992-2015, Leadership Strategies, Inc. V15.02 </a:t>
            </a:r>
          </a:p>
        </p:txBody>
      </p:sp>
      <p:sp>
        <p:nvSpPr>
          <p:cNvPr id="14" name="Footer Placeholder 4">
            <a:extLst>
              <a:ext uri="{FF2B5EF4-FFF2-40B4-BE49-F238E27FC236}">
                <a16:creationId xmlns:a16="http://schemas.microsoft.com/office/drawing/2014/main" id="{23641C3F-D409-40F2-A001-7EF50C1E3C62}"/>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15</a:t>
            </a:fld>
            <a:endParaRPr lang="en-US" dirty="0"/>
          </a:p>
        </p:txBody>
      </p:sp>
      <p:sp>
        <p:nvSpPr>
          <p:cNvPr id="5" name="Title 4"/>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Look for early forms of dysfunction</a:t>
            </a:r>
          </a:p>
        </p:txBody>
      </p:sp>
      <p:sp>
        <p:nvSpPr>
          <p:cNvPr id="7" name="Footer Placeholder 2">
            <a:extLst>
              <a:ext uri="{FF2B5EF4-FFF2-40B4-BE49-F238E27FC236}">
                <a16:creationId xmlns:a16="http://schemas.microsoft.com/office/drawing/2014/main" id="{4844955D-4788-41DF-9D1D-668D5BC42A68}"/>
              </a:ext>
            </a:extLst>
          </p:cNvPr>
          <p:cNvSpPr>
            <a:spLocks noGrp="1"/>
          </p:cNvSpPr>
          <p:nvPr>
            <p:ph type="ftr" sz="quarter" idx="11"/>
          </p:nvPr>
        </p:nvSpPr>
        <p:spPr/>
        <p:txBody>
          <a:bodyPr/>
          <a:lstStyle/>
          <a:p>
            <a:r>
              <a:rPr lang="en-US" sz="800" dirty="0"/>
              <a:t>Copyright 1992-2015, Leadership Strategies, Inc. V15.02 </a:t>
            </a:r>
          </a:p>
        </p:txBody>
      </p:sp>
      <p:sp>
        <p:nvSpPr>
          <p:cNvPr id="6" name="TextBox 5"/>
          <p:cNvSpPr txBox="1"/>
          <p:nvPr/>
        </p:nvSpPr>
        <p:spPr>
          <a:xfrm>
            <a:off x="10877463" y="5714511"/>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000" dirty="0">
                <a:solidFill>
                  <a:srgbClr val="009383"/>
                </a:solidFill>
                <a:latin typeface="Arial Black" pitchFamily="34" charset="0"/>
              </a:rPr>
            </a:br>
            <a:r>
              <a:rPr lang="en-US" sz="1400" dirty="0">
                <a:solidFill>
                  <a:srgbClr val="009383"/>
                </a:solidFill>
                <a:latin typeface="Arial Black" pitchFamily="34" charset="0"/>
              </a:rPr>
              <a:t>6-6</a:t>
            </a: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a:stretch/>
        </p:blipFill>
        <p:spPr>
          <a:xfrm>
            <a:off x="0" y="0"/>
            <a:ext cx="12192000" cy="6866872"/>
          </a:xfrm>
          <a:prstGeom prst="rect">
            <a:avLst/>
          </a:prstGeom>
        </p:spPr>
      </p:pic>
      <p:sp>
        <p:nvSpPr>
          <p:cNvPr id="17" name="Rectangle 16"/>
          <p:cNvSpPr/>
          <p:nvPr/>
        </p:nvSpPr>
        <p:spPr>
          <a:xfrm>
            <a:off x="3957086" y="114753"/>
            <a:ext cx="4277828" cy="766596"/>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cap="all" dirty="0">
                <a:solidFill>
                  <a:schemeClr val="bg1"/>
                </a:solidFill>
                <a:latin typeface="Arial" panose="020B0604020202020204" pitchFamily="34" charset="0"/>
                <a:cs typeface="Arial" panose="020B0604020202020204" pitchFamily="34" charset="0"/>
              </a:rPr>
              <a:t>not speaking</a:t>
            </a:r>
          </a:p>
        </p:txBody>
      </p:sp>
      <p:sp>
        <p:nvSpPr>
          <p:cNvPr id="22" name="Slide Number Placeholder 3"/>
          <p:cNvSpPr>
            <a:spLocks noGrp="1"/>
          </p:cNvSpPr>
          <p:nvPr>
            <p:ph type="sldNum" sz="quarter" idx="12"/>
          </p:nvPr>
        </p:nvSpPr>
        <p:spPr/>
        <p:txBody>
          <a:bodyPr/>
          <a:lstStyle/>
          <a:p>
            <a:fld id="{F29FD61F-2294-5D42-A9D7-9928D42B3773}" type="slidenum">
              <a:rPr lang="en-US" smtClean="0"/>
              <a:pPr/>
              <a:t>16</a:t>
            </a:fld>
            <a:endParaRPr lang="en-US" dirty="0"/>
          </a:p>
        </p:txBody>
      </p:sp>
      <p:sp>
        <p:nvSpPr>
          <p:cNvPr id="3" name="Footer Placeholder 2">
            <a:extLst>
              <a:ext uri="{FF2B5EF4-FFF2-40B4-BE49-F238E27FC236}">
                <a16:creationId xmlns:a16="http://schemas.microsoft.com/office/drawing/2014/main" id="{F2A23A6D-7DC8-4382-9C22-5914D5BDC1CE}"/>
              </a:ext>
            </a:extLst>
          </p:cNvPr>
          <p:cNvSpPr>
            <a:spLocks noGrp="1"/>
          </p:cNvSpPr>
          <p:nvPr>
            <p:ph type="ftr" sz="quarter" idx="11"/>
          </p:nvPr>
        </p:nvSpPr>
        <p:spPr/>
        <p:txBody>
          <a:bodyPr/>
          <a:lstStyle/>
          <a:p>
            <a:r>
              <a:rPr lang="en-US" dirty="0"/>
              <a:t>Copyright 1992-2015, Leadership Strategies, Inc. V15.02 </a:t>
            </a:r>
          </a:p>
        </p:txBody>
      </p:sp>
      <p:sp>
        <p:nvSpPr>
          <p:cNvPr id="14" name="Footer Placeholder 4">
            <a:extLst>
              <a:ext uri="{FF2B5EF4-FFF2-40B4-BE49-F238E27FC236}">
                <a16:creationId xmlns:a16="http://schemas.microsoft.com/office/drawing/2014/main" id="{3BCCF812-46A1-4248-8DFC-BFC01E977DD9}"/>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a:stretch/>
        </p:blipFill>
        <p:spPr>
          <a:xfrm flipH="1">
            <a:off x="0" y="-9501"/>
            <a:ext cx="12192000" cy="6877002"/>
          </a:xfrm>
          <a:prstGeom prst="rect">
            <a:avLst/>
          </a:prstGeom>
        </p:spPr>
      </p:pic>
      <p:sp>
        <p:nvSpPr>
          <p:cNvPr id="17" name="Rectangle 16"/>
          <p:cNvSpPr/>
          <p:nvPr/>
        </p:nvSpPr>
        <p:spPr>
          <a:xfrm>
            <a:off x="4002988" y="114753"/>
            <a:ext cx="4186024" cy="733546"/>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cap="all" dirty="0">
                <a:solidFill>
                  <a:schemeClr val="bg1"/>
                </a:solidFill>
                <a:latin typeface="Arial" panose="020B0604020202020204" pitchFamily="34" charset="0"/>
                <a:cs typeface="Arial" panose="020B0604020202020204" pitchFamily="34" charset="0"/>
              </a:rPr>
              <a:t>Folded arms</a:t>
            </a:r>
          </a:p>
        </p:txBody>
      </p:sp>
      <p:sp>
        <p:nvSpPr>
          <p:cNvPr id="22" name="Slide Number Placeholder 3"/>
          <p:cNvSpPr>
            <a:spLocks noGrp="1"/>
          </p:cNvSpPr>
          <p:nvPr>
            <p:ph type="sldNum" sz="quarter" idx="12"/>
          </p:nvPr>
        </p:nvSpPr>
        <p:spPr/>
        <p:txBody>
          <a:bodyPr/>
          <a:lstStyle/>
          <a:p>
            <a:fld id="{F29FD61F-2294-5D42-A9D7-9928D42B3773}" type="slidenum">
              <a:rPr lang="en-US" smtClean="0">
                <a:solidFill>
                  <a:srgbClr val="00C7B1"/>
                </a:solidFill>
              </a:rPr>
              <a:pPr/>
              <a:t>17</a:t>
            </a:fld>
            <a:endParaRPr lang="en-US" dirty="0">
              <a:solidFill>
                <a:srgbClr val="00C7B1"/>
              </a:solidFill>
            </a:endParaRPr>
          </a:p>
        </p:txBody>
      </p:sp>
      <p:sp>
        <p:nvSpPr>
          <p:cNvPr id="3" name="Footer Placeholder 2">
            <a:extLst>
              <a:ext uri="{FF2B5EF4-FFF2-40B4-BE49-F238E27FC236}">
                <a16:creationId xmlns:a16="http://schemas.microsoft.com/office/drawing/2014/main" id="{D3809576-8AA5-41A7-9F2D-B07844623D33}"/>
              </a:ext>
            </a:extLst>
          </p:cNvPr>
          <p:cNvSpPr>
            <a:spLocks noGrp="1"/>
          </p:cNvSpPr>
          <p:nvPr>
            <p:ph type="ftr" sz="quarter" idx="11"/>
          </p:nvPr>
        </p:nvSpPr>
        <p:spPr/>
        <p:txBody>
          <a:bodyPr/>
          <a:lstStyle/>
          <a:p>
            <a:r>
              <a:rPr lang="en-US" dirty="0"/>
              <a:t>Copyright 1992-2015, Leadership Strategies, Inc. V15.02 </a:t>
            </a:r>
          </a:p>
        </p:txBody>
      </p:sp>
      <p:sp>
        <p:nvSpPr>
          <p:cNvPr id="14" name="Footer Placeholder 4">
            <a:extLst>
              <a:ext uri="{FF2B5EF4-FFF2-40B4-BE49-F238E27FC236}">
                <a16:creationId xmlns:a16="http://schemas.microsoft.com/office/drawing/2014/main" id="{A787DA92-B493-422D-AEA1-A685CD0541B9}"/>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a:stretch/>
        </p:blipFill>
        <p:spPr>
          <a:xfrm>
            <a:off x="0" y="-9760"/>
            <a:ext cx="12192000" cy="6886323"/>
          </a:xfrm>
          <a:prstGeom prst="rect">
            <a:avLst/>
          </a:prstGeom>
        </p:spPr>
      </p:pic>
      <p:sp>
        <p:nvSpPr>
          <p:cNvPr id="17" name="Rectangle 16"/>
          <p:cNvSpPr/>
          <p:nvPr/>
        </p:nvSpPr>
        <p:spPr>
          <a:xfrm>
            <a:off x="2520286" y="155744"/>
            <a:ext cx="7151427" cy="1507803"/>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lnSpc>
                <a:spcPts val="5260"/>
              </a:lnSpc>
              <a:spcBef>
                <a:spcPct val="0"/>
              </a:spcBef>
              <a:defRPr/>
            </a:pPr>
            <a:r>
              <a:rPr lang="en-US" sz="3600" cap="all" dirty="0">
                <a:solidFill>
                  <a:schemeClr val="bg1"/>
                </a:solidFill>
                <a:latin typeface="Arial" panose="020B0604020202020204" pitchFamily="34" charset="0"/>
                <a:cs typeface="Arial" panose="020B0604020202020204" pitchFamily="34" charset="0"/>
              </a:rPr>
              <a:t>Can’t wait for next break </a:t>
            </a:r>
          </a:p>
          <a:p>
            <a:pPr algn="ctr">
              <a:lnSpc>
                <a:spcPts val="5260"/>
              </a:lnSpc>
              <a:spcBef>
                <a:spcPct val="0"/>
              </a:spcBef>
              <a:defRPr/>
            </a:pPr>
            <a:r>
              <a:rPr lang="en-US" sz="3600" cap="all" dirty="0">
                <a:solidFill>
                  <a:schemeClr val="bg1"/>
                </a:solidFill>
                <a:latin typeface="Arial" panose="020B0604020202020204" pitchFamily="34" charset="0"/>
                <a:cs typeface="Arial" panose="020B0604020202020204" pitchFamily="34" charset="0"/>
              </a:rPr>
              <a:t>to get back to work</a:t>
            </a:r>
          </a:p>
        </p:txBody>
      </p:sp>
      <p:sp>
        <p:nvSpPr>
          <p:cNvPr id="22" name="Slide Number Placeholder 3"/>
          <p:cNvSpPr>
            <a:spLocks noGrp="1"/>
          </p:cNvSpPr>
          <p:nvPr>
            <p:ph type="sldNum" sz="quarter" idx="12"/>
          </p:nvPr>
        </p:nvSpPr>
        <p:spPr/>
        <p:txBody>
          <a:bodyPr/>
          <a:lstStyle/>
          <a:p>
            <a:fld id="{F29FD61F-2294-5D42-A9D7-9928D42B3773}" type="slidenum">
              <a:rPr lang="en-US" smtClean="0"/>
              <a:pPr/>
              <a:t>18</a:t>
            </a:fld>
            <a:endParaRPr lang="en-US" dirty="0"/>
          </a:p>
        </p:txBody>
      </p:sp>
      <p:sp>
        <p:nvSpPr>
          <p:cNvPr id="3" name="Footer Placeholder 2">
            <a:extLst>
              <a:ext uri="{FF2B5EF4-FFF2-40B4-BE49-F238E27FC236}">
                <a16:creationId xmlns:a16="http://schemas.microsoft.com/office/drawing/2014/main" id="{DD2C5BF5-4978-451C-A33A-196D1BC5ABE1}"/>
              </a:ext>
            </a:extLst>
          </p:cNvPr>
          <p:cNvSpPr>
            <a:spLocks noGrp="1"/>
          </p:cNvSpPr>
          <p:nvPr>
            <p:ph type="ftr" sz="quarter" idx="11"/>
          </p:nvPr>
        </p:nvSpPr>
        <p:spPr/>
        <p:txBody>
          <a:bodyPr/>
          <a:lstStyle/>
          <a:p>
            <a:r>
              <a:rPr lang="en-US" dirty="0"/>
              <a:t>Copyright 1992-2015, Leadership Strategies, Inc. V15.02 </a:t>
            </a:r>
          </a:p>
        </p:txBody>
      </p:sp>
      <p:sp>
        <p:nvSpPr>
          <p:cNvPr id="15" name="Footer Placeholder 4">
            <a:extLst>
              <a:ext uri="{FF2B5EF4-FFF2-40B4-BE49-F238E27FC236}">
                <a16:creationId xmlns:a16="http://schemas.microsoft.com/office/drawing/2014/main" id="{54083B22-04D0-48EB-9A21-DA4C4EA64DBC}"/>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at a table using a computer&#10;&#10;Description automatically generated">
            <a:extLst>
              <a:ext uri="{FF2B5EF4-FFF2-40B4-BE49-F238E27FC236}">
                <a16:creationId xmlns:a16="http://schemas.microsoft.com/office/drawing/2014/main" id="{24DBC73D-CE02-4287-95FE-D5F6074944F1}"/>
              </a:ext>
            </a:extLst>
          </p:cNvPr>
          <p:cNvPicPr>
            <a:picLocks noChangeAspect="1"/>
          </p:cNvPicPr>
          <p:nvPr/>
        </p:nvPicPr>
        <p:blipFill rotWithShape="1">
          <a:blip r:embed="rId3"/>
          <a:srcRect b="47643"/>
          <a:stretch/>
        </p:blipFill>
        <p:spPr>
          <a:xfrm>
            <a:off x="0" y="-1002470"/>
            <a:ext cx="12192000" cy="7860470"/>
          </a:xfrm>
          <a:prstGeom prst="rect">
            <a:avLst/>
          </a:prstGeom>
        </p:spPr>
      </p:pic>
      <p:sp>
        <p:nvSpPr>
          <p:cNvPr id="17" name="Rectangle 16"/>
          <p:cNvSpPr/>
          <p:nvPr/>
        </p:nvSpPr>
        <p:spPr>
          <a:xfrm>
            <a:off x="3411141" y="114753"/>
            <a:ext cx="5369718" cy="766596"/>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cap="all" dirty="0">
                <a:solidFill>
                  <a:schemeClr val="bg1"/>
                </a:solidFill>
                <a:latin typeface="Arial" panose="020B0604020202020204" pitchFamily="34" charset="0"/>
                <a:cs typeface="Arial" panose="020B0604020202020204" pitchFamily="34" charset="0"/>
              </a:rPr>
              <a:t>Side conversations</a:t>
            </a:r>
          </a:p>
        </p:txBody>
      </p:sp>
      <p:sp>
        <p:nvSpPr>
          <p:cNvPr id="22" name="Slide Number Placeholder 3"/>
          <p:cNvSpPr>
            <a:spLocks noGrp="1"/>
          </p:cNvSpPr>
          <p:nvPr>
            <p:ph type="sldNum" sz="quarter" idx="12"/>
          </p:nvPr>
        </p:nvSpPr>
        <p:spPr/>
        <p:txBody>
          <a:bodyPr/>
          <a:lstStyle/>
          <a:p>
            <a:fld id="{F29FD61F-2294-5D42-A9D7-9928D42B3773}" type="slidenum">
              <a:rPr lang="en-US" smtClean="0"/>
              <a:pPr/>
              <a:t>19</a:t>
            </a:fld>
            <a:endParaRPr lang="en-US" dirty="0"/>
          </a:p>
        </p:txBody>
      </p:sp>
      <p:sp>
        <p:nvSpPr>
          <p:cNvPr id="3" name="Footer Placeholder 2">
            <a:extLst>
              <a:ext uri="{FF2B5EF4-FFF2-40B4-BE49-F238E27FC236}">
                <a16:creationId xmlns:a16="http://schemas.microsoft.com/office/drawing/2014/main" id="{07C391FF-2EE0-4E59-8EA1-C115C278A977}"/>
              </a:ext>
            </a:extLst>
          </p:cNvPr>
          <p:cNvSpPr>
            <a:spLocks noGrp="1"/>
          </p:cNvSpPr>
          <p:nvPr>
            <p:ph type="ftr" sz="quarter" idx="11"/>
          </p:nvPr>
        </p:nvSpPr>
        <p:spPr/>
        <p:txBody>
          <a:bodyPr/>
          <a:lstStyle/>
          <a:p>
            <a:r>
              <a:rPr lang="en-US" dirty="0"/>
              <a:t>Copyright 1992-2015 Leadership Strategies, Inc. V15.02 </a:t>
            </a:r>
          </a:p>
        </p:txBody>
      </p:sp>
      <p:sp>
        <p:nvSpPr>
          <p:cNvPr id="14" name="Footer Placeholder 4">
            <a:extLst>
              <a:ext uri="{FF2B5EF4-FFF2-40B4-BE49-F238E27FC236}">
                <a16:creationId xmlns:a16="http://schemas.microsoft.com/office/drawing/2014/main" id="{1C48EA25-D62A-44A8-8006-433C693E04E3}"/>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669983" y="811330"/>
            <a:ext cx="5520610" cy="1311129"/>
          </a:xfrm>
        </p:spPr>
        <p:txBody>
          <a:bodyPr>
            <a:normAutofit/>
          </a:bodyPr>
          <a:lstStyle/>
          <a:p>
            <a:r>
              <a:rPr lang="en-US" dirty="0"/>
              <a:t>THE EFFECTIVE FACILITATOR</a:t>
            </a:r>
          </a:p>
        </p:txBody>
      </p:sp>
      <p:sp>
        <p:nvSpPr>
          <p:cNvPr id="6" name="Content Placeholder 5"/>
          <p:cNvSpPr>
            <a:spLocks noGrp="1"/>
          </p:cNvSpPr>
          <p:nvPr>
            <p:ph type="subTitle" idx="1"/>
          </p:nvPr>
        </p:nvSpPr>
        <p:spPr>
          <a:xfrm>
            <a:off x="669983" y="2214534"/>
            <a:ext cx="5045016" cy="757130"/>
          </a:xfrm>
        </p:spPr>
        <p:txBody>
          <a:bodyPr/>
          <a:lstStyle/>
          <a:p>
            <a:r>
              <a:rPr lang="en-US" dirty="0"/>
              <a:t>PRINCIPLE 6</a:t>
            </a: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20</a:t>
            </a:fld>
            <a:endParaRPr lang="en-US" dirty="0"/>
          </a:p>
        </p:txBody>
      </p:sp>
      <p:sp>
        <p:nvSpPr>
          <p:cNvPr id="5" name="Title 4"/>
          <p:cNvSpPr>
            <a:spLocks noGrp="1"/>
          </p:cNvSpPr>
          <p:nvPr>
            <p:ph type="title"/>
          </p:nvPr>
        </p:nvSpPr>
        <p:spPr/>
        <p:txBody>
          <a:bodyPr>
            <a:normAutofit/>
          </a:bodyPr>
          <a:lstStyle/>
          <a:p>
            <a:r>
              <a:rPr lang="en-US" sz="5000" dirty="0">
                <a:latin typeface="Arial" panose="020B0604020202020204" pitchFamily="34" charset="0"/>
                <a:cs typeface="Arial" panose="020B0604020202020204" pitchFamily="34" charset="0"/>
              </a:rPr>
              <a:t>Dysfunction Check</a:t>
            </a:r>
          </a:p>
        </p:txBody>
      </p:sp>
      <p:sp>
        <p:nvSpPr>
          <p:cNvPr id="6" name="Footer Placeholder 2">
            <a:extLst>
              <a:ext uri="{FF2B5EF4-FFF2-40B4-BE49-F238E27FC236}">
                <a16:creationId xmlns:a16="http://schemas.microsoft.com/office/drawing/2014/main" id="{AB5A709A-8D93-4892-ACFE-8E67ADCE11B5}"/>
              </a:ext>
            </a:extLst>
          </p:cNvPr>
          <p:cNvSpPr>
            <a:spLocks noGrp="1"/>
          </p:cNvSpPr>
          <p:nvPr>
            <p:ph type="ftr" sz="quarter" idx="11"/>
          </p:nvPr>
        </p:nvSpPr>
        <p:spPr/>
        <p:txBody>
          <a:bodyPr/>
          <a:lstStyle/>
          <a:p>
            <a:r>
              <a:rPr lang="en-US" dirty="0"/>
              <a:t>Copyright 1992-2015, Leadership Strategies, Inc. V15.02 </a:t>
            </a: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Dysfunction Check</a:t>
            </a:r>
          </a:p>
        </p:txBody>
      </p:sp>
      <p:sp>
        <p:nvSpPr>
          <p:cNvPr id="4" name="Slide Number Placeholder 3"/>
          <p:cNvSpPr>
            <a:spLocks noGrp="1"/>
          </p:cNvSpPr>
          <p:nvPr>
            <p:ph type="sldNum" sz="quarter" idx="12"/>
          </p:nvPr>
        </p:nvSpPr>
        <p:spPr/>
        <p:txBody>
          <a:bodyPr/>
          <a:lstStyle/>
          <a:p>
            <a:fld id="{F29FD61F-2294-5D42-A9D7-9928D42B3773}" type="slidenum">
              <a:rPr lang="en-US" smtClean="0"/>
              <a:pPr/>
              <a:t>21</a:t>
            </a:fld>
            <a:endParaRPr lang="en-US" dirty="0"/>
          </a:p>
        </p:txBody>
      </p:sp>
      <p:sp>
        <p:nvSpPr>
          <p:cNvPr id="3" name="Content Placeholder 2"/>
          <p:cNvSpPr>
            <a:spLocks noGrp="1"/>
          </p:cNvSpPr>
          <p:nvPr>
            <p:ph type="body" sz="quarter" idx="13"/>
          </p:nvPr>
        </p:nvSpPr>
        <p:spPr/>
        <p:txBody>
          <a:bodyPr>
            <a:normAutofit/>
          </a:bodyPr>
          <a:lstStyle/>
          <a:p>
            <a:pPr>
              <a:lnSpc>
                <a:spcPct val="100000"/>
              </a:lnSpc>
              <a:spcAft>
                <a:spcPts val="1800"/>
              </a:spcAft>
            </a:pPr>
            <a:r>
              <a:rPr lang="en-US" sz="2400" dirty="0"/>
              <a:t>Actively looking for signs of dysfunction</a:t>
            </a:r>
          </a:p>
          <a:p>
            <a:pPr>
              <a:lnSpc>
                <a:spcPct val="100000"/>
              </a:lnSpc>
              <a:spcAft>
                <a:spcPts val="1800"/>
              </a:spcAft>
            </a:pPr>
            <a:r>
              <a:rPr lang="en-US" sz="2400" dirty="0"/>
              <a:t>Consider linking the dysfunction check to an agenda activity</a:t>
            </a:r>
          </a:p>
        </p:txBody>
      </p:sp>
      <p:sp>
        <p:nvSpPr>
          <p:cNvPr id="5" name="TextBox 4"/>
          <p:cNvSpPr txBox="1"/>
          <p:nvPr/>
        </p:nvSpPr>
        <p:spPr>
          <a:xfrm>
            <a:off x="10945812" y="5830358"/>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000" dirty="0">
                <a:solidFill>
                  <a:srgbClr val="009383"/>
                </a:solidFill>
                <a:latin typeface="Arial Black" pitchFamily="34" charset="0"/>
              </a:rPr>
            </a:br>
            <a:r>
              <a:rPr lang="en-US" sz="1400" dirty="0">
                <a:solidFill>
                  <a:srgbClr val="009383"/>
                </a:solidFill>
                <a:latin typeface="Arial Black" pitchFamily="34" charset="0"/>
              </a:rPr>
              <a:t>6-6</a:t>
            </a:r>
          </a:p>
        </p:txBody>
      </p:sp>
      <p:sp>
        <p:nvSpPr>
          <p:cNvPr id="7" name="TextBox 6"/>
          <p:cNvSpPr txBox="1"/>
          <p:nvPr/>
        </p:nvSpPr>
        <p:spPr>
          <a:xfrm>
            <a:off x="11093787" y="2101586"/>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8" name="Footer Placeholder 2">
            <a:extLst>
              <a:ext uri="{FF2B5EF4-FFF2-40B4-BE49-F238E27FC236}">
                <a16:creationId xmlns:a16="http://schemas.microsoft.com/office/drawing/2014/main" id="{485F5900-6D02-42B1-A44E-CF3F9823AC2D}"/>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Dysfunction Check</a:t>
            </a:r>
          </a:p>
        </p:txBody>
      </p:sp>
      <p:sp>
        <p:nvSpPr>
          <p:cNvPr id="4" name="Slide Number Placeholder 3"/>
          <p:cNvSpPr>
            <a:spLocks noGrp="1"/>
          </p:cNvSpPr>
          <p:nvPr>
            <p:ph type="sldNum" sz="quarter" idx="12"/>
          </p:nvPr>
        </p:nvSpPr>
        <p:spPr/>
        <p:txBody>
          <a:bodyPr/>
          <a:lstStyle/>
          <a:p>
            <a:fld id="{F29FD61F-2294-5D42-A9D7-9928D42B3773}" type="slidenum">
              <a:rPr lang="en-US" smtClean="0"/>
              <a:pPr/>
              <a:t>22</a:t>
            </a:fld>
            <a:endParaRPr lang="en-US" dirty="0"/>
          </a:p>
        </p:txBody>
      </p:sp>
      <p:sp>
        <p:nvSpPr>
          <p:cNvPr id="3" name="Content Placeholder 2"/>
          <p:cNvSpPr>
            <a:spLocks noGrp="1"/>
          </p:cNvSpPr>
          <p:nvPr>
            <p:ph type="body" sz="quarter" idx="13"/>
          </p:nvPr>
        </p:nvSpPr>
        <p:spPr>
          <a:xfrm>
            <a:off x="560388" y="1582738"/>
            <a:ext cx="11426825" cy="502920"/>
          </a:xfrm>
        </p:spPr>
        <p:txBody>
          <a:bodyPr>
            <a:normAutofit/>
          </a:bodyPr>
          <a:lstStyle/>
          <a:p>
            <a:pPr>
              <a:spcAft>
                <a:spcPts val="1800"/>
              </a:spcAft>
              <a:buNone/>
            </a:pPr>
            <a:r>
              <a:rPr lang="en-US" i="1" dirty="0"/>
              <a:t>Throughout the session look for the following:</a:t>
            </a:r>
          </a:p>
        </p:txBody>
      </p:sp>
      <p:sp>
        <p:nvSpPr>
          <p:cNvPr id="5" name="Content Placeholder 5"/>
          <p:cNvSpPr txBox="1">
            <a:spLocks/>
          </p:cNvSpPr>
          <p:nvPr/>
        </p:nvSpPr>
        <p:spPr>
          <a:xfrm>
            <a:off x="2307390" y="2940358"/>
            <a:ext cx="3629860" cy="3473143"/>
          </a:xfrm>
          <a:prstGeom prst="rect">
            <a:avLst/>
          </a:prstGeom>
        </p:spPr>
        <p:txBody>
          <a:bodyPr vert="horz" lIns="91440" tIns="45720" rIns="91440" bIns="45720" rtlCol="0">
            <a:normAutofit/>
          </a:bodyPr>
          <a:lstStyle/>
          <a:p>
            <a:pPr marL="342900" indent="-342900">
              <a:spcBef>
                <a:spcPct val="20000"/>
              </a:spcBef>
              <a:spcAft>
                <a:spcPts val="600"/>
              </a:spcAft>
              <a:buClr>
                <a:srgbClr val="009383"/>
              </a:buClr>
              <a:buFont typeface="Arial"/>
              <a:buChar char="•"/>
              <a:defRPr/>
            </a:pPr>
            <a:r>
              <a:rPr lang="en-US" sz="2400" dirty="0">
                <a:latin typeface="Arial" panose="020B0604020202020204" pitchFamily="34" charset="0"/>
                <a:cs typeface="Arial" panose="020B0604020202020204" pitchFamily="34" charset="0"/>
              </a:rPr>
              <a:t>The energy centers?</a:t>
            </a:r>
          </a:p>
          <a:p>
            <a:pPr marL="342900" indent="-342900">
              <a:spcBef>
                <a:spcPct val="20000"/>
              </a:spcBef>
              <a:spcAft>
                <a:spcPts val="600"/>
              </a:spcAft>
              <a:buClr>
                <a:srgbClr val="009383"/>
              </a:buClr>
              <a:buFont typeface="Arial"/>
              <a:buChar char="•"/>
              <a:defRPr/>
            </a:pPr>
            <a:r>
              <a:rPr lang="en-US" sz="2400" dirty="0">
                <a:latin typeface="Arial" panose="020B0604020202020204" pitchFamily="34" charset="0"/>
                <a:cs typeface="Arial" panose="020B0604020202020204" pitchFamily="34" charset="0"/>
              </a:rPr>
              <a:t>The cliques</a:t>
            </a:r>
          </a:p>
          <a:p>
            <a:pPr marL="342900" indent="-342900">
              <a:spcBef>
                <a:spcPct val="20000"/>
              </a:spcBef>
              <a:spcAft>
                <a:spcPts val="600"/>
              </a:spcAft>
              <a:buClr>
                <a:srgbClr val="009383"/>
              </a:buClr>
              <a:buFont typeface="Arial"/>
              <a:buChar char="•"/>
              <a:defRPr/>
            </a:pPr>
            <a:r>
              <a:rPr lang="en-US" sz="2400" dirty="0">
                <a:latin typeface="Arial" panose="020B0604020202020204" pitchFamily="34" charset="0"/>
                <a:cs typeface="Arial" panose="020B0604020202020204" pitchFamily="34" charset="0"/>
              </a:rPr>
              <a:t>The conflicts?</a:t>
            </a:r>
          </a:p>
        </p:txBody>
      </p:sp>
      <p:sp>
        <p:nvSpPr>
          <p:cNvPr id="6" name="Title 4"/>
          <p:cNvSpPr txBox="1">
            <a:spLocks/>
          </p:cNvSpPr>
          <p:nvPr/>
        </p:nvSpPr>
        <p:spPr>
          <a:xfrm>
            <a:off x="2307391" y="1983095"/>
            <a:ext cx="3240659" cy="1143000"/>
          </a:xfrm>
          <a:prstGeom prst="rect">
            <a:avLst/>
          </a:prstGeom>
        </p:spPr>
        <p:txBody>
          <a:bodyPr vert="horz" lIns="91440" tIns="45720" rIns="91440" bIns="45720" rtlCol="0" anchor="ctr">
            <a:normAutofit/>
          </a:bodyPr>
          <a:lstStyle/>
          <a:p>
            <a:pPr>
              <a:spcBef>
                <a:spcPct val="0"/>
              </a:spcBef>
              <a:defRPr/>
            </a:pPr>
            <a:r>
              <a:rPr lang="en-US" sz="2800" cap="all" dirty="0">
                <a:solidFill>
                  <a:srgbClr val="009383"/>
                </a:solidFill>
                <a:latin typeface="Arial" panose="020B0604020202020204" pitchFamily="34" charset="0"/>
                <a:ea typeface="+mj-ea"/>
                <a:cs typeface="Arial" panose="020B0604020202020204" pitchFamily="34" charset="0"/>
              </a:rPr>
              <a:t>Where are…</a:t>
            </a:r>
          </a:p>
        </p:txBody>
      </p:sp>
      <p:sp>
        <p:nvSpPr>
          <p:cNvPr id="7" name="Content Placeholder 5"/>
          <p:cNvSpPr txBox="1">
            <a:spLocks/>
          </p:cNvSpPr>
          <p:nvPr/>
        </p:nvSpPr>
        <p:spPr>
          <a:xfrm>
            <a:off x="6270237" y="2940358"/>
            <a:ext cx="4000889" cy="3377893"/>
          </a:xfrm>
          <a:prstGeom prst="rect">
            <a:avLst/>
          </a:prstGeom>
        </p:spPr>
        <p:txBody>
          <a:bodyPr vert="horz" lIns="91440" tIns="45720" rIns="91440" bIns="45720" rtlCol="0">
            <a:normAutofit/>
          </a:bodyPr>
          <a:lstStyle/>
          <a:p>
            <a:pPr marL="342900" indent="-342900">
              <a:spcBef>
                <a:spcPct val="20000"/>
              </a:spcBef>
              <a:spcAft>
                <a:spcPts val="600"/>
              </a:spcAft>
              <a:buClr>
                <a:srgbClr val="009383"/>
              </a:buClr>
              <a:buFont typeface="Arial"/>
              <a:buChar char="•"/>
              <a:defRPr/>
            </a:pPr>
            <a:r>
              <a:rPr lang="en-US" sz="2400" dirty="0">
                <a:latin typeface="Arial" panose="020B0604020202020204" pitchFamily="34" charset="0"/>
                <a:cs typeface="Arial" panose="020B0604020202020204" pitchFamily="34" charset="0"/>
              </a:rPr>
              <a:t>The people who routinely speak?</a:t>
            </a:r>
          </a:p>
          <a:p>
            <a:pPr marL="342900" indent="-342900">
              <a:spcBef>
                <a:spcPct val="20000"/>
              </a:spcBef>
              <a:spcAft>
                <a:spcPts val="600"/>
              </a:spcAft>
              <a:buClr>
                <a:srgbClr val="009383"/>
              </a:buClr>
              <a:buFont typeface="Arial"/>
              <a:buChar char="•"/>
              <a:defRPr/>
            </a:pPr>
            <a:r>
              <a:rPr lang="en-US" sz="2400" dirty="0">
                <a:latin typeface="Arial" panose="020B0604020202020204" pitchFamily="34" charset="0"/>
                <a:cs typeface="Arial" panose="020B0604020202020204" pitchFamily="34" charset="0"/>
              </a:rPr>
              <a:t>The positive thinkers?</a:t>
            </a:r>
          </a:p>
          <a:p>
            <a:pPr marL="342900" indent="-342900">
              <a:spcBef>
                <a:spcPct val="20000"/>
              </a:spcBef>
              <a:spcAft>
                <a:spcPts val="600"/>
              </a:spcAft>
              <a:buClr>
                <a:srgbClr val="009383"/>
              </a:buClr>
              <a:buFont typeface="Arial"/>
              <a:buChar char="•"/>
              <a:defRPr/>
            </a:pPr>
            <a:r>
              <a:rPr lang="en-US" sz="2400" dirty="0">
                <a:latin typeface="Arial" panose="020B0604020202020204" pitchFamily="34" charset="0"/>
                <a:cs typeface="Arial" panose="020B0604020202020204" pitchFamily="34" charset="0"/>
              </a:rPr>
              <a:t>The naysayers?</a:t>
            </a:r>
          </a:p>
        </p:txBody>
      </p:sp>
      <p:sp>
        <p:nvSpPr>
          <p:cNvPr id="8" name="Title 4"/>
          <p:cNvSpPr txBox="1">
            <a:spLocks/>
          </p:cNvSpPr>
          <p:nvPr/>
        </p:nvSpPr>
        <p:spPr>
          <a:xfrm>
            <a:off x="6270237" y="1983095"/>
            <a:ext cx="3240659" cy="1143000"/>
          </a:xfrm>
          <a:prstGeom prst="rect">
            <a:avLst/>
          </a:prstGeom>
        </p:spPr>
        <p:txBody>
          <a:bodyPr vert="horz" lIns="91440" tIns="45720" rIns="91440" bIns="45720" rtlCol="0" anchor="ctr">
            <a:normAutofit/>
          </a:bodyPr>
          <a:lstStyle/>
          <a:p>
            <a:pPr>
              <a:spcBef>
                <a:spcPct val="0"/>
              </a:spcBef>
              <a:defRPr/>
            </a:pPr>
            <a:r>
              <a:rPr lang="en-US" sz="2800" cap="all" dirty="0">
                <a:solidFill>
                  <a:srgbClr val="009383"/>
                </a:solidFill>
                <a:latin typeface="Arial" panose="020B0604020202020204" pitchFamily="34" charset="0"/>
                <a:ea typeface="+mj-ea"/>
                <a:cs typeface="Arial" panose="020B0604020202020204" pitchFamily="34" charset="0"/>
              </a:rPr>
              <a:t>Who are…</a:t>
            </a:r>
          </a:p>
        </p:txBody>
      </p:sp>
      <p:sp>
        <p:nvSpPr>
          <p:cNvPr id="9" name="TextBox 8"/>
          <p:cNvSpPr txBox="1"/>
          <p:nvPr/>
        </p:nvSpPr>
        <p:spPr>
          <a:xfrm>
            <a:off x="11041236" y="5809660"/>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000" dirty="0">
                <a:solidFill>
                  <a:srgbClr val="009383"/>
                </a:solidFill>
                <a:latin typeface="Arial Black" pitchFamily="34" charset="0"/>
              </a:rPr>
            </a:br>
            <a:r>
              <a:rPr lang="en-US" sz="1400" dirty="0">
                <a:solidFill>
                  <a:srgbClr val="009383"/>
                </a:solidFill>
                <a:latin typeface="Arial Black" pitchFamily="34" charset="0"/>
              </a:rPr>
              <a:t>6-6</a:t>
            </a:r>
          </a:p>
        </p:txBody>
      </p:sp>
      <p:sp>
        <p:nvSpPr>
          <p:cNvPr id="10" name="TextBox 9"/>
          <p:cNvSpPr txBox="1"/>
          <p:nvPr/>
        </p:nvSpPr>
        <p:spPr>
          <a:xfrm>
            <a:off x="11189211" y="4114652"/>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12" name="Footer Placeholder 2">
            <a:extLst>
              <a:ext uri="{FF2B5EF4-FFF2-40B4-BE49-F238E27FC236}">
                <a16:creationId xmlns:a16="http://schemas.microsoft.com/office/drawing/2014/main" id="{DEF78D7B-E4E6-454D-B129-CA4B5172177E}"/>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fade">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animEffect transition="in" filter="fade">
                                      <p:cBhvr>
                                        <p:cTn id="37" dur="500"/>
                                        <p:tgtEl>
                                          <p:spTgt spid="7">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xEl>
                                              <p:pRg st="2" end="2"/>
                                            </p:txEl>
                                          </p:spTgt>
                                        </p:tgtEl>
                                        <p:attrNameLst>
                                          <p:attrName>style.visibility</p:attrName>
                                        </p:attrNameLst>
                                      </p:cBhvr>
                                      <p:to>
                                        <p:strVal val="visible"/>
                                      </p:to>
                                    </p:set>
                                    <p:animEffect transition="in" filter="fade">
                                      <p:cBhvr>
                                        <p:cTn id="4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7" grpId="0" build="p"/>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4877648079_d1fb2cf027_b.jpg"/>
          <p:cNvPicPr>
            <a:picLocks noChangeAspect="1"/>
          </p:cNvPicPr>
          <p:nvPr/>
        </p:nvPicPr>
        <p:blipFill rotWithShape="1">
          <a:blip r:embed="rId3"/>
          <a:srcRect l="-1" r="-1"/>
          <a:stretch/>
        </p:blipFill>
        <p:spPr>
          <a:xfrm>
            <a:off x="0" y="0"/>
            <a:ext cx="12192000" cy="6858000"/>
          </a:xfrm>
          <a:prstGeom prst="rect">
            <a:avLst/>
          </a:prstGeom>
        </p:spPr>
      </p:pic>
      <p:sp>
        <p:nvSpPr>
          <p:cNvPr id="15" name="Rectangle 14"/>
          <p:cNvSpPr/>
          <p:nvPr/>
        </p:nvSpPr>
        <p:spPr>
          <a:xfrm>
            <a:off x="1612767" y="136525"/>
            <a:ext cx="9569881" cy="708250"/>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cap="all" dirty="0">
                <a:solidFill>
                  <a:schemeClr val="bg1"/>
                </a:solidFill>
                <a:latin typeface="Arial" panose="020B0604020202020204" pitchFamily="34" charset="0"/>
                <a:cs typeface="Arial" panose="020B0604020202020204" pitchFamily="34" charset="0"/>
              </a:rPr>
              <a:t>e. Address dysfunction effectively</a:t>
            </a:r>
          </a:p>
        </p:txBody>
      </p:sp>
      <p:sp>
        <p:nvSpPr>
          <p:cNvPr id="21" name="Slide Number Placeholder 3"/>
          <p:cNvSpPr>
            <a:spLocks noGrp="1"/>
          </p:cNvSpPr>
          <p:nvPr>
            <p:ph type="sldNum" sz="quarter" idx="12"/>
          </p:nvPr>
        </p:nvSpPr>
        <p:spPr/>
        <p:txBody>
          <a:bodyPr/>
          <a:lstStyle/>
          <a:p>
            <a:fld id="{F29FD61F-2294-5D42-A9D7-9928D42B3773}" type="slidenum">
              <a:rPr lang="en-US" smtClean="0"/>
              <a:pPr/>
              <a:t>23</a:t>
            </a:fld>
            <a:endParaRPr lang="en-US" dirty="0"/>
          </a:p>
        </p:txBody>
      </p:sp>
      <p:sp>
        <p:nvSpPr>
          <p:cNvPr id="3" name="Footer Placeholder 2">
            <a:extLst>
              <a:ext uri="{FF2B5EF4-FFF2-40B4-BE49-F238E27FC236}">
                <a16:creationId xmlns:a16="http://schemas.microsoft.com/office/drawing/2014/main" id="{84EACA8A-13E5-460E-992D-9A278B469628}"/>
              </a:ext>
            </a:extLst>
          </p:cNvPr>
          <p:cNvSpPr>
            <a:spLocks noGrp="1"/>
          </p:cNvSpPr>
          <p:nvPr>
            <p:ph type="ftr" sz="quarter" idx="11"/>
          </p:nvPr>
        </p:nvSpPr>
        <p:spPr/>
        <p:txBody>
          <a:bodyPr/>
          <a:lstStyle/>
          <a:p>
            <a:r>
              <a:rPr lang="en-US" dirty="0"/>
              <a:t>Copyright 1992-2015, Leadership Strategies, Inc. V15.02 </a:t>
            </a:r>
          </a:p>
        </p:txBody>
      </p:sp>
      <p:sp>
        <p:nvSpPr>
          <p:cNvPr id="18" name="Footer Placeholder 4">
            <a:extLst>
              <a:ext uri="{FF2B5EF4-FFF2-40B4-BE49-F238E27FC236}">
                <a16:creationId xmlns:a16="http://schemas.microsoft.com/office/drawing/2014/main" id="{C294C45D-96E2-421E-B8CC-DC6C60E44CDF}"/>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dirty="0"/>
              <a:t>E. Address Dysfunction Effectively</a:t>
            </a:r>
          </a:p>
        </p:txBody>
      </p:sp>
      <p:sp>
        <p:nvSpPr>
          <p:cNvPr id="4" name="Slide Number Placeholder 3"/>
          <p:cNvSpPr>
            <a:spLocks noGrp="1"/>
          </p:cNvSpPr>
          <p:nvPr>
            <p:ph type="sldNum" sz="quarter" idx="12"/>
          </p:nvPr>
        </p:nvSpPr>
        <p:spPr/>
        <p:txBody>
          <a:bodyPr/>
          <a:lstStyle/>
          <a:p>
            <a:fld id="{F29FD61F-2294-5D42-A9D7-9928D42B3773}" type="slidenum">
              <a:rPr lang="en-US" smtClean="0"/>
              <a:pPr/>
              <a:t>24</a:t>
            </a:fld>
            <a:endParaRPr lang="en-US" dirty="0"/>
          </a:p>
        </p:txBody>
      </p:sp>
      <p:sp>
        <p:nvSpPr>
          <p:cNvPr id="3" name="Content Placeholder 2"/>
          <p:cNvSpPr>
            <a:spLocks noGrp="1"/>
          </p:cNvSpPr>
          <p:nvPr>
            <p:ph type="body" sz="quarter" idx="13"/>
          </p:nvPr>
        </p:nvSpPr>
        <p:spPr/>
        <p:txBody>
          <a:bodyPr>
            <a:normAutofit/>
          </a:bodyPr>
          <a:lstStyle/>
          <a:p>
            <a:pPr>
              <a:spcAft>
                <a:spcPts val="600"/>
              </a:spcAft>
            </a:pPr>
            <a:r>
              <a:rPr lang="en-US" sz="2400" dirty="0"/>
              <a:t>How you deal with dysfunctional behavior depends on:</a:t>
            </a:r>
          </a:p>
          <a:p>
            <a:pPr lvl="1">
              <a:spcAft>
                <a:spcPts val="600"/>
              </a:spcAft>
              <a:buClr>
                <a:srgbClr val="009383"/>
              </a:buClr>
              <a:buFont typeface="Arial" panose="020B0604020202020204" pitchFamily="34" charset="0"/>
              <a:buChar char="–"/>
            </a:pPr>
            <a:r>
              <a:rPr lang="en-US" dirty="0">
                <a:solidFill>
                  <a:srgbClr val="F26522"/>
                </a:solidFill>
              </a:rPr>
              <a:t>The nature of the dysfunction</a:t>
            </a:r>
          </a:p>
          <a:p>
            <a:pPr lvl="1">
              <a:spcAft>
                <a:spcPts val="600"/>
              </a:spcAft>
              <a:buClr>
                <a:srgbClr val="009383"/>
              </a:buClr>
              <a:buFont typeface="Arial" panose="020B0604020202020204" pitchFamily="34" charset="0"/>
              <a:buChar char="–"/>
            </a:pPr>
            <a:r>
              <a:rPr lang="en-US" dirty="0">
                <a:solidFill>
                  <a:srgbClr val="F26522"/>
                </a:solidFill>
              </a:rPr>
              <a:t>When it occurs</a:t>
            </a:r>
          </a:p>
          <a:p>
            <a:pPr lvl="1">
              <a:spcAft>
                <a:spcPts val="600"/>
              </a:spcAft>
              <a:buClr>
                <a:srgbClr val="009383"/>
              </a:buClr>
              <a:buFont typeface="Arial" panose="020B0604020202020204" pitchFamily="34" charset="0"/>
              <a:buChar char="–"/>
            </a:pPr>
            <a:r>
              <a:rPr lang="en-US" dirty="0">
                <a:solidFill>
                  <a:srgbClr val="F26522"/>
                </a:solidFill>
              </a:rPr>
              <a:t>The number of people impacted</a:t>
            </a:r>
          </a:p>
          <a:p>
            <a:pPr lvl="1">
              <a:spcAft>
                <a:spcPts val="600"/>
              </a:spcAft>
              <a:buClr>
                <a:srgbClr val="009383"/>
              </a:buClr>
              <a:buFont typeface="Arial" panose="020B0604020202020204" pitchFamily="34" charset="0"/>
              <a:buChar char="–"/>
            </a:pPr>
            <a:r>
              <a:rPr lang="en-US" dirty="0">
                <a:solidFill>
                  <a:srgbClr val="F26522"/>
                </a:solidFill>
              </a:rPr>
              <a:t>The probable root cause</a:t>
            </a:r>
          </a:p>
        </p:txBody>
      </p:sp>
      <p:sp>
        <p:nvSpPr>
          <p:cNvPr id="5" name="TextBox 4"/>
          <p:cNvSpPr txBox="1"/>
          <p:nvPr/>
        </p:nvSpPr>
        <p:spPr>
          <a:xfrm>
            <a:off x="10945812" y="5778782"/>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000" dirty="0">
                <a:solidFill>
                  <a:srgbClr val="009383"/>
                </a:solidFill>
                <a:latin typeface="Arial Black" pitchFamily="34" charset="0"/>
              </a:rPr>
            </a:br>
            <a:r>
              <a:rPr lang="en-US" sz="1400" dirty="0">
                <a:solidFill>
                  <a:srgbClr val="009383"/>
                </a:solidFill>
                <a:latin typeface="Arial Black" pitchFamily="34" charset="0"/>
              </a:rPr>
              <a:t>6-7</a:t>
            </a:r>
          </a:p>
        </p:txBody>
      </p:sp>
      <p:sp>
        <p:nvSpPr>
          <p:cNvPr id="6" name="TextBox 5"/>
          <p:cNvSpPr txBox="1"/>
          <p:nvPr/>
        </p:nvSpPr>
        <p:spPr>
          <a:xfrm>
            <a:off x="11288712" y="3429000"/>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8" name="Footer Placeholder 2">
            <a:extLst>
              <a:ext uri="{FF2B5EF4-FFF2-40B4-BE49-F238E27FC236}">
                <a16:creationId xmlns:a16="http://schemas.microsoft.com/office/drawing/2014/main" id="{D5B92FB7-C92D-452B-9D15-F72EEDCB4ED1}"/>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rot="5400000" flipH="1" flipV="1">
            <a:off x="7929809" y="4112435"/>
            <a:ext cx="942307" cy="1588"/>
          </a:xfrm>
          <a:prstGeom prst="line">
            <a:avLst/>
          </a:prstGeom>
          <a:ln w="50800">
            <a:solidFill>
              <a:srgbClr val="009383"/>
            </a:solidFill>
            <a:headEnd type="triangl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10800000" flipH="1">
            <a:off x="5873850" y="5071926"/>
            <a:ext cx="1623443" cy="794"/>
          </a:xfrm>
          <a:prstGeom prst="line">
            <a:avLst/>
          </a:prstGeom>
          <a:ln w="50800">
            <a:solidFill>
              <a:srgbClr val="009383"/>
            </a:solidFill>
            <a:headEnd type="triangl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rot="10800000">
            <a:off x="5460734" y="3618474"/>
            <a:ext cx="1623443" cy="794"/>
          </a:xfrm>
          <a:prstGeom prst="line">
            <a:avLst/>
          </a:prstGeom>
          <a:ln w="50800">
            <a:solidFill>
              <a:srgbClr val="009383"/>
            </a:solidFill>
            <a:headEnd type="triangle" w="med" len="med"/>
            <a:tailEnd type="none"/>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fontScale="90000"/>
          </a:bodyPr>
          <a:lstStyle/>
          <a:p>
            <a:r>
              <a:rPr lang="en-US" b="0" dirty="0"/>
              <a:t>E. Address Dysfunction Effectively</a:t>
            </a:r>
          </a:p>
        </p:txBody>
      </p:sp>
      <p:sp>
        <p:nvSpPr>
          <p:cNvPr id="4" name="Slide Number Placeholder 3"/>
          <p:cNvSpPr>
            <a:spLocks noGrp="1"/>
          </p:cNvSpPr>
          <p:nvPr>
            <p:ph type="sldNum" sz="quarter" idx="12"/>
          </p:nvPr>
        </p:nvSpPr>
        <p:spPr/>
        <p:txBody>
          <a:bodyPr/>
          <a:lstStyle/>
          <a:p>
            <a:fld id="{F29FD61F-2294-5D42-A9D7-9928D42B3773}" type="slidenum">
              <a:rPr lang="en-US" smtClean="0"/>
              <a:pPr/>
              <a:t>25</a:t>
            </a:fld>
            <a:endParaRPr lang="en-US" dirty="0"/>
          </a:p>
        </p:txBody>
      </p:sp>
      <p:sp>
        <p:nvSpPr>
          <p:cNvPr id="3" name="Content Placeholder 2"/>
          <p:cNvSpPr>
            <a:spLocks noGrp="1"/>
          </p:cNvSpPr>
          <p:nvPr>
            <p:ph type="body" sz="quarter" idx="13"/>
          </p:nvPr>
        </p:nvSpPr>
        <p:spPr/>
        <p:txBody>
          <a:bodyPr>
            <a:normAutofit/>
          </a:bodyPr>
          <a:lstStyle/>
          <a:p>
            <a:pPr>
              <a:spcAft>
                <a:spcPts val="600"/>
              </a:spcAft>
            </a:pPr>
            <a:r>
              <a:rPr lang="en-US" sz="2400" dirty="0"/>
              <a:t>The general formula for addressing dysfunction:</a:t>
            </a:r>
          </a:p>
        </p:txBody>
      </p:sp>
      <p:sp>
        <p:nvSpPr>
          <p:cNvPr id="5" name="Rounded Rectangle 4"/>
          <p:cNvSpPr/>
          <p:nvPr/>
        </p:nvSpPr>
        <p:spPr>
          <a:xfrm>
            <a:off x="3150823" y="2825794"/>
            <a:ext cx="2596129" cy="1205598"/>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cap="all" dirty="0">
                <a:latin typeface="Arial" panose="020B0604020202020204" pitchFamily="34" charset="0"/>
                <a:cs typeface="Arial" panose="020B0604020202020204" pitchFamily="34" charset="0"/>
              </a:rPr>
              <a:t>Approach privately or generally</a:t>
            </a:r>
          </a:p>
        </p:txBody>
      </p:sp>
      <p:sp>
        <p:nvSpPr>
          <p:cNvPr id="8" name="Rounded Rectangle 7"/>
          <p:cNvSpPr/>
          <p:nvPr/>
        </p:nvSpPr>
        <p:spPr>
          <a:xfrm>
            <a:off x="7106328" y="2890419"/>
            <a:ext cx="2474115" cy="1162577"/>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cap="all" dirty="0">
                <a:latin typeface="Franklin Gothic Book"/>
                <a:cs typeface="Franklin Gothic Book"/>
              </a:rPr>
              <a:t>Empathize with </a:t>
            </a:r>
            <a:br>
              <a:rPr lang="en-US" sz="1700" cap="all" dirty="0">
                <a:latin typeface="Franklin Gothic Book"/>
                <a:cs typeface="Franklin Gothic Book"/>
              </a:rPr>
            </a:br>
            <a:r>
              <a:rPr lang="en-US" sz="1700" cap="all" dirty="0">
                <a:latin typeface="Franklin Gothic Book"/>
                <a:cs typeface="Franklin Gothic Book"/>
              </a:rPr>
              <a:t>the symptom</a:t>
            </a:r>
          </a:p>
        </p:txBody>
      </p:sp>
      <p:sp>
        <p:nvSpPr>
          <p:cNvPr id="9" name="Rounded Rectangle 8"/>
          <p:cNvSpPr/>
          <p:nvPr/>
        </p:nvSpPr>
        <p:spPr>
          <a:xfrm>
            <a:off x="3150823" y="4728224"/>
            <a:ext cx="2596129" cy="1203214"/>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cap="all" dirty="0">
                <a:latin typeface="Arial" panose="020B0604020202020204" pitchFamily="34" charset="0"/>
                <a:cs typeface="Arial" panose="020B0604020202020204" pitchFamily="34" charset="0"/>
              </a:rPr>
              <a:t>Get agreement </a:t>
            </a:r>
            <a:br>
              <a:rPr lang="en-US" sz="2000" cap="all" dirty="0">
                <a:latin typeface="Arial" panose="020B0604020202020204" pitchFamily="34" charset="0"/>
                <a:cs typeface="Arial" panose="020B0604020202020204" pitchFamily="34" charset="0"/>
              </a:rPr>
            </a:br>
            <a:r>
              <a:rPr lang="en-US" sz="2000" cap="all" dirty="0">
                <a:latin typeface="Arial" panose="020B0604020202020204" pitchFamily="34" charset="0"/>
                <a:cs typeface="Arial" panose="020B0604020202020204" pitchFamily="34" charset="0"/>
              </a:rPr>
              <a:t>on a solution</a:t>
            </a:r>
          </a:p>
        </p:txBody>
      </p:sp>
      <p:sp>
        <p:nvSpPr>
          <p:cNvPr id="10" name="Rounded Rectangle 9"/>
          <p:cNvSpPr/>
          <p:nvPr/>
        </p:nvSpPr>
        <p:spPr>
          <a:xfrm>
            <a:off x="7106328" y="4728224"/>
            <a:ext cx="2639334" cy="1205598"/>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cap="all" dirty="0">
                <a:latin typeface="Arial" panose="020B0604020202020204" pitchFamily="34" charset="0"/>
                <a:cs typeface="Arial" panose="020B0604020202020204" pitchFamily="34" charset="0"/>
              </a:rPr>
              <a:t>Address the </a:t>
            </a:r>
            <a:br>
              <a:rPr lang="en-US" sz="2000" cap="all" dirty="0">
                <a:latin typeface="Arial" panose="020B0604020202020204" pitchFamily="34" charset="0"/>
                <a:cs typeface="Arial" panose="020B0604020202020204" pitchFamily="34" charset="0"/>
              </a:rPr>
            </a:br>
            <a:r>
              <a:rPr lang="en-US" sz="2000" cap="all" dirty="0">
                <a:latin typeface="Arial" panose="020B0604020202020204" pitchFamily="34" charset="0"/>
                <a:cs typeface="Arial" panose="020B0604020202020204" pitchFamily="34" charset="0"/>
              </a:rPr>
              <a:t>root cause</a:t>
            </a:r>
          </a:p>
        </p:txBody>
      </p:sp>
      <p:sp>
        <p:nvSpPr>
          <p:cNvPr id="13" name="Rounded Rectangle 12"/>
          <p:cNvSpPr/>
          <p:nvPr/>
        </p:nvSpPr>
        <p:spPr>
          <a:xfrm>
            <a:off x="7106328" y="2872406"/>
            <a:ext cx="2639334" cy="1205598"/>
          </a:xfrm>
          <a:prstGeom prst="round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cap="all" dirty="0">
                <a:solidFill>
                  <a:srgbClr val="00467F"/>
                </a:solidFill>
                <a:latin typeface="Arial" panose="020B0604020202020204" pitchFamily="34" charset="0"/>
                <a:cs typeface="Arial" panose="020B0604020202020204" pitchFamily="34" charset="0"/>
              </a:rPr>
              <a:t>Empathize with </a:t>
            </a:r>
            <a:br>
              <a:rPr lang="en-US" sz="2000" cap="all" dirty="0">
                <a:solidFill>
                  <a:srgbClr val="00467F"/>
                </a:solidFill>
                <a:latin typeface="Arial" panose="020B0604020202020204" pitchFamily="34" charset="0"/>
                <a:cs typeface="Arial" panose="020B0604020202020204" pitchFamily="34" charset="0"/>
              </a:rPr>
            </a:br>
            <a:r>
              <a:rPr lang="en-US" sz="2000" cap="all" dirty="0">
                <a:solidFill>
                  <a:srgbClr val="00467F"/>
                </a:solidFill>
                <a:latin typeface="Arial" panose="020B0604020202020204" pitchFamily="34" charset="0"/>
                <a:cs typeface="Arial" panose="020B0604020202020204" pitchFamily="34" charset="0"/>
              </a:rPr>
              <a:t>the symptom</a:t>
            </a:r>
          </a:p>
        </p:txBody>
      </p:sp>
      <p:sp>
        <p:nvSpPr>
          <p:cNvPr id="14" name="TextBox 13"/>
          <p:cNvSpPr txBox="1"/>
          <p:nvPr/>
        </p:nvSpPr>
        <p:spPr>
          <a:xfrm>
            <a:off x="10945812" y="5682362"/>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000" dirty="0">
                <a:solidFill>
                  <a:srgbClr val="009383"/>
                </a:solidFill>
                <a:latin typeface="Arial Black" pitchFamily="34" charset="0"/>
              </a:rPr>
            </a:br>
            <a:r>
              <a:rPr lang="en-US" sz="1400" dirty="0">
                <a:solidFill>
                  <a:srgbClr val="009383"/>
                </a:solidFill>
                <a:latin typeface="Arial Black" pitchFamily="34" charset="0"/>
              </a:rPr>
              <a:t>6-7</a:t>
            </a:r>
          </a:p>
        </p:txBody>
      </p:sp>
      <p:sp>
        <p:nvSpPr>
          <p:cNvPr id="15" name="TextBox 14"/>
          <p:cNvSpPr txBox="1"/>
          <p:nvPr/>
        </p:nvSpPr>
        <p:spPr>
          <a:xfrm>
            <a:off x="11093787" y="4444265"/>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16" name="Footer Placeholder 2">
            <a:extLst>
              <a:ext uri="{FF2B5EF4-FFF2-40B4-BE49-F238E27FC236}">
                <a16:creationId xmlns:a16="http://schemas.microsoft.com/office/drawing/2014/main" id="{C8E2D603-3D21-499C-9508-4BAC5FF9EBEC}"/>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1"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10" presetClass="exit" presetSubtype="0" fill="hold" grpId="1" nodeType="withEffect">
                                  <p:stCondLst>
                                    <p:cond delay="0"/>
                                  </p:stCondLst>
                                  <p:childTnLst>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8" grpId="1" animBg="1"/>
      <p:bldP spid="9" grpId="0" animBg="1"/>
      <p:bldP spid="10" grpId="0" animBg="1"/>
      <p:bldP spid="13"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26</a:t>
            </a:fld>
            <a:endParaRPr lang="en-US" dirty="0"/>
          </a:p>
        </p:txBody>
      </p:sp>
      <p:sp>
        <p:nvSpPr>
          <p:cNvPr id="6" name="Title 5"/>
          <p:cNvSpPr>
            <a:spLocks noGrp="1"/>
          </p:cNvSpPr>
          <p:nvPr>
            <p:ph type="title"/>
          </p:nvPr>
        </p:nvSpPr>
        <p:spPr/>
        <p:txBody>
          <a:bodyPr anchor="ctr">
            <a:normAutofit/>
          </a:bodyPr>
          <a:lstStyle/>
          <a:p>
            <a:r>
              <a:rPr lang="en-US" sz="5000" dirty="0">
                <a:latin typeface="Arial" panose="020B0604020202020204" pitchFamily="34" charset="0"/>
                <a:cs typeface="Arial" panose="020B0604020202020204" pitchFamily="34" charset="0"/>
              </a:rPr>
              <a:t>REVIEW</a:t>
            </a:r>
          </a:p>
        </p:txBody>
      </p:sp>
      <p:sp>
        <p:nvSpPr>
          <p:cNvPr id="8" name="Footer Placeholder 2">
            <a:extLst>
              <a:ext uri="{FF2B5EF4-FFF2-40B4-BE49-F238E27FC236}">
                <a16:creationId xmlns:a16="http://schemas.microsoft.com/office/drawing/2014/main" id="{13953ED1-D92F-44B3-B710-19AF9F51A6F8}"/>
              </a:ext>
            </a:extLst>
          </p:cNvPr>
          <p:cNvSpPr>
            <a:spLocks noGrp="1"/>
          </p:cNvSpPr>
          <p:nvPr>
            <p:ph type="ftr" sz="quarter" idx="11"/>
          </p:nvPr>
        </p:nvSpPr>
        <p:spPr/>
        <p:txBody>
          <a:bodyPr/>
          <a:lstStyle/>
          <a:p>
            <a:r>
              <a:rPr lang="en-US" dirty="0"/>
              <a:t>Copyright 1992-2015, Leadership Strategies, Inc. V15.02 </a:t>
            </a:r>
          </a:p>
        </p:txBody>
      </p:sp>
      <p:pic>
        <p:nvPicPr>
          <p:cNvPr id="7" name="Picture 6"/>
          <p:cNvPicPr>
            <a:picLocks noChangeAspect="1"/>
          </p:cNvPicPr>
          <p:nvPr/>
        </p:nvPicPr>
        <p:blipFill>
          <a:blip r:embed="rId3"/>
          <a:stretch>
            <a:fillRect/>
          </a:stretch>
        </p:blipFill>
        <p:spPr>
          <a:xfrm>
            <a:off x="7924800" y="2454478"/>
            <a:ext cx="2453881" cy="2102460"/>
          </a:xfrm>
          <a:prstGeom prst="rect">
            <a:avLst/>
          </a:prstGeom>
        </p:spPr>
      </p:pic>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27</a:t>
            </a:fld>
            <a:endParaRPr lang="en-US" dirty="0"/>
          </a:p>
        </p:txBody>
      </p:sp>
      <p:sp>
        <p:nvSpPr>
          <p:cNvPr id="27" name="Content Placeholder 26"/>
          <p:cNvSpPr>
            <a:spLocks noGrp="1"/>
          </p:cNvSpPr>
          <p:nvPr>
            <p:ph type="body" sz="quarter" idx="13"/>
          </p:nvPr>
        </p:nvSpPr>
        <p:spPr>
          <a:xfrm>
            <a:off x="657225" y="2137116"/>
            <a:ext cx="11426825" cy="4059052"/>
          </a:xfrm>
        </p:spPr>
        <p:txBody>
          <a:bodyPr/>
          <a:lstStyle/>
          <a:p>
            <a:pPr marL="0" indent="0">
              <a:buNone/>
            </a:pPr>
            <a:r>
              <a:rPr lang="en-US" dirty="0"/>
              <a:t>Dysfunctional behavior is any behavior by a participant that is consciously or unconsciously a substitution for expressing displeasure with                          ,                                 or                                  .</a:t>
            </a:r>
          </a:p>
        </p:txBody>
      </p:sp>
      <p:cxnSp>
        <p:nvCxnSpPr>
          <p:cNvPr id="14" name="Straight Connector 13"/>
          <p:cNvCxnSpPr/>
          <p:nvPr/>
        </p:nvCxnSpPr>
        <p:spPr>
          <a:xfrm>
            <a:off x="1364893" y="3287820"/>
            <a:ext cx="1327603" cy="1588"/>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9540954" y="3283056"/>
            <a:ext cx="1264103" cy="1588"/>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4039228" y="3289988"/>
            <a:ext cx="1797503" cy="1588"/>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8160064" y="3289408"/>
            <a:ext cx="1327603" cy="1588"/>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7660822" y="3289988"/>
            <a:ext cx="425903" cy="1588"/>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888230" y="3284644"/>
            <a:ext cx="1245053" cy="1588"/>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2805872" y="3286232"/>
            <a:ext cx="1003753" cy="1588"/>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sp>
        <p:nvSpPr>
          <p:cNvPr id="15" name="Title 4"/>
          <p:cNvSpPr txBox="1">
            <a:spLocks/>
          </p:cNvSpPr>
          <p:nvPr/>
        </p:nvSpPr>
        <p:spPr>
          <a:xfrm>
            <a:off x="657225" y="1514539"/>
            <a:ext cx="8071290" cy="440623"/>
          </a:xfrm>
          <a:prstGeom prst="rect">
            <a:avLst/>
          </a:prstGeom>
        </p:spPr>
        <p:txBody>
          <a:bodyPr vert="horz" lIns="91440" tIns="45720" rIns="91440" bIns="45720" rtlCol="0" anchor="ctr">
            <a:no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Definition of Dysfunction</a:t>
            </a:r>
          </a:p>
        </p:txBody>
      </p:sp>
      <p:sp>
        <p:nvSpPr>
          <p:cNvPr id="16" name="Footer Placeholder 2">
            <a:extLst>
              <a:ext uri="{FF2B5EF4-FFF2-40B4-BE49-F238E27FC236}">
                <a16:creationId xmlns:a16="http://schemas.microsoft.com/office/drawing/2014/main" id="{048128D9-E7BC-4189-AC66-E05A8533D08F}"/>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Tree>
    <p:extLst>
      <p:ext uri="{BB962C8B-B14F-4D97-AF65-F5344CB8AC3E}">
        <p14:creationId xmlns:p14="http://schemas.microsoft.com/office/powerpoint/2010/main" val="383888989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28</a:t>
            </a:fld>
            <a:endParaRPr lang="en-US" dirty="0"/>
          </a:p>
        </p:txBody>
      </p:sp>
      <p:sp>
        <p:nvSpPr>
          <p:cNvPr id="27" name="Content Placeholder 26"/>
          <p:cNvSpPr>
            <a:spLocks noGrp="1"/>
          </p:cNvSpPr>
          <p:nvPr>
            <p:ph type="body" sz="quarter" idx="13"/>
          </p:nvPr>
        </p:nvSpPr>
        <p:spPr>
          <a:xfrm>
            <a:off x="655484" y="2118187"/>
            <a:ext cx="11426825" cy="4112831"/>
          </a:xfrm>
        </p:spPr>
        <p:txBody>
          <a:bodyPr>
            <a:normAutofit/>
          </a:bodyPr>
          <a:lstStyle/>
          <a:p>
            <a:pPr marL="0" indent="0">
              <a:buNone/>
            </a:pPr>
            <a:r>
              <a:rPr lang="en-US" dirty="0"/>
              <a:t>Dysfunctional behavior is any behavior by a participant that is consciously or unconsciously a substitution for expressing displeasure with </a:t>
            </a:r>
            <a:r>
              <a:rPr lang="en-US" dirty="0">
                <a:solidFill>
                  <a:srgbClr val="F26522"/>
                </a:solidFill>
              </a:rPr>
              <a:t>session content</a:t>
            </a:r>
            <a:r>
              <a:rPr lang="en-US" dirty="0"/>
              <a:t>, </a:t>
            </a:r>
            <a:r>
              <a:rPr lang="en-US" dirty="0">
                <a:solidFill>
                  <a:srgbClr val="F26522"/>
                </a:solidFill>
              </a:rPr>
              <a:t>facilitation</a:t>
            </a:r>
            <a:r>
              <a:rPr lang="en-US" dirty="0"/>
              <a:t> </a:t>
            </a:r>
            <a:r>
              <a:rPr lang="en-US" dirty="0">
                <a:solidFill>
                  <a:srgbClr val="F26522"/>
                </a:solidFill>
              </a:rPr>
              <a:t>process </a:t>
            </a:r>
            <a:r>
              <a:rPr lang="en-US" dirty="0"/>
              <a:t>or </a:t>
            </a:r>
            <a:r>
              <a:rPr lang="en-US" dirty="0">
                <a:solidFill>
                  <a:srgbClr val="F26522"/>
                </a:solidFill>
              </a:rPr>
              <a:t>an outside factor</a:t>
            </a:r>
            <a:r>
              <a:rPr lang="en-US" dirty="0"/>
              <a:t>.</a:t>
            </a:r>
          </a:p>
        </p:txBody>
      </p:sp>
      <p:cxnSp>
        <p:nvCxnSpPr>
          <p:cNvPr id="14" name="Straight Connector 13"/>
          <p:cNvCxnSpPr>
            <a:cxnSpLocks/>
          </p:cNvCxnSpPr>
          <p:nvPr/>
        </p:nvCxnSpPr>
        <p:spPr>
          <a:xfrm>
            <a:off x="1420338" y="3275026"/>
            <a:ext cx="1172738" cy="0"/>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a:cxnSpLocks/>
          </p:cNvCxnSpPr>
          <p:nvPr/>
        </p:nvCxnSpPr>
        <p:spPr>
          <a:xfrm>
            <a:off x="2739149" y="3273438"/>
            <a:ext cx="1109520" cy="1588"/>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a:cxnSpLocks/>
          </p:cNvCxnSpPr>
          <p:nvPr/>
        </p:nvCxnSpPr>
        <p:spPr>
          <a:xfrm>
            <a:off x="4039865" y="3273438"/>
            <a:ext cx="1591934" cy="0"/>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a:cxnSpLocks/>
          </p:cNvCxnSpPr>
          <p:nvPr/>
        </p:nvCxnSpPr>
        <p:spPr>
          <a:xfrm>
            <a:off x="5729391" y="3283480"/>
            <a:ext cx="1279012" cy="0"/>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a:cxnSpLocks/>
          </p:cNvCxnSpPr>
          <p:nvPr/>
        </p:nvCxnSpPr>
        <p:spPr>
          <a:xfrm>
            <a:off x="7474804" y="3269832"/>
            <a:ext cx="425903" cy="0"/>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a:cxnSpLocks/>
          </p:cNvCxnSpPr>
          <p:nvPr/>
        </p:nvCxnSpPr>
        <p:spPr>
          <a:xfrm>
            <a:off x="8086725" y="3262815"/>
            <a:ext cx="999984" cy="0"/>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9202264" y="3267857"/>
            <a:ext cx="1003753" cy="1588"/>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sp>
        <p:nvSpPr>
          <p:cNvPr id="17" name="Title 4"/>
          <p:cNvSpPr txBox="1">
            <a:spLocks/>
          </p:cNvSpPr>
          <p:nvPr/>
        </p:nvSpPr>
        <p:spPr>
          <a:xfrm>
            <a:off x="657225" y="1469238"/>
            <a:ext cx="8168718" cy="517679"/>
          </a:xfrm>
          <a:prstGeom prst="rect">
            <a:avLst/>
          </a:prstGeom>
        </p:spPr>
        <p:txBody>
          <a:bodyPr vert="horz" lIns="91440" tIns="45720" rIns="91440" bIns="45720" rtlCol="0" anchor="ctr">
            <a:no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Definition of Dysfunction</a:t>
            </a:r>
          </a:p>
        </p:txBody>
      </p:sp>
      <p:sp>
        <p:nvSpPr>
          <p:cNvPr id="15" name="Footer Placeholder 2">
            <a:extLst>
              <a:ext uri="{FF2B5EF4-FFF2-40B4-BE49-F238E27FC236}">
                <a16:creationId xmlns:a16="http://schemas.microsoft.com/office/drawing/2014/main" id="{ED284010-40B2-40EA-8B17-887700E2BB27}"/>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Tree>
    <p:extLst>
      <p:ext uri="{BB962C8B-B14F-4D97-AF65-F5344CB8AC3E}">
        <p14:creationId xmlns:p14="http://schemas.microsoft.com/office/powerpoint/2010/main" val="897073741"/>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29</a:t>
            </a:fld>
            <a:endParaRPr lang="en-US" dirty="0"/>
          </a:p>
        </p:txBody>
      </p:sp>
      <p:sp>
        <p:nvSpPr>
          <p:cNvPr id="27" name="Content Placeholder 26"/>
          <p:cNvSpPr>
            <a:spLocks noGrp="1"/>
          </p:cNvSpPr>
          <p:nvPr>
            <p:ph type="body" sz="quarter" idx="13"/>
          </p:nvPr>
        </p:nvSpPr>
        <p:spPr/>
        <p:txBody>
          <a:bodyPr/>
          <a:lstStyle/>
          <a:p>
            <a:pPr marL="0" indent="0">
              <a:buNone/>
            </a:pPr>
            <a:r>
              <a:rPr lang="en-US" dirty="0"/>
              <a:t>When dealing with dysfunction, it is important to separate the                 from the                   .</a:t>
            </a:r>
          </a:p>
        </p:txBody>
      </p:sp>
      <p:cxnSp>
        <p:nvCxnSpPr>
          <p:cNvPr id="10" name="Straight Connector 9"/>
          <p:cNvCxnSpPr/>
          <p:nvPr/>
        </p:nvCxnSpPr>
        <p:spPr>
          <a:xfrm>
            <a:off x="10290482" y="1963972"/>
            <a:ext cx="1543689" cy="1588"/>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a:cxnSpLocks/>
          </p:cNvCxnSpPr>
          <p:nvPr/>
        </p:nvCxnSpPr>
        <p:spPr>
          <a:xfrm>
            <a:off x="2042123" y="2360379"/>
            <a:ext cx="1683716" cy="0"/>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sp>
        <p:nvSpPr>
          <p:cNvPr id="8" name="Footer Placeholder 2">
            <a:extLst>
              <a:ext uri="{FF2B5EF4-FFF2-40B4-BE49-F238E27FC236}">
                <a16:creationId xmlns:a16="http://schemas.microsoft.com/office/drawing/2014/main" id="{654E3D9A-C2CC-46F2-9B2F-1EF5C587B4B7}"/>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Tree>
    <p:extLst>
      <p:ext uri="{BB962C8B-B14F-4D97-AF65-F5344CB8AC3E}">
        <p14:creationId xmlns:p14="http://schemas.microsoft.com/office/powerpoint/2010/main" val="246998347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5906030" y="15589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Franklin Gothic Medium"/>
                <a:cs typeface="Franklin Gothic Medium"/>
              </a:rPr>
              <a:t>3.</a:t>
            </a:r>
          </a:p>
          <a:p>
            <a:pPr algn="ctr"/>
            <a:r>
              <a:rPr lang="en-US" sz="1600" dirty="0">
                <a:solidFill>
                  <a:schemeClr val="bg1"/>
                </a:solidFill>
                <a:latin typeface="Franklin Gothic Book"/>
                <a:cs typeface="Franklin Gothic Book"/>
              </a:rPr>
              <a:t>Focusing</a:t>
            </a:r>
            <a:br>
              <a:rPr lang="en-US" sz="1600" dirty="0">
                <a:solidFill>
                  <a:schemeClr val="bg1"/>
                </a:solidFill>
                <a:latin typeface="Franklin Gothic Book"/>
                <a:cs typeface="Franklin Gothic Book"/>
              </a:rPr>
            </a:br>
            <a:r>
              <a:rPr lang="en-US" sz="1600" dirty="0">
                <a:solidFill>
                  <a:schemeClr val="bg1"/>
                </a:solidFill>
                <a:latin typeface="Franklin Gothic Book"/>
                <a:cs typeface="Franklin Gothic Book"/>
              </a:rPr>
              <a:t>the Group</a:t>
            </a:r>
            <a:br>
              <a:rPr lang="en-US" sz="1600" dirty="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sp>
        <p:nvSpPr>
          <p:cNvPr id="7" name="Oval 6"/>
          <p:cNvSpPr/>
          <p:nvPr/>
        </p:nvSpPr>
        <p:spPr>
          <a:xfrm>
            <a:off x="4108147" y="1552824"/>
            <a:ext cx="1416652" cy="1416652"/>
          </a:xfrm>
          <a:prstGeom prst="ellipse">
            <a:avLst/>
          </a:prstGeom>
          <a:solidFill>
            <a:srgbClr val="F2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Franklin Gothic Medium"/>
                <a:cs typeface="Franklin Gothic Medium"/>
              </a:rPr>
              <a:t>2.</a:t>
            </a:r>
          </a:p>
          <a:p>
            <a:pPr algn="ctr"/>
            <a:r>
              <a:rPr lang="en-US" sz="1600" dirty="0">
                <a:solidFill>
                  <a:schemeClr val="bg1"/>
                </a:solidFill>
                <a:latin typeface="Franklin Gothic Book"/>
                <a:cs typeface="Franklin Gothic Book"/>
              </a:rPr>
              <a:t>Getting </a:t>
            </a:r>
            <a:br>
              <a:rPr lang="en-US" sz="1600" dirty="0">
                <a:solidFill>
                  <a:schemeClr val="bg1"/>
                </a:solidFill>
                <a:latin typeface="Franklin Gothic Book"/>
                <a:cs typeface="Franklin Gothic Book"/>
              </a:rPr>
            </a:br>
            <a:r>
              <a:rPr lang="en-US" sz="1600" dirty="0">
                <a:solidFill>
                  <a:schemeClr val="bg1"/>
                </a:solidFill>
                <a:latin typeface="Franklin Gothic Book"/>
                <a:cs typeface="Franklin Gothic Book"/>
              </a:rPr>
              <a:t>the Session</a:t>
            </a:r>
          </a:p>
          <a:p>
            <a:pPr algn="ctr"/>
            <a:r>
              <a:rPr lang="en-US" sz="1600" dirty="0">
                <a:solidFill>
                  <a:schemeClr val="bg1"/>
                </a:solidFill>
                <a:latin typeface="Franklin Gothic Book"/>
                <a:cs typeface="Franklin Gothic Book"/>
              </a:rPr>
              <a:t>Started</a:t>
            </a:r>
            <a:br>
              <a:rPr lang="en-US" sz="1600" dirty="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sp>
        <p:nvSpPr>
          <p:cNvPr id="2" name="Title 1"/>
          <p:cNvSpPr>
            <a:spLocks noGrp="1"/>
          </p:cNvSpPr>
          <p:nvPr>
            <p:ph type="title"/>
          </p:nvPr>
        </p:nvSpPr>
        <p:spPr/>
        <p:txBody>
          <a:bodyPr>
            <a:normAutofit/>
          </a:bodyPr>
          <a:lstStyle/>
          <a:p>
            <a:r>
              <a:rPr lang="en-US" sz="3600" b="0" dirty="0"/>
              <a:t>Checkpoint</a:t>
            </a:r>
          </a:p>
        </p:txBody>
      </p:sp>
      <p:sp>
        <p:nvSpPr>
          <p:cNvPr id="4" name="Slide Number Placeholder 3"/>
          <p:cNvSpPr>
            <a:spLocks noGrp="1"/>
          </p:cNvSpPr>
          <p:nvPr>
            <p:ph type="sldNum" sz="quarter" idx="12"/>
          </p:nvPr>
        </p:nvSpPr>
        <p:spPr/>
        <p:txBody>
          <a:bodyPr/>
          <a:lstStyle/>
          <a:p>
            <a:fld id="{F29FD61F-2294-5D42-A9D7-9928D42B3773}" type="slidenum">
              <a:rPr lang="en-US" smtClean="0"/>
              <a:pPr/>
              <a:t>3</a:t>
            </a:fld>
            <a:endParaRPr lang="en-US" dirty="0"/>
          </a:p>
        </p:txBody>
      </p:sp>
      <p:sp>
        <p:nvSpPr>
          <p:cNvPr id="3" name="Footer Placeholder 2">
            <a:extLst>
              <a:ext uri="{FF2B5EF4-FFF2-40B4-BE49-F238E27FC236}">
                <a16:creationId xmlns:a16="http://schemas.microsoft.com/office/drawing/2014/main" id="{BE666855-03DC-42C4-8958-876AB059EBC0}"/>
              </a:ext>
            </a:extLst>
          </p:cNvPr>
          <p:cNvSpPr>
            <a:spLocks noGrp="1"/>
          </p:cNvSpPr>
          <p:nvPr>
            <p:ph type="ftr" sz="quarter" idx="11"/>
          </p:nvPr>
        </p:nvSpPr>
        <p:spPr/>
        <p:txBody>
          <a:bodyPr/>
          <a:lstStyle/>
          <a:p>
            <a:r>
              <a:rPr lang="en-US" dirty="0"/>
              <a:t>Copyright 1992-2015, Leadership Strategies, Inc. V15.02 </a:t>
            </a:r>
          </a:p>
        </p:txBody>
      </p:sp>
      <p:sp>
        <p:nvSpPr>
          <p:cNvPr id="6" name="Oval 5"/>
          <p:cNvSpPr/>
          <p:nvPr/>
        </p:nvSpPr>
        <p:spPr>
          <a:xfrm>
            <a:off x="2310264" y="1552824"/>
            <a:ext cx="1416652" cy="1416652"/>
          </a:xfrm>
          <a:prstGeom prst="ellipse">
            <a:avLst/>
          </a:prstGeom>
          <a:solidFill>
            <a:srgbClr val="F2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Franklin Gothic Medium"/>
                <a:cs typeface="Franklin Gothic Medium"/>
              </a:rPr>
              <a:t>1.</a:t>
            </a:r>
          </a:p>
          <a:p>
            <a:pPr algn="ctr"/>
            <a:r>
              <a:rPr lang="en-US" sz="1600" dirty="0">
                <a:solidFill>
                  <a:schemeClr val="bg1"/>
                </a:solidFill>
                <a:latin typeface="Franklin Gothic Book"/>
                <a:cs typeface="Franklin Gothic Book"/>
              </a:rPr>
              <a:t>Preparing </a:t>
            </a:r>
            <a:br>
              <a:rPr lang="en-US" sz="1600" dirty="0">
                <a:solidFill>
                  <a:schemeClr val="bg1"/>
                </a:solidFill>
                <a:latin typeface="Franklin Gothic Book"/>
                <a:cs typeface="Franklin Gothic Book"/>
              </a:rPr>
            </a:br>
            <a:r>
              <a:rPr lang="en-US" sz="1600" dirty="0">
                <a:solidFill>
                  <a:schemeClr val="bg1"/>
                </a:solidFill>
                <a:latin typeface="Franklin Gothic Book"/>
                <a:cs typeface="Franklin Gothic Book"/>
              </a:rPr>
              <a:t>for Success</a:t>
            </a:r>
            <a:br>
              <a:rPr lang="en-US" sz="1600" dirty="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sp>
        <p:nvSpPr>
          <p:cNvPr id="8" name="Oval 7"/>
          <p:cNvSpPr/>
          <p:nvPr/>
        </p:nvSpPr>
        <p:spPr>
          <a:xfrm>
            <a:off x="9148322" y="1552824"/>
            <a:ext cx="1416652" cy="1416652"/>
          </a:xfrm>
          <a:prstGeom prst="ellipse">
            <a:avLst/>
          </a:prstGeom>
          <a:solidFill>
            <a:srgbClr val="F2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Franklin Gothic Medium"/>
                <a:cs typeface="Franklin Gothic Medium"/>
              </a:rPr>
              <a:t>9.</a:t>
            </a:r>
          </a:p>
          <a:p>
            <a:pPr algn="ctr"/>
            <a:r>
              <a:rPr lang="en-US" sz="1600" dirty="0">
                <a:solidFill>
                  <a:schemeClr val="bg1"/>
                </a:solidFill>
                <a:latin typeface="Franklin Gothic Book"/>
                <a:cs typeface="Franklin Gothic Book"/>
              </a:rPr>
              <a:t>Closing the</a:t>
            </a:r>
            <a:br>
              <a:rPr lang="en-US" sz="1600" dirty="0">
                <a:solidFill>
                  <a:schemeClr val="bg1"/>
                </a:solidFill>
                <a:latin typeface="Franklin Gothic Book"/>
                <a:cs typeface="Franklin Gothic Book"/>
              </a:rPr>
            </a:br>
            <a:r>
              <a:rPr lang="en-US" sz="1600" dirty="0">
                <a:solidFill>
                  <a:schemeClr val="bg1"/>
                </a:solidFill>
                <a:latin typeface="Franklin Gothic Book"/>
                <a:cs typeface="Franklin Gothic Book"/>
              </a:rPr>
              <a:t>Session</a:t>
            </a:r>
            <a:br>
              <a:rPr lang="en-US" sz="1600" dirty="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sp>
        <p:nvSpPr>
          <p:cNvPr id="11" name="Oval 10"/>
          <p:cNvSpPr/>
          <p:nvPr/>
        </p:nvSpPr>
        <p:spPr>
          <a:xfrm>
            <a:off x="7379230" y="6064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Franklin Gothic Medium"/>
                <a:cs typeface="Franklin Gothic Medium"/>
              </a:rPr>
              <a:t>4.</a:t>
            </a:r>
          </a:p>
          <a:p>
            <a:pPr algn="ctr"/>
            <a:r>
              <a:rPr lang="en-US" sz="1600" dirty="0">
                <a:solidFill>
                  <a:schemeClr val="bg1"/>
                </a:solidFill>
                <a:latin typeface="Franklin Gothic Book"/>
                <a:cs typeface="Franklin Gothic Book"/>
              </a:rPr>
              <a:t>The Power</a:t>
            </a:r>
            <a:br>
              <a:rPr lang="en-US" sz="1600" dirty="0">
                <a:solidFill>
                  <a:schemeClr val="bg1"/>
                </a:solidFill>
                <a:latin typeface="Franklin Gothic Book"/>
                <a:cs typeface="Franklin Gothic Book"/>
              </a:rPr>
            </a:br>
            <a:r>
              <a:rPr lang="en-US" sz="1600" dirty="0">
                <a:solidFill>
                  <a:schemeClr val="bg1"/>
                </a:solidFill>
                <a:latin typeface="Franklin Gothic Book"/>
                <a:cs typeface="Franklin Gothic Book"/>
              </a:rPr>
              <a:t>of the Pen</a:t>
            </a:r>
            <a:br>
              <a:rPr lang="en-US" sz="1600" dirty="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sp>
        <p:nvSpPr>
          <p:cNvPr id="12" name="Oval 11"/>
          <p:cNvSpPr/>
          <p:nvPr/>
        </p:nvSpPr>
        <p:spPr>
          <a:xfrm>
            <a:off x="7379230" y="25114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Franklin Gothic Medium"/>
                <a:cs typeface="Franklin Gothic Medium"/>
              </a:rPr>
              <a:t>5.</a:t>
            </a:r>
          </a:p>
          <a:p>
            <a:pPr algn="ctr"/>
            <a:r>
              <a:rPr lang="en-US" sz="1600" dirty="0">
                <a:solidFill>
                  <a:schemeClr val="bg1"/>
                </a:solidFill>
                <a:latin typeface="Franklin Gothic Book"/>
                <a:cs typeface="Franklin Gothic Book"/>
              </a:rPr>
              <a:t>Information</a:t>
            </a:r>
            <a:br>
              <a:rPr lang="en-US" sz="1600" dirty="0">
                <a:solidFill>
                  <a:schemeClr val="bg1"/>
                </a:solidFill>
                <a:latin typeface="Franklin Gothic Book"/>
                <a:cs typeface="Franklin Gothic Book"/>
              </a:rPr>
            </a:br>
            <a:r>
              <a:rPr lang="en-US" sz="1600" dirty="0">
                <a:solidFill>
                  <a:schemeClr val="bg1"/>
                </a:solidFill>
                <a:latin typeface="Franklin Gothic Book"/>
                <a:cs typeface="Franklin Gothic Book"/>
              </a:rPr>
              <a:t>Gathering</a:t>
            </a:r>
            <a:br>
              <a:rPr lang="en-US" sz="1600" dirty="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sp>
        <p:nvSpPr>
          <p:cNvPr id="13" name="Oval 12"/>
          <p:cNvSpPr/>
          <p:nvPr/>
        </p:nvSpPr>
        <p:spPr>
          <a:xfrm>
            <a:off x="6777755" y="4335395"/>
            <a:ext cx="1416652" cy="1416652"/>
          </a:xfrm>
          <a:prstGeom prst="ellipse">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Franklin Gothic Medium"/>
                <a:cs typeface="Franklin Gothic Medium"/>
              </a:rPr>
              <a:t>7.</a:t>
            </a:r>
          </a:p>
          <a:p>
            <a:pPr algn="ctr"/>
            <a:r>
              <a:rPr lang="en-US" sz="1600" dirty="0">
                <a:solidFill>
                  <a:srgbClr val="FFFFFF"/>
                </a:solidFill>
                <a:latin typeface="Franklin Gothic Book"/>
                <a:cs typeface="Franklin Gothic Book"/>
              </a:rPr>
              <a:t>Consensus</a:t>
            </a:r>
            <a:br>
              <a:rPr lang="en-US" sz="1600" dirty="0">
                <a:solidFill>
                  <a:srgbClr val="FFFFFF"/>
                </a:solidFill>
                <a:latin typeface="Franklin Gothic Book"/>
                <a:cs typeface="Franklin Gothic Book"/>
              </a:rPr>
            </a:br>
            <a:r>
              <a:rPr lang="en-US" sz="1600" dirty="0">
                <a:solidFill>
                  <a:srgbClr val="FFFFFF"/>
                </a:solidFill>
                <a:latin typeface="Franklin Gothic Book"/>
                <a:cs typeface="Franklin Gothic Book"/>
              </a:rPr>
              <a:t>Building</a:t>
            </a:r>
            <a:br>
              <a:rPr lang="en-US" sz="1600" dirty="0">
                <a:solidFill>
                  <a:srgbClr val="FFFFFF"/>
                </a:solidFill>
                <a:latin typeface="Franklin Gothic Book"/>
                <a:cs typeface="Franklin Gothic Book"/>
              </a:rPr>
            </a:br>
            <a:endParaRPr lang="en-US" sz="1600" dirty="0">
              <a:solidFill>
                <a:srgbClr val="FFFFFF"/>
              </a:solidFill>
              <a:latin typeface="Franklin Gothic Book"/>
              <a:cs typeface="Franklin Gothic Book"/>
            </a:endParaRPr>
          </a:p>
        </p:txBody>
      </p:sp>
      <p:sp>
        <p:nvSpPr>
          <p:cNvPr id="15" name="Oval 14"/>
          <p:cNvSpPr/>
          <p:nvPr/>
        </p:nvSpPr>
        <p:spPr>
          <a:xfrm>
            <a:off x="8386080" y="4335395"/>
            <a:ext cx="1416652" cy="1416652"/>
          </a:xfrm>
          <a:prstGeom prst="ellipse">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Franklin Gothic Medium"/>
                <a:cs typeface="Franklin Gothic Medium"/>
              </a:rPr>
              <a:t>8.</a:t>
            </a:r>
          </a:p>
          <a:p>
            <a:pPr algn="ctr"/>
            <a:r>
              <a:rPr lang="en-US" sz="1600" dirty="0">
                <a:solidFill>
                  <a:srgbClr val="FFFFFF"/>
                </a:solidFill>
                <a:latin typeface="Franklin Gothic Book"/>
                <a:cs typeface="Franklin Gothic Book"/>
              </a:rPr>
              <a:t>Keeping the</a:t>
            </a:r>
            <a:br>
              <a:rPr lang="en-US" sz="1600" dirty="0">
                <a:solidFill>
                  <a:srgbClr val="FFFFFF"/>
                </a:solidFill>
                <a:latin typeface="Franklin Gothic Book"/>
                <a:cs typeface="Franklin Gothic Book"/>
              </a:rPr>
            </a:br>
            <a:r>
              <a:rPr lang="en-US" sz="1600" dirty="0">
                <a:solidFill>
                  <a:srgbClr val="FFFFFF"/>
                </a:solidFill>
                <a:latin typeface="Franklin Gothic Book"/>
                <a:cs typeface="Franklin Gothic Book"/>
              </a:rPr>
              <a:t>Energy High</a:t>
            </a:r>
            <a:br>
              <a:rPr lang="en-US" sz="1600" dirty="0">
                <a:solidFill>
                  <a:srgbClr val="FFFFFF"/>
                </a:solidFill>
                <a:latin typeface="Franklin Gothic Book"/>
                <a:cs typeface="Franklin Gothic Book"/>
              </a:rPr>
            </a:br>
            <a:endParaRPr lang="en-US" sz="1600" dirty="0">
              <a:solidFill>
                <a:srgbClr val="FFFFFF"/>
              </a:solidFill>
              <a:latin typeface="Franklin Gothic Book"/>
              <a:cs typeface="Franklin Gothic Book"/>
            </a:endParaRPr>
          </a:p>
        </p:txBody>
      </p:sp>
      <p:sp>
        <p:nvSpPr>
          <p:cNvPr id="16" name="Oval 15"/>
          <p:cNvSpPr/>
          <p:nvPr/>
        </p:nvSpPr>
        <p:spPr>
          <a:xfrm>
            <a:off x="5169430" y="4335395"/>
            <a:ext cx="1416652" cy="1416652"/>
          </a:xfrm>
          <a:prstGeom prst="ellipse">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Franklin Gothic Medium"/>
                <a:cs typeface="Franklin Gothic Medium"/>
              </a:rPr>
              <a:t>6.</a:t>
            </a:r>
          </a:p>
          <a:p>
            <a:pPr algn="ctr"/>
            <a:r>
              <a:rPr lang="en-US" sz="1600" dirty="0">
                <a:solidFill>
                  <a:srgbClr val="FFFFFF"/>
                </a:solidFill>
                <a:latin typeface="Franklin Gothic Book"/>
                <a:cs typeface="Franklin Gothic Book"/>
              </a:rPr>
              <a:t>Managing</a:t>
            </a:r>
            <a:br>
              <a:rPr lang="en-US" sz="1600" dirty="0">
                <a:solidFill>
                  <a:srgbClr val="FFFFFF"/>
                </a:solidFill>
                <a:latin typeface="Franklin Gothic Book"/>
                <a:cs typeface="Franklin Gothic Book"/>
              </a:rPr>
            </a:br>
            <a:r>
              <a:rPr lang="en-US" sz="1600" dirty="0">
                <a:solidFill>
                  <a:srgbClr val="FFFFFF"/>
                </a:solidFill>
                <a:latin typeface="Franklin Gothic Book"/>
                <a:cs typeface="Franklin Gothic Book"/>
              </a:rPr>
              <a:t>Dysfunction</a:t>
            </a:r>
            <a:br>
              <a:rPr lang="en-US" sz="1600" dirty="0">
                <a:solidFill>
                  <a:srgbClr val="FFFFFF"/>
                </a:solidFill>
                <a:latin typeface="Franklin Gothic Book"/>
                <a:cs typeface="Franklin Gothic Book"/>
              </a:rPr>
            </a:br>
            <a:endParaRPr lang="en-US" sz="1600" dirty="0">
              <a:solidFill>
                <a:srgbClr val="FFFFFF"/>
              </a:solidFill>
              <a:latin typeface="Franklin Gothic Book"/>
              <a:cs typeface="Franklin Gothic Book"/>
            </a:endParaRPr>
          </a:p>
        </p:txBody>
      </p:sp>
      <p:pic>
        <p:nvPicPr>
          <p:cNvPr id="18" name="Picture 17"/>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7001637" y="3136333"/>
            <a:ext cx="210312" cy="245364"/>
          </a:xfrm>
          <a:prstGeom prst="rect">
            <a:avLst/>
          </a:prstGeom>
        </p:spPr>
      </p:pic>
      <p:pic>
        <p:nvPicPr>
          <p:cNvPr id="20" name="Picture 19"/>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7010401" y="1299191"/>
            <a:ext cx="201549" cy="254127"/>
          </a:xfrm>
          <a:prstGeom prst="rect">
            <a:avLst/>
          </a:prstGeom>
        </p:spPr>
      </p:pic>
      <p:pic>
        <p:nvPicPr>
          <p:cNvPr id="21" name="Picture 20"/>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7"/>
              <a:stretch>
                <a:fillRect/>
              </a:stretch>
            </p:blipFill>
          </mc:Choice>
          <mc:Fallback>
            <p:blipFill>
              <a:blip r:embed="rId8"/>
              <a:stretch>
                <a:fillRect/>
              </a:stretch>
            </p:blipFill>
          </mc:Fallback>
        </mc:AlternateContent>
        <p:spPr>
          <a:xfrm>
            <a:off x="8034978" y="2118293"/>
            <a:ext cx="105156" cy="297942"/>
          </a:xfrm>
          <a:prstGeom prst="rect">
            <a:avLst/>
          </a:prstGeom>
        </p:spPr>
      </p:pic>
      <p:sp>
        <p:nvSpPr>
          <p:cNvPr id="23" name="TextBox 22"/>
          <p:cNvSpPr txBox="1"/>
          <p:nvPr/>
        </p:nvSpPr>
        <p:spPr>
          <a:xfrm>
            <a:off x="3971082" y="4720557"/>
            <a:ext cx="1170074" cy="646331"/>
          </a:xfrm>
          <a:prstGeom prst="rect">
            <a:avLst/>
          </a:prstGeom>
          <a:noFill/>
        </p:spPr>
        <p:txBody>
          <a:bodyPr wrap="none" rtlCol="0">
            <a:spAutoFit/>
          </a:bodyPr>
          <a:lstStyle/>
          <a:p>
            <a:r>
              <a:rPr lang="en-US" dirty="0">
                <a:solidFill>
                  <a:srgbClr val="009383"/>
                </a:solidFill>
                <a:latin typeface="Franklin Gothic Medium"/>
                <a:cs typeface="Franklin Gothic Medium"/>
              </a:rPr>
              <a:t>Group</a:t>
            </a:r>
          </a:p>
          <a:p>
            <a:r>
              <a:rPr lang="en-US" dirty="0">
                <a:solidFill>
                  <a:srgbClr val="009383"/>
                </a:solidFill>
                <a:latin typeface="Franklin Gothic Medium"/>
                <a:cs typeface="Franklin Gothic Medium"/>
              </a:rPr>
              <a:t>Dynamics</a:t>
            </a:r>
          </a:p>
        </p:txBody>
      </p:sp>
      <p:sp>
        <p:nvSpPr>
          <p:cNvPr id="24" name="Rectangle 23"/>
          <p:cNvSpPr/>
          <p:nvPr/>
        </p:nvSpPr>
        <p:spPr>
          <a:xfrm>
            <a:off x="3903522" y="4226675"/>
            <a:ext cx="6186854" cy="1634092"/>
          </a:xfrm>
          <a:prstGeom prst="rect">
            <a:avLst/>
          </a:prstGeom>
          <a:noFill/>
          <a:ln>
            <a:solidFill>
              <a:schemeClr val="accent5">
                <a:lumMod val="50000"/>
                <a:lumOff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TextBox 28"/>
          <p:cNvSpPr txBox="1"/>
          <p:nvPr/>
        </p:nvSpPr>
        <p:spPr>
          <a:xfrm>
            <a:off x="5877757" y="184666"/>
            <a:ext cx="2683157" cy="369332"/>
          </a:xfrm>
          <a:prstGeom prst="rect">
            <a:avLst/>
          </a:prstGeom>
          <a:noFill/>
        </p:spPr>
        <p:txBody>
          <a:bodyPr wrap="square" rtlCol="0">
            <a:spAutoFit/>
          </a:bodyPr>
          <a:lstStyle/>
          <a:p>
            <a:pPr algn="ctr"/>
            <a:r>
              <a:rPr lang="en-US" u="sng" dirty="0">
                <a:solidFill>
                  <a:srgbClr val="00467F"/>
                </a:solidFill>
                <a:latin typeface="Franklin Gothic Medium"/>
                <a:cs typeface="Franklin Gothic Medium"/>
              </a:rPr>
              <a:t>The Facilitation Cycle</a:t>
            </a:r>
          </a:p>
        </p:txBody>
      </p:sp>
      <p:cxnSp>
        <p:nvCxnSpPr>
          <p:cNvPr id="30" name="Straight Arrow Connector 29"/>
          <p:cNvCxnSpPr/>
          <p:nvPr/>
        </p:nvCxnSpPr>
        <p:spPr>
          <a:xfrm rot="16200000" flipV="1">
            <a:off x="645472" y="4456811"/>
            <a:ext cx="2974672" cy="2"/>
          </a:xfrm>
          <a:prstGeom prst="straightConnector1">
            <a:avLst/>
          </a:prstGeom>
          <a:ln w="19050">
            <a:solidFill>
              <a:schemeClr val="accent5">
                <a:lumMod val="50000"/>
                <a:lumOff val="50000"/>
              </a:schemeClr>
            </a:solidFill>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2134394" y="5940970"/>
            <a:ext cx="8362822" cy="1588"/>
          </a:xfrm>
          <a:prstGeom prst="straightConnector1">
            <a:avLst/>
          </a:prstGeom>
          <a:ln w="19050">
            <a:solidFill>
              <a:schemeClr val="accent5">
                <a:lumMod val="50000"/>
                <a:lumOff val="50000"/>
              </a:schemeClr>
            </a:solidFill>
            <a:tailEnd type="none"/>
          </a:ln>
          <a:effectLst/>
        </p:spPr>
        <p:style>
          <a:lnRef idx="2">
            <a:schemeClr val="accent1"/>
          </a:lnRef>
          <a:fillRef idx="0">
            <a:schemeClr val="accent1"/>
          </a:fillRef>
          <a:effectRef idx="1">
            <a:schemeClr val="accent1"/>
          </a:effectRef>
          <a:fontRef idx="minor">
            <a:schemeClr val="tx1"/>
          </a:fontRef>
        </p:style>
      </p:cxnSp>
      <p:sp>
        <p:nvSpPr>
          <p:cNvPr id="17" name="Oval 16"/>
          <p:cNvSpPr/>
          <p:nvPr/>
        </p:nvSpPr>
        <p:spPr>
          <a:xfrm>
            <a:off x="2310264" y="5029200"/>
            <a:ext cx="1416652" cy="1416652"/>
          </a:xfrm>
          <a:prstGeom prst="ellipse">
            <a:avLst/>
          </a:prstGeom>
          <a:solidFill>
            <a:srgbClr val="F2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Franklin Gothic Medium"/>
                <a:cs typeface="Franklin Gothic Medium"/>
              </a:rPr>
              <a:t>10.</a:t>
            </a:r>
          </a:p>
          <a:p>
            <a:pPr algn="ctr"/>
            <a:r>
              <a:rPr lang="en-US" sz="1600" dirty="0">
                <a:solidFill>
                  <a:schemeClr val="bg1"/>
                </a:solidFill>
                <a:latin typeface="Franklin Gothic Book"/>
                <a:cs typeface="Franklin Gothic Book"/>
              </a:rPr>
              <a:t>Agenda</a:t>
            </a:r>
            <a:br>
              <a:rPr lang="en-US" sz="1600" dirty="0">
                <a:solidFill>
                  <a:schemeClr val="bg1"/>
                </a:solidFill>
                <a:latin typeface="Franklin Gothic Book"/>
                <a:cs typeface="Franklin Gothic Book"/>
              </a:rPr>
            </a:br>
            <a:r>
              <a:rPr lang="en-US" sz="1600" dirty="0">
                <a:solidFill>
                  <a:schemeClr val="bg1"/>
                </a:solidFill>
                <a:latin typeface="Franklin Gothic Book"/>
                <a:cs typeface="Franklin Gothic Book"/>
              </a:rPr>
              <a:t>Setting</a:t>
            </a:r>
            <a:br>
              <a:rPr lang="en-US" sz="1600" dirty="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cxnSp>
        <p:nvCxnSpPr>
          <p:cNvPr id="38" name="Straight Arrow Connector 37"/>
          <p:cNvCxnSpPr/>
          <p:nvPr/>
        </p:nvCxnSpPr>
        <p:spPr>
          <a:xfrm rot="5400000" flipH="1" flipV="1">
            <a:off x="9008291" y="4456812"/>
            <a:ext cx="2974674" cy="1588"/>
          </a:xfrm>
          <a:prstGeom prst="straightConnector1">
            <a:avLst/>
          </a:prstGeom>
          <a:ln w="19050">
            <a:solidFill>
              <a:schemeClr val="accent5">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5825384" y="199748"/>
            <a:ext cx="3040862" cy="3795892"/>
          </a:xfrm>
          <a:prstGeom prst="rect">
            <a:avLst/>
          </a:prstGeom>
          <a:noFill/>
          <a:ln>
            <a:solidFill>
              <a:schemeClr val="accent5">
                <a:lumMod val="50000"/>
                <a:lumOff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Isosceles Triangle 41"/>
          <p:cNvSpPr/>
          <p:nvPr/>
        </p:nvSpPr>
        <p:spPr>
          <a:xfrm rot="5400000">
            <a:off x="5597749"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Isosceles Triangle 42"/>
          <p:cNvSpPr/>
          <p:nvPr/>
        </p:nvSpPr>
        <p:spPr>
          <a:xfrm rot="5400000">
            <a:off x="3840188"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Isosceles Triangle 45"/>
          <p:cNvSpPr/>
          <p:nvPr/>
        </p:nvSpPr>
        <p:spPr>
          <a:xfrm rot="5400000">
            <a:off x="8948499"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 name="Isosceles Triangle 46"/>
          <p:cNvSpPr/>
          <p:nvPr/>
        </p:nvSpPr>
        <p:spPr>
          <a:xfrm>
            <a:off x="7379230" y="4037728"/>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Oval 30"/>
          <p:cNvSpPr/>
          <p:nvPr/>
        </p:nvSpPr>
        <p:spPr>
          <a:xfrm>
            <a:off x="5169430" y="4335395"/>
            <a:ext cx="1416652" cy="1416652"/>
          </a:xfrm>
          <a:prstGeom prst="ellipse">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Franklin Gothic Medium"/>
                <a:cs typeface="Franklin Gothic Medium"/>
              </a:rPr>
              <a:t>6.</a:t>
            </a:r>
          </a:p>
          <a:p>
            <a:pPr algn="ctr"/>
            <a:r>
              <a:rPr lang="en-US" sz="1600" dirty="0">
                <a:solidFill>
                  <a:srgbClr val="FFFFFF"/>
                </a:solidFill>
                <a:latin typeface="Franklin Gothic Book"/>
                <a:cs typeface="Franklin Gothic Book"/>
              </a:rPr>
              <a:t>Managing</a:t>
            </a:r>
            <a:br>
              <a:rPr lang="en-US" sz="1600" dirty="0">
                <a:solidFill>
                  <a:srgbClr val="FFFFFF"/>
                </a:solidFill>
                <a:latin typeface="Franklin Gothic Book"/>
                <a:cs typeface="Franklin Gothic Book"/>
              </a:rPr>
            </a:br>
            <a:r>
              <a:rPr lang="en-US" sz="1600" dirty="0">
                <a:solidFill>
                  <a:srgbClr val="FFFFFF"/>
                </a:solidFill>
                <a:latin typeface="Franklin Gothic Book"/>
                <a:cs typeface="Franklin Gothic Book"/>
              </a:rPr>
              <a:t>Dysfunction</a:t>
            </a:r>
            <a:br>
              <a:rPr lang="en-US" sz="1600" dirty="0">
                <a:solidFill>
                  <a:srgbClr val="FFFFFF"/>
                </a:solidFill>
                <a:latin typeface="Franklin Gothic Book"/>
                <a:cs typeface="Franklin Gothic Book"/>
              </a:rPr>
            </a:br>
            <a:endParaRPr lang="en-US" sz="1600" dirty="0">
              <a:solidFill>
                <a:srgbClr val="FFFFFF"/>
              </a:solidFill>
              <a:latin typeface="Franklin Gothic Book"/>
              <a:cs typeface="Franklin Gothic Book"/>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xit" presetSubtype="0" fill="hold" grpId="0" nodeType="withEffect">
                                  <p:stCondLst>
                                    <p:cond delay="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30</a:t>
            </a:fld>
            <a:endParaRPr lang="en-US" dirty="0"/>
          </a:p>
        </p:txBody>
      </p:sp>
      <p:sp>
        <p:nvSpPr>
          <p:cNvPr id="27" name="Content Placeholder 26"/>
          <p:cNvSpPr>
            <a:spLocks noGrp="1"/>
          </p:cNvSpPr>
          <p:nvPr>
            <p:ph type="body" sz="quarter" idx="13"/>
          </p:nvPr>
        </p:nvSpPr>
        <p:spPr/>
        <p:txBody>
          <a:bodyPr/>
          <a:lstStyle/>
          <a:p>
            <a:pPr marL="0" indent="0">
              <a:buNone/>
            </a:pPr>
            <a:r>
              <a:rPr lang="en-US" dirty="0"/>
              <a:t>When dealing with dysfunction, it is important to separate the </a:t>
            </a:r>
            <a:r>
              <a:rPr lang="en-US" dirty="0">
                <a:solidFill>
                  <a:srgbClr val="F26522"/>
                </a:solidFill>
              </a:rPr>
              <a:t>symptom</a:t>
            </a:r>
            <a:r>
              <a:rPr lang="en-US" dirty="0"/>
              <a:t> from the </a:t>
            </a:r>
            <a:r>
              <a:rPr lang="en-US" dirty="0">
                <a:solidFill>
                  <a:srgbClr val="F26522"/>
                </a:solidFill>
              </a:rPr>
              <a:t>root cause</a:t>
            </a:r>
            <a:r>
              <a:rPr lang="en-US" dirty="0"/>
              <a:t>.</a:t>
            </a:r>
          </a:p>
        </p:txBody>
      </p:sp>
      <p:cxnSp>
        <p:nvCxnSpPr>
          <p:cNvPr id="10" name="Straight Connector 9"/>
          <p:cNvCxnSpPr/>
          <p:nvPr/>
        </p:nvCxnSpPr>
        <p:spPr>
          <a:xfrm>
            <a:off x="10304130" y="1990439"/>
            <a:ext cx="1543689" cy="1588"/>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a:cxnSpLocks/>
          </p:cNvCxnSpPr>
          <p:nvPr/>
        </p:nvCxnSpPr>
        <p:spPr>
          <a:xfrm>
            <a:off x="2115403" y="2345280"/>
            <a:ext cx="1614280" cy="0"/>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sp>
        <p:nvSpPr>
          <p:cNvPr id="8" name="Footer Placeholder 2">
            <a:extLst>
              <a:ext uri="{FF2B5EF4-FFF2-40B4-BE49-F238E27FC236}">
                <a16:creationId xmlns:a16="http://schemas.microsoft.com/office/drawing/2014/main" id="{8ED8AF3F-127F-4CB7-81BA-FD86C5B64D20}"/>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Tree>
    <p:extLst>
      <p:ext uri="{BB962C8B-B14F-4D97-AF65-F5344CB8AC3E}">
        <p14:creationId xmlns:p14="http://schemas.microsoft.com/office/powerpoint/2010/main" val="2889677481"/>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31</a:t>
            </a:fld>
            <a:endParaRPr lang="en-US" dirty="0"/>
          </a:p>
        </p:txBody>
      </p:sp>
      <p:sp>
        <p:nvSpPr>
          <p:cNvPr id="27" name="Content Placeholder 26"/>
          <p:cNvSpPr>
            <a:spLocks noGrp="1"/>
          </p:cNvSpPr>
          <p:nvPr>
            <p:ph type="body" sz="quarter" idx="13"/>
          </p:nvPr>
        </p:nvSpPr>
        <p:spPr>
          <a:xfrm>
            <a:off x="560388" y="1965280"/>
            <a:ext cx="11426825" cy="4220002"/>
          </a:xfrm>
        </p:spPr>
        <p:txBody>
          <a:bodyPr>
            <a:normAutofit/>
          </a:bodyPr>
          <a:lstStyle/>
          <a:p>
            <a:pPr>
              <a:spcAft>
                <a:spcPts val="600"/>
              </a:spcAft>
            </a:pPr>
            <a:r>
              <a:rPr lang="en-US" sz="2400" dirty="0"/>
              <a:t>People not in favor of session</a:t>
            </a:r>
          </a:p>
          <a:p>
            <a:pPr>
              <a:spcAft>
                <a:spcPts val="600"/>
              </a:spcAft>
            </a:pPr>
            <a:r>
              <a:rPr lang="en-US" sz="2400" dirty="0"/>
              <a:t>Those who stand to lose</a:t>
            </a:r>
          </a:p>
          <a:p>
            <a:pPr>
              <a:spcAft>
                <a:spcPts val="600"/>
              </a:spcAft>
            </a:pPr>
            <a:r>
              <a:rPr lang="en-US" sz="2400" dirty="0"/>
              <a:t>Those on unfavorable terms</a:t>
            </a:r>
          </a:p>
          <a:p>
            <a:pPr>
              <a:spcAft>
                <a:spcPts val="600"/>
              </a:spcAft>
            </a:pPr>
            <a:r>
              <a:rPr lang="en-US" sz="2400" dirty="0"/>
              <a:t>Naysayers</a:t>
            </a:r>
          </a:p>
        </p:txBody>
      </p:sp>
      <p:sp>
        <p:nvSpPr>
          <p:cNvPr id="23" name="Title 4"/>
          <p:cNvSpPr txBox="1">
            <a:spLocks/>
          </p:cNvSpPr>
          <p:nvPr/>
        </p:nvSpPr>
        <p:spPr>
          <a:xfrm>
            <a:off x="560387" y="1401637"/>
            <a:ext cx="9770967" cy="563642"/>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What are the types of participant attitudes to identify early?</a:t>
            </a:r>
          </a:p>
        </p:txBody>
      </p:sp>
      <p:sp>
        <p:nvSpPr>
          <p:cNvPr id="7" name="Footer Placeholder 2">
            <a:extLst>
              <a:ext uri="{FF2B5EF4-FFF2-40B4-BE49-F238E27FC236}">
                <a16:creationId xmlns:a16="http://schemas.microsoft.com/office/drawing/2014/main" id="{9B706D99-4A6E-4B28-9A92-41E547EAA2B8}"/>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Tree>
    <p:extLst>
      <p:ext uri="{BB962C8B-B14F-4D97-AF65-F5344CB8AC3E}">
        <p14:creationId xmlns:p14="http://schemas.microsoft.com/office/powerpoint/2010/main" val="19191525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32</a:t>
            </a:fld>
            <a:endParaRPr lang="en-US" dirty="0"/>
          </a:p>
        </p:txBody>
      </p:sp>
      <p:sp>
        <p:nvSpPr>
          <p:cNvPr id="27" name="Content Placeholder 26"/>
          <p:cNvSpPr>
            <a:spLocks noGrp="1"/>
          </p:cNvSpPr>
          <p:nvPr>
            <p:ph type="body" sz="quarter" idx="13"/>
          </p:nvPr>
        </p:nvSpPr>
        <p:spPr>
          <a:xfrm>
            <a:off x="657225" y="2180221"/>
            <a:ext cx="11426825" cy="3169127"/>
          </a:xfrm>
        </p:spPr>
        <p:txBody>
          <a:bodyPr>
            <a:normAutofit/>
          </a:bodyPr>
          <a:lstStyle/>
          <a:p>
            <a:r>
              <a:rPr lang="en-US" sz="2400" dirty="0"/>
              <a:t>Assigning seats</a:t>
            </a:r>
          </a:p>
          <a:p>
            <a:r>
              <a:rPr lang="en-US" sz="2400" dirty="0"/>
              <a:t>Adding ground rules (give me one)</a:t>
            </a:r>
          </a:p>
          <a:p>
            <a:r>
              <a:rPr lang="en-US" sz="2400" dirty="0"/>
              <a:t>Making sure you interact with certain people</a:t>
            </a:r>
          </a:p>
          <a:p>
            <a:r>
              <a:rPr lang="en-US" sz="2400" dirty="0"/>
              <a:t>Paying close attention to certain reactions</a:t>
            </a:r>
          </a:p>
          <a:p>
            <a:r>
              <a:rPr lang="en-US" sz="2400" dirty="0"/>
              <a:t>Holding informal meetings during breaks</a:t>
            </a:r>
          </a:p>
        </p:txBody>
      </p:sp>
      <p:sp>
        <p:nvSpPr>
          <p:cNvPr id="23" name="Title 4"/>
          <p:cNvSpPr txBox="1">
            <a:spLocks/>
          </p:cNvSpPr>
          <p:nvPr/>
        </p:nvSpPr>
        <p:spPr>
          <a:xfrm>
            <a:off x="657225" y="1508652"/>
            <a:ext cx="10030186" cy="483922"/>
          </a:xfrm>
          <a:prstGeom prst="rect">
            <a:avLst/>
          </a:prstGeom>
        </p:spPr>
        <p:txBody>
          <a:bodyPr vert="horz" lIns="91440" tIns="45720" rIns="91440" bIns="45720" rtlCol="0" anchor="ctr">
            <a:normAutofit lnSpcReduction="10000"/>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What are 3 strategies for preventing dysfunctional behavior?</a:t>
            </a:r>
          </a:p>
        </p:txBody>
      </p:sp>
      <p:sp>
        <p:nvSpPr>
          <p:cNvPr id="7" name="Footer Placeholder 2">
            <a:extLst>
              <a:ext uri="{FF2B5EF4-FFF2-40B4-BE49-F238E27FC236}">
                <a16:creationId xmlns:a16="http://schemas.microsoft.com/office/drawing/2014/main" id="{D1968FD5-B1B0-474D-95E3-1D839658B6C8}"/>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Tree>
    <p:extLst>
      <p:ext uri="{BB962C8B-B14F-4D97-AF65-F5344CB8AC3E}">
        <p14:creationId xmlns:p14="http://schemas.microsoft.com/office/powerpoint/2010/main" val="11689752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33</a:t>
            </a:fld>
            <a:endParaRPr lang="en-US" dirty="0"/>
          </a:p>
        </p:txBody>
      </p:sp>
      <p:sp>
        <p:nvSpPr>
          <p:cNvPr id="27" name="Content Placeholder 26"/>
          <p:cNvSpPr>
            <a:spLocks noGrp="1"/>
          </p:cNvSpPr>
          <p:nvPr>
            <p:ph type="body" sz="quarter" idx="13"/>
          </p:nvPr>
        </p:nvSpPr>
        <p:spPr>
          <a:xfrm>
            <a:off x="560388" y="1965278"/>
            <a:ext cx="11426825" cy="4220004"/>
          </a:xfrm>
        </p:spPr>
        <p:txBody>
          <a:bodyPr>
            <a:normAutofit/>
          </a:bodyPr>
          <a:lstStyle/>
          <a:p>
            <a:pPr>
              <a:lnSpc>
                <a:spcPct val="100000"/>
              </a:lnSpc>
              <a:spcAft>
                <a:spcPts val="1200"/>
              </a:spcAft>
            </a:pPr>
            <a:r>
              <a:rPr lang="en-US" sz="2400" dirty="0"/>
              <a:t>Participants not speaking</a:t>
            </a:r>
          </a:p>
          <a:p>
            <a:pPr>
              <a:lnSpc>
                <a:spcPct val="100000"/>
              </a:lnSpc>
              <a:spcAft>
                <a:spcPts val="1200"/>
              </a:spcAft>
            </a:pPr>
            <a:r>
              <a:rPr lang="en-US" sz="2400" dirty="0"/>
              <a:t>Folded arms</a:t>
            </a:r>
          </a:p>
          <a:p>
            <a:pPr>
              <a:lnSpc>
                <a:spcPct val="100000"/>
              </a:lnSpc>
              <a:spcAft>
                <a:spcPts val="1200"/>
              </a:spcAft>
            </a:pPr>
            <a:r>
              <a:rPr lang="en-US" sz="2400" dirty="0"/>
              <a:t>Participants that can’t wait for the next break to get back to other work</a:t>
            </a:r>
          </a:p>
          <a:p>
            <a:pPr>
              <a:lnSpc>
                <a:spcPct val="100000"/>
              </a:lnSpc>
              <a:spcAft>
                <a:spcPts val="1200"/>
              </a:spcAft>
            </a:pPr>
            <a:r>
              <a:rPr lang="en-US" sz="2400" dirty="0"/>
              <a:t>Side conversations</a:t>
            </a:r>
          </a:p>
        </p:txBody>
      </p:sp>
      <p:sp>
        <p:nvSpPr>
          <p:cNvPr id="23" name="Title 4"/>
          <p:cNvSpPr txBox="1">
            <a:spLocks/>
          </p:cNvSpPr>
          <p:nvPr/>
        </p:nvSpPr>
        <p:spPr>
          <a:xfrm>
            <a:off x="657225" y="1508652"/>
            <a:ext cx="9204973" cy="456626"/>
          </a:xfrm>
          <a:prstGeom prst="rect">
            <a:avLst/>
          </a:prstGeom>
        </p:spPr>
        <p:txBody>
          <a:bodyPr vert="horz" lIns="91440" tIns="45720" rIns="91440" bIns="45720" rtlCol="0" anchor="ctr">
            <a:normAutofit fontScale="92500" lnSpcReduction="10000"/>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What are 3 cues to look for in detecting dysfunction?</a:t>
            </a:r>
          </a:p>
        </p:txBody>
      </p:sp>
      <p:sp>
        <p:nvSpPr>
          <p:cNvPr id="7" name="Footer Placeholder 2">
            <a:extLst>
              <a:ext uri="{FF2B5EF4-FFF2-40B4-BE49-F238E27FC236}">
                <a16:creationId xmlns:a16="http://schemas.microsoft.com/office/drawing/2014/main" id="{D520F474-5967-411B-81B2-5F9E559813A8}"/>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Tree>
    <p:extLst>
      <p:ext uri="{BB962C8B-B14F-4D97-AF65-F5344CB8AC3E}">
        <p14:creationId xmlns:p14="http://schemas.microsoft.com/office/powerpoint/2010/main" val="31318073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34</a:t>
            </a:fld>
            <a:endParaRPr lang="en-US" dirty="0"/>
          </a:p>
        </p:txBody>
      </p:sp>
      <p:sp>
        <p:nvSpPr>
          <p:cNvPr id="5" name="Title 4"/>
          <p:cNvSpPr>
            <a:spLocks noGrp="1"/>
          </p:cNvSpPr>
          <p:nvPr>
            <p:ph type="title"/>
          </p:nvPr>
        </p:nvSpPr>
        <p:spPr/>
        <p:txBody>
          <a:bodyPr>
            <a:normAutofit/>
          </a:bodyPr>
          <a:lstStyle/>
          <a:p>
            <a:r>
              <a:rPr lang="en-US" sz="5000" dirty="0">
                <a:latin typeface="Arial" panose="020B0604020202020204" pitchFamily="34" charset="0"/>
                <a:cs typeface="Arial" panose="020B0604020202020204" pitchFamily="34" charset="0"/>
              </a:rPr>
              <a:t>Dealing With Dysfunction</a:t>
            </a:r>
          </a:p>
        </p:txBody>
      </p:sp>
      <p:sp>
        <p:nvSpPr>
          <p:cNvPr id="6" name="Footer Placeholder 2">
            <a:extLst>
              <a:ext uri="{FF2B5EF4-FFF2-40B4-BE49-F238E27FC236}">
                <a16:creationId xmlns:a16="http://schemas.microsoft.com/office/drawing/2014/main" id="{A5B4F8CA-BF32-491D-A876-9979D1BE370D}"/>
              </a:ext>
            </a:extLst>
          </p:cNvPr>
          <p:cNvSpPr>
            <a:spLocks noGrp="1"/>
          </p:cNvSpPr>
          <p:nvPr>
            <p:ph type="ftr" sz="quarter" idx="11"/>
          </p:nvPr>
        </p:nvSpPr>
        <p:spPr/>
        <p:txBody>
          <a:bodyPr/>
          <a:lstStyle/>
          <a:p>
            <a:r>
              <a:rPr lang="en-US" dirty="0"/>
              <a:t>Copyright 1992-2015, Leadership Strategies, Inc. V15.02 </a:t>
            </a:r>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b="0" dirty="0"/>
              <a:t>Dealing With Dysfunction</a:t>
            </a:r>
          </a:p>
        </p:txBody>
      </p:sp>
      <p:sp>
        <p:nvSpPr>
          <p:cNvPr id="4" name="Slide Number Placeholder 3"/>
          <p:cNvSpPr>
            <a:spLocks noGrp="1"/>
          </p:cNvSpPr>
          <p:nvPr>
            <p:ph type="sldNum" sz="quarter" idx="12"/>
          </p:nvPr>
        </p:nvSpPr>
        <p:spPr/>
        <p:txBody>
          <a:bodyPr/>
          <a:lstStyle/>
          <a:p>
            <a:fld id="{F29FD61F-2294-5D42-A9D7-9928D42B3773}" type="slidenum">
              <a:rPr lang="en-US" smtClean="0"/>
              <a:pPr/>
              <a:t>35</a:t>
            </a:fld>
            <a:endParaRPr lang="en-US" dirty="0"/>
          </a:p>
        </p:txBody>
      </p:sp>
      <p:sp>
        <p:nvSpPr>
          <p:cNvPr id="7" name="Content Placeholder 6"/>
          <p:cNvSpPr>
            <a:spLocks noGrp="1"/>
          </p:cNvSpPr>
          <p:nvPr>
            <p:ph type="body" sz="quarter" idx="13"/>
          </p:nvPr>
        </p:nvSpPr>
        <p:spPr>
          <a:xfrm>
            <a:off x="1338286" y="1605565"/>
            <a:ext cx="4434693" cy="4602544"/>
          </a:xfrm>
        </p:spPr>
        <p:txBody>
          <a:bodyPr>
            <a:normAutofit/>
          </a:bodyPr>
          <a:lstStyle/>
          <a:p>
            <a:pPr>
              <a:spcAft>
                <a:spcPts val="1200"/>
              </a:spcAft>
            </a:pPr>
            <a:r>
              <a:rPr lang="en-US" sz="2400" dirty="0"/>
              <a:t>Late Arriver/</a:t>
            </a:r>
            <a:br>
              <a:rPr lang="en-US" sz="2400" dirty="0"/>
            </a:br>
            <a:r>
              <a:rPr lang="en-US" sz="2400" dirty="0"/>
              <a:t>Early Leaver</a:t>
            </a:r>
          </a:p>
          <a:p>
            <a:pPr>
              <a:spcAft>
                <a:spcPts val="1200"/>
              </a:spcAft>
            </a:pPr>
            <a:r>
              <a:rPr lang="en-US" sz="2400" dirty="0"/>
              <a:t>Loudmouth</a:t>
            </a:r>
          </a:p>
          <a:p>
            <a:pPr>
              <a:spcAft>
                <a:spcPts val="1200"/>
              </a:spcAft>
            </a:pPr>
            <a:r>
              <a:rPr lang="en-US" sz="2400" dirty="0"/>
              <a:t>Storyteller</a:t>
            </a:r>
          </a:p>
          <a:p>
            <a:pPr>
              <a:spcAft>
                <a:spcPts val="1200"/>
              </a:spcAft>
            </a:pPr>
            <a:r>
              <a:rPr lang="en-US" sz="2400" dirty="0"/>
              <a:t>Broken Record</a:t>
            </a:r>
          </a:p>
          <a:p>
            <a:pPr>
              <a:spcAft>
                <a:spcPts val="1200"/>
              </a:spcAft>
            </a:pPr>
            <a:r>
              <a:rPr lang="en-US" sz="2400" dirty="0"/>
              <a:t>Drop-out</a:t>
            </a:r>
          </a:p>
        </p:txBody>
      </p:sp>
      <p:sp>
        <p:nvSpPr>
          <p:cNvPr id="8" name="Content Placeholder 7"/>
          <p:cNvSpPr>
            <a:spLocks noGrp="1"/>
          </p:cNvSpPr>
          <p:nvPr>
            <p:ph idx="4294967295"/>
          </p:nvPr>
        </p:nvSpPr>
        <p:spPr>
          <a:xfrm>
            <a:off x="6541591" y="1605565"/>
            <a:ext cx="4434694" cy="4899025"/>
          </a:xfrm>
        </p:spPr>
        <p:txBody>
          <a:bodyPr>
            <a:normAutofit/>
          </a:bodyPr>
          <a:lstStyle/>
          <a:p>
            <a:pPr marL="342900" indent="-342900">
              <a:spcAft>
                <a:spcPts val="1200"/>
              </a:spcAft>
              <a:buClr>
                <a:srgbClr val="009383"/>
              </a:buClr>
              <a:buFont typeface="Arial" panose="020B0604020202020204" pitchFamily="34" charset="0"/>
              <a:buChar char="•"/>
            </a:pPr>
            <a:r>
              <a:rPr lang="en-US" sz="2400" b="0" dirty="0">
                <a:solidFill>
                  <a:schemeClr val="tx1"/>
                </a:solidFill>
              </a:rPr>
              <a:t>Whisperer</a:t>
            </a:r>
          </a:p>
          <a:p>
            <a:pPr marL="342900" indent="-342900">
              <a:spcAft>
                <a:spcPts val="1200"/>
              </a:spcAft>
              <a:buClr>
                <a:srgbClr val="009383"/>
              </a:buClr>
              <a:buFont typeface="Arial" panose="020B0604020202020204" pitchFamily="34" charset="0"/>
              <a:buChar char="•"/>
            </a:pPr>
            <a:r>
              <a:rPr lang="en-US" sz="2400" b="0" dirty="0">
                <a:solidFill>
                  <a:schemeClr val="tx1"/>
                </a:solidFill>
              </a:rPr>
              <a:t>Workaholic</a:t>
            </a:r>
          </a:p>
          <a:p>
            <a:pPr marL="342900" indent="-342900">
              <a:spcAft>
                <a:spcPts val="1200"/>
              </a:spcAft>
              <a:buClr>
                <a:srgbClr val="009383"/>
              </a:buClr>
              <a:buFont typeface="Arial" panose="020B0604020202020204" pitchFamily="34" charset="0"/>
              <a:buChar char="•"/>
            </a:pPr>
            <a:r>
              <a:rPr lang="en-US" sz="2400" b="0" dirty="0">
                <a:solidFill>
                  <a:schemeClr val="tx1"/>
                </a:solidFill>
              </a:rPr>
              <a:t>Naysayer</a:t>
            </a:r>
          </a:p>
          <a:p>
            <a:pPr marL="342900" indent="-342900">
              <a:spcAft>
                <a:spcPts val="1200"/>
              </a:spcAft>
              <a:buClr>
                <a:srgbClr val="009383"/>
              </a:buClr>
              <a:buFont typeface="Arial" panose="020B0604020202020204" pitchFamily="34" charset="0"/>
              <a:buChar char="•"/>
            </a:pPr>
            <a:r>
              <a:rPr lang="en-US" sz="2400" b="0" dirty="0">
                <a:solidFill>
                  <a:schemeClr val="tx1"/>
                </a:solidFill>
              </a:rPr>
              <a:t>Verbal Attacker</a:t>
            </a:r>
          </a:p>
          <a:p>
            <a:pPr marL="342900" indent="-342900">
              <a:spcAft>
                <a:spcPts val="1200"/>
              </a:spcAft>
              <a:buClr>
                <a:srgbClr val="009383"/>
              </a:buClr>
              <a:buFont typeface="Arial" panose="020B0604020202020204" pitchFamily="34" charset="0"/>
              <a:buChar char="•"/>
            </a:pPr>
            <a:r>
              <a:rPr lang="en-US" sz="2400" b="0" dirty="0">
                <a:solidFill>
                  <a:schemeClr val="tx1"/>
                </a:solidFill>
              </a:rPr>
              <a:t>Door Slammer</a:t>
            </a:r>
          </a:p>
          <a:p>
            <a:pPr marL="342900" indent="-342900">
              <a:spcAft>
                <a:spcPts val="1200"/>
              </a:spcAft>
              <a:buClr>
                <a:srgbClr val="009383"/>
              </a:buClr>
              <a:buFont typeface="Arial" panose="020B0604020202020204" pitchFamily="34" charset="0"/>
              <a:buChar char="•"/>
            </a:pPr>
            <a:r>
              <a:rPr lang="en-US" sz="2400" b="0" dirty="0">
                <a:solidFill>
                  <a:schemeClr val="tx1"/>
                </a:solidFill>
              </a:rPr>
              <a:t>Physical Attacker</a:t>
            </a:r>
          </a:p>
        </p:txBody>
      </p:sp>
      <p:sp>
        <p:nvSpPr>
          <p:cNvPr id="6" name="TextBox 5"/>
          <p:cNvSpPr txBox="1"/>
          <p:nvPr/>
        </p:nvSpPr>
        <p:spPr>
          <a:xfrm>
            <a:off x="10932336" y="5705189"/>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000" dirty="0">
                <a:solidFill>
                  <a:srgbClr val="009383"/>
                </a:solidFill>
                <a:latin typeface="Arial Black" pitchFamily="34" charset="0"/>
              </a:rPr>
            </a:br>
            <a:r>
              <a:rPr lang="en-US" sz="1400" dirty="0">
                <a:solidFill>
                  <a:srgbClr val="009383"/>
                </a:solidFill>
                <a:latin typeface="Arial Black" pitchFamily="34" charset="0"/>
              </a:rPr>
              <a:t>6-8</a:t>
            </a:r>
          </a:p>
        </p:txBody>
      </p:sp>
      <p:sp>
        <p:nvSpPr>
          <p:cNvPr id="9" name="TextBox 8"/>
          <p:cNvSpPr txBox="1"/>
          <p:nvPr/>
        </p:nvSpPr>
        <p:spPr>
          <a:xfrm>
            <a:off x="11080311" y="4363211"/>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11" name="Footer Placeholder 2">
            <a:extLst>
              <a:ext uri="{FF2B5EF4-FFF2-40B4-BE49-F238E27FC236}">
                <a16:creationId xmlns:a16="http://schemas.microsoft.com/office/drawing/2014/main" id="{2F863EA6-3207-4635-9395-485DE8D17590}"/>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fade">
                                      <p:cBhvr>
                                        <p:cTn id="32" dur="5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animEffect transition="in" filter="fade">
                                      <p:cBhvr>
                                        <p:cTn id="37" dur="500"/>
                                        <p:tgtEl>
                                          <p:spTgt spid="8">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xEl>
                                              <p:pRg st="2" end="2"/>
                                            </p:txEl>
                                          </p:spTgt>
                                        </p:tgtEl>
                                        <p:attrNameLst>
                                          <p:attrName>style.visibility</p:attrName>
                                        </p:attrNameLst>
                                      </p:cBhvr>
                                      <p:to>
                                        <p:strVal val="visible"/>
                                      </p:to>
                                    </p:set>
                                    <p:animEffect transition="in" filter="fade">
                                      <p:cBhvr>
                                        <p:cTn id="42" dur="500"/>
                                        <p:tgtEl>
                                          <p:spTgt spid="8">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xEl>
                                              <p:pRg st="3" end="3"/>
                                            </p:txEl>
                                          </p:spTgt>
                                        </p:tgtEl>
                                        <p:attrNameLst>
                                          <p:attrName>style.visibility</p:attrName>
                                        </p:attrNameLst>
                                      </p:cBhvr>
                                      <p:to>
                                        <p:strVal val="visible"/>
                                      </p:to>
                                    </p:set>
                                    <p:animEffect transition="in" filter="fade">
                                      <p:cBhvr>
                                        <p:cTn id="47" dur="500"/>
                                        <p:tgtEl>
                                          <p:spTgt spid="8">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xEl>
                                              <p:pRg st="4" end="4"/>
                                            </p:txEl>
                                          </p:spTgt>
                                        </p:tgtEl>
                                        <p:attrNameLst>
                                          <p:attrName>style.visibility</p:attrName>
                                        </p:attrNameLst>
                                      </p:cBhvr>
                                      <p:to>
                                        <p:strVal val="visible"/>
                                      </p:to>
                                    </p:set>
                                    <p:animEffect transition="in" filter="fade">
                                      <p:cBhvr>
                                        <p:cTn id="52" dur="500"/>
                                        <p:tgtEl>
                                          <p:spTgt spid="8">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
                                            <p:txEl>
                                              <p:pRg st="5" end="5"/>
                                            </p:txEl>
                                          </p:spTgt>
                                        </p:tgtEl>
                                        <p:attrNameLst>
                                          <p:attrName>style.visibility</p:attrName>
                                        </p:attrNameLst>
                                      </p:cBhvr>
                                      <p:to>
                                        <p:strVal val="visible"/>
                                      </p:to>
                                    </p:set>
                                    <p:animEffect transition="in" filter="fade">
                                      <p:cBhvr>
                                        <p:cTn id="5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36</a:t>
            </a:fld>
            <a:endParaRPr lang="en-US" dirty="0"/>
          </a:p>
        </p:txBody>
      </p:sp>
      <p:sp>
        <p:nvSpPr>
          <p:cNvPr id="5" name="Title 4"/>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Addressing Dysfunction Effectively</a:t>
            </a:r>
          </a:p>
        </p:txBody>
      </p:sp>
      <p:sp>
        <p:nvSpPr>
          <p:cNvPr id="7" name="Footer Placeholder 2">
            <a:extLst>
              <a:ext uri="{FF2B5EF4-FFF2-40B4-BE49-F238E27FC236}">
                <a16:creationId xmlns:a16="http://schemas.microsoft.com/office/drawing/2014/main" id="{868D3CCA-4CA8-414C-AFEA-977F82061642}"/>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0" dirty="0"/>
              <a:t>Addressing Dysfunction Effectively</a:t>
            </a:r>
          </a:p>
        </p:txBody>
      </p:sp>
      <p:sp>
        <p:nvSpPr>
          <p:cNvPr id="4" name="Slide Number Placeholder 3"/>
          <p:cNvSpPr>
            <a:spLocks noGrp="1"/>
          </p:cNvSpPr>
          <p:nvPr>
            <p:ph type="sldNum" sz="quarter" idx="12"/>
          </p:nvPr>
        </p:nvSpPr>
        <p:spPr/>
        <p:txBody>
          <a:bodyPr/>
          <a:lstStyle/>
          <a:p>
            <a:fld id="{F29FD61F-2294-5D42-A9D7-9928D42B3773}" type="slidenum">
              <a:rPr lang="en-US" smtClean="0"/>
              <a:pPr/>
              <a:t>37</a:t>
            </a:fld>
            <a:endParaRPr lang="en-US" dirty="0"/>
          </a:p>
        </p:txBody>
      </p:sp>
      <p:sp>
        <p:nvSpPr>
          <p:cNvPr id="6" name="Content Placeholder 5"/>
          <p:cNvSpPr>
            <a:spLocks noGrp="1"/>
          </p:cNvSpPr>
          <p:nvPr>
            <p:ph type="body" sz="quarter" idx="13"/>
          </p:nvPr>
        </p:nvSpPr>
        <p:spPr>
          <a:xfrm>
            <a:off x="560388" y="1926402"/>
            <a:ext cx="11426825" cy="4258880"/>
          </a:xfrm>
        </p:spPr>
        <p:txBody>
          <a:bodyPr>
            <a:normAutofit/>
          </a:bodyPr>
          <a:lstStyle/>
          <a:p>
            <a:pPr>
              <a:spcAft>
                <a:spcPts val="1200"/>
              </a:spcAft>
            </a:pPr>
            <a:r>
              <a:rPr lang="en-US" sz="2400" dirty="0"/>
              <a:t>Correcting the person publicly</a:t>
            </a:r>
          </a:p>
          <a:p>
            <a:pPr>
              <a:spcAft>
                <a:spcPts val="1200"/>
              </a:spcAft>
            </a:pPr>
            <a:r>
              <a:rPr lang="en-US" sz="2400" dirty="0"/>
              <a:t>Getting angry or speaking emotionally yourself</a:t>
            </a:r>
          </a:p>
          <a:p>
            <a:pPr>
              <a:spcAft>
                <a:spcPts val="1200"/>
              </a:spcAft>
            </a:pPr>
            <a:r>
              <a:rPr lang="en-US" sz="2400" dirty="0"/>
              <a:t>Losing your neutrality or objectivity</a:t>
            </a:r>
          </a:p>
        </p:txBody>
      </p:sp>
      <p:sp>
        <p:nvSpPr>
          <p:cNvPr id="8" name="Title 4"/>
          <p:cNvSpPr txBox="1">
            <a:spLocks/>
          </p:cNvSpPr>
          <p:nvPr/>
        </p:nvSpPr>
        <p:spPr>
          <a:xfrm>
            <a:off x="657225" y="1405476"/>
            <a:ext cx="8071290" cy="520926"/>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Avoid:</a:t>
            </a:r>
          </a:p>
        </p:txBody>
      </p:sp>
      <p:sp>
        <p:nvSpPr>
          <p:cNvPr id="7" name="TextBox 6"/>
          <p:cNvSpPr txBox="1"/>
          <p:nvPr/>
        </p:nvSpPr>
        <p:spPr>
          <a:xfrm>
            <a:off x="10945812" y="5767896"/>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000" dirty="0">
                <a:solidFill>
                  <a:srgbClr val="009383"/>
                </a:solidFill>
                <a:latin typeface="Arial Black" pitchFamily="34" charset="0"/>
              </a:rPr>
            </a:br>
            <a:r>
              <a:rPr lang="en-US" sz="1400" dirty="0">
                <a:solidFill>
                  <a:srgbClr val="009383"/>
                </a:solidFill>
                <a:latin typeface="Arial Black" pitchFamily="34" charset="0"/>
              </a:rPr>
              <a:t>6-10</a:t>
            </a:r>
          </a:p>
        </p:txBody>
      </p:sp>
      <p:sp>
        <p:nvSpPr>
          <p:cNvPr id="9" name="TextBox 8"/>
          <p:cNvSpPr txBox="1"/>
          <p:nvPr/>
        </p:nvSpPr>
        <p:spPr>
          <a:xfrm>
            <a:off x="10945812" y="3013501"/>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10" name="Footer Placeholder 2">
            <a:extLst>
              <a:ext uri="{FF2B5EF4-FFF2-40B4-BE49-F238E27FC236}">
                <a16:creationId xmlns:a16="http://schemas.microsoft.com/office/drawing/2014/main" id="{76D73260-727F-4FFF-81AE-70D8E522789D}"/>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Addressing Dysfunction Effectively</a:t>
            </a:r>
          </a:p>
        </p:txBody>
      </p:sp>
      <p:sp>
        <p:nvSpPr>
          <p:cNvPr id="4" name="Slide Number Placeholder 3"/>
          <p:cNvSpPr>
            <a:spLocks noGrp="1"/>
          </p:cNvSpPr>
          <p:nvPr>
            <p:ph type="sldNum" sz="quarter" idx="12"/>
          </p:nvPr>
        </p:nvSpPr>
        <p:spPr/>
        <p:txBody>
          <a:bodyPr/>
          <a:lstStyle/>
          <a:p>
            <a:fld id="{F29FD61F-2294-5D42-A9D7-9928D42B3773}" type="slidenum">
              <a:rPr lang="en-US" smtClean="0"/>
              <a:pPr/>
              <a:t>38</a:t>
            </a:fld>
            <a:endParaRPr lang="en-US" dirty="0"/>
          </a:p>
        </p:txBody>
      </p:sp>
      <p:sp>
        <p:nvSpPr>
          <p:cNvPr id="3" name="Content Placeholder 2"/>
          <p:cNvSpPr>
            <a:spLocks noGrp="1"/>
          </p:cNvSpPr>
          <p:nvPr>
            <p:ph type="body" sz="quarter" idx="13"/>
          </p:nvPr>
        </p:nvSpPr>
        <p:spPr/>
        <p:txBody>
          <a:bodyPr>
            <a:normAutofit/>
          </a:bodyPr>
          <a:lstStyle/>
          <a:p>
            <a:pPr>
              <a:spcAft>
                <a:spcPts val="1200"/>
              </a:spcAft>
            </a:pPr>
            <a:r>
              <a:rPr lang="en-US" sz="2400" dirty="0"/>
              <a:t>In the early stages, bringing up the issue might remove the dysfunction</a:t>
            </a:r>
          </a:p>
          <a:p>
            <a:pPr>
              <a:spcAft>
                <a:spcPts val="1200"/>
              </a:spcAft>
            </a:pPr>
            <a:r>
              <a:rPr lang="en-US" sz="2400" dirty="0"/>
              <a:t>Deal with it as soon as the timing is convenient</a:t>
            </a:r>
          </a:p>
          <a:p>
            <a:pPr>
              <a:spcAft>
                <a:spcPts val="1200"/>
              </a:spcAft>
            </a:pPr>
            <a:r>
              <a:rPr lang="en-US" sz="2400" dirty="0">
                <a:solidFill>
                  <a:srgbClr val="F26522"/>
                </a:solidFill>
              </a:rPr>
              <a:t>If the dysfunction is severe, call for an early break</a:t>
            </a:r>
          </a:p>
        </p:txBody>
      </p:sp>
      <p:sp>
        <p:nvSpPr>
          <p:cNvPr id="7" name="Rounded Rectangle 6"/>
          <p:cNvSpPr/>
          <p:nvPr/>
        </p:nvSpPr>
        <p:spPr>
          <a:xfrm>
            <a:off x="3841750" y="4127553"/>
            <a:ext cx="4508500" cy="1127126"/>
          </a:xfrm>
          <a:prstGeom prst="roundRect">
            <a:avLst>
              <a:gd name="adj" fmla="val 12045"/>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Following the resolution, do a periodic dysfunction check</a:t>
            </a:r>
          </a:p>
        </p:txBody>
      </p:sp>
      <p:sp>
        <p:nvSpPr>
          <p:cNvPr id="6" name="TextBox 5"/>
          <p:cNvSpPr txBox="1"/>
          <p:nvPr/>
        </p:nvSpPr>
        <p:spPr>
          <a:xfrm>
            <a:off x="10945812" y="5670178"/>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000" dirty="0">
                <a:solidFill>
                  <a:srgbClr val="009383"/>
                </a:solidFill>
                <a:latin typeface="Arial Black" pitchFamily="34" charset="0"/>
              </a:rPr>
            </a:br>
            <a:r>
              <a:rPr lang="en-US" sz="1400" dirty="0">
                <a:solidFill>
                  <a:srgbClr val="009383"/>
                </a:solidFill>
                <a:latin typeface="Arial Black" pitchFamily="34" charset="0"/>
              </a:rPr>
              <a:t>6-10</a:t>
            </a:r>
          </a:p>
        </p:txBody>
      </p:sp>
      <p:sp>
        <p:nvSpPr>
          <p:cNvPr id="8" name="TextBox 7"/>
          <p:cNvSpPr txBox="1"/>
          <p:nvPr/>
        </p:nvSpPr>
        <p:spPr>
          <a:xfrm>
            <a:off x="11093787" y="4127553"/>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10" name="Footer Placeholder 2">
            <a:extLst>
              <a:ext uri="{FF2B5EF4-FFF2-40B4-BE49-F238E27FC236}">
                <a16:creationId xmlns:a16="http://schemas.microsoft.com/office/drawing/2014/main" id="{1AED4E4F-7FAC-4E5A-A005-AB3D2A901BED}"/>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1" r="-1"/>
          <a:stretch/>
        </p:blipFill>
        <p:spPr>
          <a:xfrm>
            <a:off x="0" y="-22627"/>
            <a:ext cx="12192000" cy="6880628"/>
          </a:xfrm>
          <a:prstGeom prst="rect">
            <a:avLst/>
          </a:prstGeom>
        </p:spPr>
      </p:pic>
      <p:sp>
        <p:nvSpPr>
          <p:cNvPr id="15" name="Rectangle 14"/>
          <p:cNvSpPr/>
          <p:nvPr/>
        </p:nvSpPr>
        <p:spPr>
          <a:xfrm>
            <a:off x="1514418" y="106676"/>
            <a:ext cx="9163163" cy="741623"/>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cap="all" dirty="0">
                <a:solidFill>
                  <a:schemeClr val="bg1"/>
                </a:solidFill>
                <a:latin typeface="Arial" panose="020B0604020202020204" pitchFamily="34" charset="0"/>
                <a:cs typeface="Arial" panose="020B0604020202020204" pitchFamily="34" charset="0"/>
              </a:rPr>
              <a:t>f. Inform group when appropriate</a:t>
            </a:r>
          </a:p>
        </p:txBody>
      </p:sp>
      <p:sp>
        <p:nvSpPr>
          <p:cNvPr id="3" name="Footer Placeholder 2">
            <a:extLst>
              <a:ext uri="{FF2B5EF4-FFF2-40B4-BE49-F238E27FC236}">
                <a16:creationId xmlns:a16="http://schemas.microsoft.com/office/drawing/2014/main" id="{5D89CCCB-43D0-42C1-9418-B0AA8E594AC0}"/>
              </a:ext>
            </a:extLst>
          </p:cNvPr>
          <p:cNvSpPr>
            <a:spLocks noGrp="1"/>
          </p:cNvSpPr>
          <p:nvPr>
            <p:ph type="ftr" sz="quarter" idx="11"/>
          </p:nvPr>
        </p:nvSpPr>
        <p:spPr/>
        <p:txBody>
          <a:bodyPr/>
          <a:lstStyle/>
          <a:p>
            <a:r>
              <a:rPr lang="en-US"/>
              <a:t>Copyright 1992-2015, Leadership Strategies, Inc. V15.02 </a:t>
            </a:r>
          </a:p>
        </p:txBody>
      </p:sp>
      <p:sp>
        <p:nvSpPr>
          <p:cNvPr id="22" name="Slide Number Placeholder 3">
            <a:extLst>
              <a:ext uri="{FF2B5EF4-FFF2-40B4-BE49-F238E27FC236}">
                <a16:creationId xmlns:a16="http://schemas.microsoft.com/office/drawing/2014/main" id="{C0749637-7A53-4C78-8072-40C313E3D08E}"/>
              </a:ext>
            </a:extLst>
          </p:cNvPr>
          <p:cNvSpPr>
            <a:spLocks noGrp="1"/>
          </p:cNvSpPr>
          <p:nvPr>
            <p:ph type="sldNum" sz="quarter" idx="12"/>
          </p:nvPr>
        </p:nvSpPr>
        <p:spPr>
          <a:xfrm>
            <a:off x="197069" y="6356350"/>
            <a:ext cx="2743200" cy="365125"/>
          </a:xfrm>
        </p:spPr>
        <p:txBody>
          <a:bodyPr/>
          <a:lstStyle/>
          <a:p>
            <a:fld id="{F29FD61F-2294-5D42-A9D7-9928D42B3773}" type="slidenum">
              <a:rPr lang="en-US" smtClean="0">
                <a:solidFill>
                  <a:srgbClr val="00C7B1"/>
                </a:solidFill>
              </a:rPr>
              <a:pPr/>
              <a:t>39</a:t>
            </a:fld>
            <a:endParaRPr lang="en-US" dirty="0">
              <a:solidFill>
                <a:srgbClr val="00C7B1"/>
              </a:solidFill>
            </a:endParaRPr>
          </a:p>
        </p:txBody>
      </p:sp>
      <p:sp>
        <p:nvSpPr>
          <p:cNvPr id="23" name="Footer Placeholder 2">
            <a:extLst>
              <a:ext uri="{FF2B5EF4-FFF2-40B4-BE49-F238E27FC236}">
                <a16:creationId xmlns:a16="http://schemas.microsoft.com/office/drawing/2014/main" id="{992C920F-E8F1-427F-B083-59D19E8A0395}"/>
              </a:ext>
            </a:extLst>
          </p:cNvPr>
          <p:cNvSpPr txBox="1">
            <a:spLocks/>
          </p:cNvSpPr>
          <p:nvPr/>
        </p:nvSpPr>
        <p:spPr>
          <a:xfrm>
            <a:off x="3307749" y="6378122"/>
            <a:ext cx="6179918" cy="365125"/>
          </a:xfrm>
          <a:prstGeom prst="rect">
            <a:avLst/>
          </a:prstGeom>
        </p:spPr>
        <p:txBody>
          <a:bodyPr anchor="ctr" anchorCtr="0"/>
          <a:lstStyle>
            <a:defPPr>
              <a:defRPr lang="en-US"/>
            </a:defPPr>
            <a:lvl1pPr marL="0" algn="ctr" defTabSz="914400" rtl="0" eaLnBrk="1" latinLnBrk="0" hangingPunct="1">
              <a:defRPr sz="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lumMod val="50000"/>
                  </a:schemeClr>
                </a:solidFill>
              </a:rPr>
              <a:t>Copyright 1992-2015, Leadership Strategies, Inc. V15.02 </a:t>
            </a:r>
          </a:p>
        </p:txBody>
      </p:sp>
      <p:sp>
        <p:nvSpPr>
          <p:cNvPr id="24" name="Footer Placeholder 4">
            <a:extLst>
              <a:ext uri="{FF2B5EF4-FFF2-40B4-BE49-F238E27FC236}">
                <a16:creationId xmlns:a16="http://schemas.microsoft.com/office/drawing/2014/main" id="{128B08B7-62DB-4690-8926-7E2C844D6778}"/>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lumMod val="50000"/>
                  </a:schemeClr>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Vision-Telescope-Man.jpg"/>
          <p:cNvPicPr>
            <a:picLocks noChangeAspect="1"/>
          </p:cNvPicPr>
          <p:nvPr/>
        </p:nvPicPr>
        <p:blipFill rotWithShape="1">
          <a:blip r:embed="rId3"/>
          <a:srcRect l="1" t="15801" r="11325" b="41687"/>
          <a:stretch/>
        </p:blipFill>
        <p:spPr>
          <a:xfrm>
            <a:off x="0" y="0"/>
            <a:ext cx="12192000" cy="3429000"/>
          </a:xfrm>
          <a:prstGeom prst="rect">
            <a:avLst/>
          </a:prstGeom>
        </p:spPr>
      </p:pic>
      <p:sp>
        <p:nvSpPr>
          <p:cNvPr id="4" name="Slide Number Placeholder 3"/>
          <p:cNvSpPr>
            <a:spLocks noGrp="1"/>
          </p:cNvSpPr>
          <p:nvPr>
            <p:ph type="sldNum" sz="quarter" idx="12"/>
          </p:nvPr>
        </p:nvSpPr>
        <p:spPr/>
        <p:txBody>
          <a:bodyPr/>
          <a:lstStyle/>
          <a:p>
            <a:fld id="{F29FD61F-2294-5D42-A9D7-9928D42B3773}" type="slidenum">
              <a:rPr lang="en-US" smtClean="0"/>
              <a:pPr/>
              <a:t>4</a:t>
            </a:fld>
            <a:endParaRPr lang="en-US" dirty="0"/>
          </a:p>
        </p:txBody>
      </p:sp>
      <p:sp>
        <p:nvSpPr>
          <p:cNvPr id="10" name="Footer Placeholder 1">
            <a:extLst>
              <a:ext uri="{FF2B5EF4-FFF2-40B4-BE49-F238E27FC236}">
                <a16:creationId xmlns:a16="http://schemas.microsoft.com/office/drawing/2014/main" id="{59476A0B-E3AB-45EF-B8D1-E48F08B8BCB7}"/>
              </a:ext>
            </a:extLst>
          </p:cNvPr>
          <p:cNvSpPr>
            <a:spLocks noGrp="1"/>
          </p:cNvSpPr>
          <p:nvPr>
            <p:ph type="ftr" sz="quarter" idx="11"/>
          </p:nvPr>
        </p:nvSpPr>
        <p:spPr/>
        <p:txBody>
          <a:bodyPr/>
          <a:lstStyle/>
          <a:p>
            <a:r>
              <a:rPr lang="en-US" dirty="0"/>
              <a:t>Copyright 1992-2015, Leadership Strategies, Inc. V15.02 </a:t>
            </a:r>
          </a:p>
        </p:txBody>
      </p:sp>
      <p:sp>
        <p:nvSpPr>
          <p:cNvPr id="13" name="Title 1">
            <a:extLst>
              <a:ext uri="{FF2B5EF4-FFF2-40B4-BE49-F238E27FC236}">
                <a16:creationId xmlns:a16="http://schemas.microsoft.com/office/drawing/2014/main" id="{0BA9AC1D-4A77-4C32-B240-0A8CB27CD55C}"/>
              </a:ext>
            </a:extLst>
          </p:cNvPr>
          <p:cNvSpPr txBox="1">
            <a:spLocks/>
          </p:cNvSpPr>
          <p:nvPr/>
        </p:nvSpPr>
        <p:spPr>
          <a:xfrm>
            <a:off x="501315" y="3871494"/>
            <a:ext cx="11189369" cy="1143000"/>
          </a:xfrm>
          <a:prstGeom prst="rect">
            <a:avLst/>
          </a:prstGeom>
        </p:spPr>
        <p:txBody>
          <a:bodyPr vert="horz" lIns="91440" tIns="45720" rIns="91440" bIns="45720" rtlCol="0" anchor="t">
            <a:noAutofit/>
          </a:bodyPr>
          <a:lstStyle/>
          <a:p>
            <a:pPr algn="ctr" defTabSz="457200">
              <a:lnSpc>
                <a:spcPts val="5560"/>
              </a:lnSpc>
              <a:spcBef>
                <a:spcPct val="0"/>
              </a:spcBef>
              <a:defRPr/>
            </a:pPr>
            <a:r>
              <a:rPr lang="en-US" sz="5000" cap="all" dirty="0">
                <a:solidFill>
                  <a:schemeClr val="bg1"/>
                </a:solidFill>
                <a:latin typeface="Arial" panose="020B0604020202020204" pitchFamily="34" charset="0"/>
                <a:ea typeface="+mj-ea"/>
                <a:cs typeface="Arial" panose="020B0604020202020204" pitchFamily="34" charset="0"/>
              </a:rPr>
              <a:t>Conscious prevention, early detection, clean resolution</a:t>
            </a:r>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b="0" dirty="0"/>
              <a:t>F. Inform Group When Appropriate</a:t>
            </a:r>
          </a:p>
        </p:txBody>
      </p:sp>
      <p:sp>
        <p:nvSpPr>
          <p:cNvPr id="4" name="Slide Number Placeholder 3"/>
          <p:cNvSpPr>
            <a:spLocks noGrp="1"/>
          </p:cNvSpPr>
          <p:nvPr>
            <p:ph type="sldNum" sz="quarter" idx="12"/>
          </p:nvPr>
        </p:nvSpPr>
        <p:spPr/>
        <p:txBody>
          <a:bodyPr/>
          <a:lstStyle/>
          <a:p>
            <a:fld id="{F29FD61F-2294-5D42-A9D7-9928D42B3773}" type="slidenum">
              <a:rPr lang="en-US" smtClean="0"/>
              <a:pPr/>
              <a:t>40</a:t>
            </a:fld>
            <a:endParaRPr lang="en-US" dirty="0"/>
          </a:p>
        </p:txBody>
      </p:sp>
      <p:sp>
        <p:nvSpPr>
          <p:cNvPr id="8" name="Content Placeholder 7"/>
          <p:cNvSpPr>
            <a:spLocks noGrp="1"/>
          </p:cNvSpPr>
          <p:nvPr>
            <p:ph type="body" sz="quarter" idx="13"/>
          </p:nvPr>
        </p:nvSpPr>
        <p:spPr/>
        <p:txBody>
          <a:bodyPr>
            <a:normAutofit/>
          </a:bodyPr>
          <a:lstStyle/>
          <a:p>
            <a:pPr>
              <a:spcAft>
                <a:spcPts val="1200"/>
              </a:spcAft>
            </a:pPr>
            <a:r>
              <a:rPr lang="en-US" sz="2400" dirty="0"/>
              <a:t>At times, you should announce resolutions to the group</a:t>
            </a:r>
          </a:p>
          <a:p>
            <a:pPr>
              <a:spcAft>
                <a:spcPts val="1200"/>
              </a:spcAft>
            </a:pPr>
            <a:r>
              <a:rPr lang="en-US" sz="2400" dirty="0"/>
              <a:t>The activities of a participant can cause others in the group to become dysfunctional</a:t>
            </a:r>
          </a:p>
          <a:p>
            <a:pPr>
              <a:spcAft>
                <a:spcPts val="1200"/>
              </a:spcAft>
            </a:pPr>
            <a:r>
              <a:rPr lang="en-US" sz="2400" dirty="0">
                <a:solidFill>
                  <a:srgbClr val="F26522"/>
                </a:solidFill>
              </a:rPr>
              <a:t>Announce the resolution to avoid further dysfunction</a:t>
            </a:r>
          </a:p>
        </p:txBody>
      </p:sp>
      <p:sp>
        <p:nvSpPr>
          <p:cNvPr id="6" name="TextBox 5"/>
          <p:cNvSpPr txBox="1"/>
          <p:nvPr/>
        </p:nvSpPr>
        <p:spPr>
          <a:xfrm>
            <a:off x="10945812" y="5778782"/>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000" dirty="0">
                <a:solidFill>
                  <a:srgbClr val="009383"/>
                </a:solidFill>
                <a:latin typeface="Arial Black" pitchFamily="34" charset="0"/>
              </a:rPr>
            </a:br>
            <a:r>
              <a:rPr lang="en-US" sz="1400" dirty="0">
                <a:solidFill>
                  <a:srgbClr val="009383"/>
                </a:solidFill>
                <a:latin typeface="Arial Black" pitchFamily="34" charset="0"/>
              </a:rPr>
              <a:t>6-11</a:t>
            </a:r>
          </a:p>
        </p:txBody>
      </p:sp>
      <p:sp>
        <p:nvSpPr>
          <p:cNvPr id="7" name="TextBox 6"/>
          <p:cNvSpPr txBox="1"/>
          <p:nvPr/>
        </p:nvSpPr>
        <p:spPr>
          <a:xfrm>
            <a:off x="10945812" y="3053013"/>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9" name="Footer Placeholder 2">
            <a:extLst>
              <a:ext uri="{FF2B5EF4-FFF2-40B4-BE49-F238E27FC236}">
                <a16:creationId xmlns:a16="http://schemas.microsoft.com/office/drawing/2014/main" id="{39710EB6-9497-4151-8EBC-A9263D0E84C5}"/>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b="0" dirty="0"/>
              <a:t>F. Inform Group When Appropriate</a:t>
            </a:r>
          </a:p>
        </p:txBody>
      </p:sp>
      <p:sp>
        <p:nvSpPr>
          <p:cNvPr id="4" name="Slide Number Placeholder 3"/>
          <p:cNvSpPr>
            <a:spLocks noGrp="1"/>
          </p:cNvSpPr>
          <p:nvPr>
            <p:ph type="sldNum" sz="quarter" idx="12"/>
          </p:nvPr>
        </p:nvSpPr>
        <p:spPr/>
        <p:txBody>
          <a:bodyPr/>
          <a:lstStyle/>
          <a:p>
            <a:fld id="{F29FD61F-2294-5D42-A9D7-9928D42B3773}" type="slidenum">
              <a:rPr lang="en-US" smtClean="0"/>
              <a:pPr/>
              <a:t>41</a:t>
            </a:fld>
            <a:endParaRPr lang="en-US" dirty="0"/>
          </a:p>
        </p:txBody>
      </p:sp>
      <p:sp>
        <p:nvSpPr>
          <p:cNvPr id="10" name="Content Placeholder 5"/>
          <p:cNvSpPr>
            <a:spLocks noGrp="1"/>
          </p:cNvSpPr>
          <p:nvPr>
            <p:ph type="body" sz="quarter" idx="13"/>
          </p:nvPr>
        </p:nvSpPr>
        <p:spPr>
          <a:xfrm>
            <a:off x="560388" y="2049005"/>
            <a:ext cx="11426825" cy="4136277"/>
          </a:xfrm>
        </p:spPr>
        <p:txBody>
          <a:bodyPr>
            <a:normAutofit/>
          </a:bodyPr>
          <a:lstStyle/>
          <a:p>
            <a:pPr>
              <a:spcAft>
                <a:spcPts val="1200"/>
              </a:spcAft>
            </a:pPr>
            <a:r>
              <a:rPr lang="en-US" sz="2400" dirty="0"/>
              <a:t>John is consistently late (for a reason that is known to you)</a:t>
            </a:r>
          </a:p>
          <a:p>
            <a:pPr>
              <a:spcAft>
                <a:spcPts val="1200"/>
              </a:spcAft>
            </a:pPr>
            <a:r>
              <a:rPr lang="en-US" sz="2400" dirty="0"/>
              <a:t>Mary is frequently working on something else during the session (which you know is important and have already discussed)</a:t>
            </a:r>
          </a:p>
        </p:txBody>
      </p:sp>
      <p:sp>
        <p:nvSpPr>
          <p:cNvPr id="11" name="Title 4"/>
          <p:cNvSpPr txBox="1">
            <a:spLocks/>
          </p:cNvSpPr>
          <p:nvPr/>
        </p:nvSpPr>
        <p:spPr>
          <a:xfrm>
            <a:off x="657225" y="1383704"/>
            <a:ext cx="8071290" cy="494233"/>
          </a:xfrm>
          <a:prstGeom prst="rect">
            <a:avLst/>
          </a:prstGeom>
        </p:spPr>
        <p:txBody>
          <a:bodyPr vert="horz" lIns="91440" tIns="45720" rIns="91440" bIns="45720" rtlCol="0" anchor="ctr">
            <a:no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Examples:</a:t>
            </a:r>
          </a:p>
        </p:txBody>
      </p:sp>
      <p:sp>
        <p:nvSpPr>
          <p:cNvPr id="6" name="TextBox 5"/>
          <p:cNvSpPr txBox="1"/>
          <p:nvPr/>
        </p:nvSpPr>
        <p:spPr>
          <a:xfrm>
            <a:off x="10945812" y="5767896"/>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000" dirty="0">
                <a:solidFill>
                  <a:srgbClr val="009383"/>
                </a:solidFill>
                <a:latin typeface="Arial Black" pitchFamily="34" charset="0"/>
              </a:rPr>
            </a:br>
            <a:r>
              <a:rPr lang="en-US" sz="1400" dirty="0">
                <a:solidFill>
                  <a:srgbClr val="009383"/>
                </a:solidFill>
                <a:latin typeface="Arial Black" pitchFamily="34" charset="0"/>
              </a:rPr>
              <a:t>6-11</a:t>
            </a:r>
          </a:p>
        </p:txBody>
      </p:sp>
      <p:sp>
        <p:nvSpPr>
          <p:cNvPr id="7" name="TextBox 6"/>
          <p:cNvSpPr txBox="1"/>
          <p:nvPr/>
        </p:nvSpPr>
        <p:spPr>
          <a:xfrm>
            <a:off x="11597363" y="2503583"/>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12" name="Footer Placeholder 2">
            <a:extLst>
              <a:ext uri="{FF2B5EF4-FFF2-40B4-BE49-F238E27FC236}">
                <a16:creationId xmlns:a16="http://schemas.microsoft.com/office/drawing/2014/main" id="{EA363CC1-771C-419C-BCD7-B6DF9B182815}"/>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1" r="-1"/>
          <a:stretch/>
        </p:blipFill>
        <p:spPr>
          <a:xfrm>
            <a:off x="0" y="1"/>
            <a:ext cx="12191999" cy="6869078"/>
          </a:xfrm>
          <a:prstGeom prst="rect">
            <a:avLst/>
          </a:prstGeom>
        </p:spPr>
      </p:pic>
      <p:sp>
        <p:nvSpPr>
          <p:cNvPr id="15" name="Rectangle 14"/>
          <p:cNvSpPr/>
          <p:nvPr/>
        </p:nvSpPr>
        <p:spPr>
          <a:xfrm>
            <a:off x="1611310" y="136525"/>
            <a:ext cx="8969378" cy="569966"/>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cap="all" dirty="0">
                <a:solidFill>
                  <a:schemeClr val="bg1"/>
                </a:solidFill>
                <a:latin typeface="Arial" panose="020B0604020202020204" pitchFamily="34" charset="0"/>
                <a:cs typeface="Arial" panose="020B0604020202020204" pitchFamily="34" charset="0"/>
              </a:rPr>
              <a:t>g. Reward functional behavior</a:t>
            </a:r>
          </a:p>
        </p:txBody>
      </p:sp>
      <p:sp>
        <p:nvSpPr>
          <p:cNvPr id="21" name="Slide Number Placeholder 3"/>
          <p:cNvSpPr>
            <a:spLocks noGrp="1"/>
          </p:cNvSpPr>
          <p:nvPr>
            <p:ph type="sldNum" sz="quarter" idx="12"/>
          </p:nvPr>
        </p:nvSpPr>
        <p:spPr/>
        <p:txBody>
          <a:bodyPr/>
          <a:lstStyle/>
          <a:p>
            <a:fld id="{F29FD61F-2294-5D42-A9D7-9928D42B3773}" type="slidenum">
              <a:rPr lang="en-US" smtClean="0"/>
              <a:pPr/>
              <a:t>42</a:t>
            </a:fld>
            <a:endParaRPr lang="en-US" dirty="0"/>
          </a:p>
        </p:txBody>
      </p:sp>
      <p:sp>
        <p:nvSpPr>
          <p:cNvPr id="3" name="Footer Placeholder 2">
            <a:extLst>
              <a:ext uri="{FF2B5EF4-FFF2-40B4-BE49-F238E27FC236}">
                <a16:creationId xmlns:a16="http://schemas.microsoft.com/office/drawing/2014/main" id="{22F40D22-ABCE-4105-AB89-8AEAD176AAA4}"/>
              </a:ext>
            </a:extLst>
          </p:cNvPr>
          <p:cNvSpPr>
            <a:spLocks noGrp="1"/>
          </p:cNvSpPr>
          <p:nvPr>
            <p:ph type="ftr" sz="quarter" idx="11"/>
          </p:nvPr>
        </p:nvSpPr>
        <p:spPr/>
        <p:txBody>
          <a:bodyPr/>
          <a:lstStyle/>
          <a:p>
            <a:r>
              <a:rPr lang="en-US" dirty="0"/>
              <a:t>Copyright 1992-2015, Leadership Strategies, Inc. V15.02 </a:t>
            </a:r>
          </a:p>
        </p:txBody>
      </p:sp>
      <p:sp>
        <p:nvSpPr>
          <p:cNvPr id="18" name="Footer Placeholder 4">
            <a:extLst>
              <a:ext uri="{FF2B5EF4-FFF2-40B4-BE49-F238E27FC236}">
                <a16:creationId xmlns:a16="http://schemas.microsoft.com/office/drawing/2014/main" id="{68186BC0-F0D0-42A0-A36E-3500B889BD19}"/>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0" dirty="0"/>
              <a:t>G. Reward Functional Behavior</a:t>
            </a:r>
          </a:p>
        </p:txBody>
      </p:sp>
      <p:sp>
        <p:nvSpPr>
          <p:cNvPr id="4" name="Slide Number Placeholder 3"/>
          <p:cNvSpPr>
            <a:spLocks noGrp="1"/>
          </p:cNvSpPr>
          <p:nvPr>
            <p:ph type="sldNum" sz="quarter" idx="12"/>
          </p:nvPr>
        </p:nvSpPr>
        <p:spPr/>
        <p:txBody>
          <a:bodyPr/>
          <a:lstStyle/>
          <a:p>
            <a:fld id="{F29FD61F-2294-5D42-A9D7-9928D42B3773}" type="slidenum">
              <a:rPr lang="en-US" smtClean="0"/>
              <a:pPr/>
              <a:t>43</a:t>
            </a:fld>
            <a:endParaRPr lang="en-US" dirty="0"/>
          </a:p>
        </p:txBody>
      </p:sp>
      <p:sp>
        <p:nvSpPr>
          <p:cNvPr id="3" name="Content Placeholder 2"/>
          <p:cNvSpPr>
            <a:spLocks noGrp="1"/>
          </p:cNvSpPr>
          <p:nvPr>
            <p:ph type="body" sz="quarter" idx="13"/>
          </p:nvPr>
        </p:nvSpPr>
        <p:spPr/>
        <p:txBody>
          <a:bodyPr>
            <a:normAutofit/>
          </a:bodyPr>
          <a:lstStyle/>
          <a:p>
            <a:pPr>
              <a:lnSpc>
                <a:spcPct val="90000"/>
              </a:lnSpc>
              <a:spcAft>
                <a:spcPts val="1200"/>
              </a:spcAft>
            </a:pPr>
            <a:r>
              <a:rPr lang="en-US" sz="2400" dirty="0">
                <a:solidFill>
                  <a:srgbClr val="F26522"/>
                </a:solidFill>
              </a:rPr>
              <a:t>Supply a wealth of positive reinforcement</a:t>
            </a:r>
          </a:p>
          <a:p>
            <a:pPr>
              <a:lnSpc>
                <a:spcPct val="90000"/>
              </a:lnSpc>
              <a:spcAft>
                <a:spcPts val="1200"/>
              </a:spcAft>
            </a:pPr>
            <a:r>
              <a:rPr lang="en-US" sz="2400" dirty="0"/>
              <a:t>Give them more of your attention</a:t>
            </a:r>
          </a:p>
          <a:p>
            <a:pPr>
              <a:lnSpc>
                <a:spcPct val="90000"/>
              </a:lnSpc>
              <a:spcAft>
                <a:spcPts val="1200"/>
              </a:spcAft>
            </a:pPr>
            <a:r>
              <a:rPr lang="en-US" sz="2400" dirty="0"/>
              <a:t>Give them nods and smiles</a:t>
            </a:r>
          </a:p>
          <a:p>
            <a:pPr>
              <a:lnSpc>
                <a:spcPct val="90000"/>
              </a:lnSpc>
              <a:spcAft>
                <a:spcPts val="1200"/>
              </a:spcAft>
            </a:pPr>
            <a:r>
              <a:rPr lang="en-US" sz="2400" dirty="0"/>
              <a:t>Give them many opportunities to speak</a:t>
            </a:r>
          </a:p>
          <a:p>
            <a:pPr>
              <a:lnSpc>
                <a:spcPct val="90000"/>
              </a:lnSpc>
              <a:spcAft>
                <a:spcPts val="1200"/>
              </a:spcAft>
            </a:pPr>
            <a:r>
              <a:rPr lang="en-US" sz="2400" dirty="0"/>
              <a:t>At a subsequent break, comment on their participation</a:t>
            </a:r>
          </a:p>
          <a:p>
            <a:pPr>
              <a:spcAft>
                <a:spcPts val="1200"/>
              </a:spcAft>
            </a:pPr>
            <a:endParaRPr lang="en-US" sz="2400" dirty="0"/>
          </a:p>
        </p:txBody>
      </p:sp>
      <p:sp>
        <p:nvSpPr>
          <p:cNvPr id="5" name="TextBox 4"/>
          <p:cNvSpPr txBox="1"/>
          <p:nvPr/>
        </p:nvSpPr>
        <p:spPr>
          <a:xfrm>
            <a:off x="10945812" y="5682362"/>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000" dirty="0">
                <a:solidFill>
                  <a:srgbClr val="009383"/>
                </a:solidFill>
                <a:latin typeface="Arial Black" pitchFamily="34" charset="0"/>
              </a:rPr>
            </a:br>
            <a:r>
              <a:rPr lang="en-US" sz="1400" dirty="0">
                <a:solidFill>
                  <a:srgbClr val="009383"/>
                </a:solidFill>
                <a:latin typeface="Arial Black" pitchFamily="34" charset="0"/>
              </a:rPr>
              <a:t>6-11</a:t>
            </a:r>
          </a:p>
        </p:txBody>
      </p:sp>
      <p:sp>
        <p:nvSpPr>
          <p:cNvPr id="6" name="TextBox 5"/>
          <p:cNvSpPr txBox="1"/>
          <p:nvPr/>
        </p:nvSpPr>
        <p:spPr>
          <a:xfrm>
            <a:off x="11093787" y="4007840"/>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8" name="Footer Placeholder 2">
            <a:extLst>
              <a:ext uri="{FF2B5EF4-FFF2-40B4-BE49-F238E27FC236}">
                <a16:creationId xmlns:a16="http://schemas.microsoft.com/office/drawing/2014/main" id="{87C3D9D7-5629-4F52-88D2-82693817F83D}"/>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srcRect/>
          <a:stretch/>
        </p:blipFill>
        <p:spPr>
          <a:xfrm>
            <a:off x="0" y="-19297"/>
            <a:ext cx="12192000" cy="6896594"/>
          </a:xfrm>
          <a:prstGeom prst="rect">
            <a:avLst/>
          </a:prstGeom>
        </p:spPr>
      </p:pic>
      <p:sp>
        <p:nvSpPr>
          <p:cNvPr id="15" name="Rectangle 14"/>
          <p:cNvSpPr/>
          <p:nvPr/>
        </p:nvSpPr>
        <p:spPr>
          <a:xfrm>
            <a:off x="1944322" y="100672"/>
            <a:ext cx="8303355" cy="1012275"/>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cap="all" dirty="0">
                <a:solidFill>
                  <a:schemeClr val="bg1"/>
                </a:solidFill>
                <a:latin typeface="Arial" panose="020B0604020202020204" pitchFamily="34" charset="0"/>
                <a:cs typeface="Arial" panose="020B0604020202020204" pitchFamily="34" charset="0"/>
              </a:rPr>
              <a:t>h. Respond appropriately when challenged</a:t>
            </a:r>
          </a:p>
        </p:txBody>
      </p:sp>
      <p:sp>
        <p:nvSpPr>
          <p:cNvPr id="22" name="Slide Number Placeholder 3"/>
          <p:cNvSpPr>
            <a:spLocks noGrp="1"/>
          </p:cNvSpPr>
          <p:nvPr>
            <p:ph type="sldNum" sz="quarter" idx="12"/>
          </p:nvPr>
        </p:nvSpPr>
        <p:spPr/>
        <p:txBody>
          <a:bodyPr/>
          <a:lstStyle/>
          <a:p>
            <a:fld id="{F29FD61F-2294-5D42-A9D7-9928D42B3773}" type="slidenum">
              <a:rPr lang="en-US" smtClean="0"/>
              <a:pPr/>
              <a:t>44</a:t>
            </a:fld>
            <a:endParaRPr lang="en-US" dirty="0"/>
          </a:p>
        </p:txBody>
      </p:sp>
      <p:sp>
        <p:nvSpPr>
          <p:cNvPr id="3" name="Footer Placeholder 2">
            <a:extLst>
              <a:ext uri="{FF2B5EF4-FFF2-40B4-BE49-F238E27FC236}">
                <a16:creationId xmlns:a16="http://schemas.microsoft.com/office/drawing/2014/main" id="{99E5CF72-D428-4B7B-8A56-243723B9AAA6}"/>
              </a:ext>
            </a:extLst>
          </p:cNvPr>
          <p:cNvSpPr>
            <a:spLocks noGrp="1"/>
          </p:cNvSpPr>
          <p:nvPr>
            <p:ph type="ftr" sz="quarter" idx="11"/>
          </p:nvPr>
        </p:nvSpPr>
        <p:spPr/>
        <p:txBody>
          <a:bodyPr/>
          <a:lstStyle/>
          <a:p>
            <a:r>
              <a:rPr lang="en-US" dirty="0"/>
              <a:t>Copyright 1992-2015, Leadership Strategies, Inc. V15.02 </a:t>
            </a:r>
          </a:p>
        </p:txBody>
      </p:sp>
      <p:sp>
        <p:nvSpPr>
          <p:cNvPr id="17" name="Footer Placeholder 4">
            <a:extLst>
              <a:ext uri="{FF2B5EF4-FFF2-40B4-BE49-F238E27FC236}">
                <a16:creationId xmlns:a16="http://schemas.microsoft.com/office/drawing/2014/main" id="{6DB90F74-C4CF-4411-A87C-17604E33AF25}"/>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45</a:t>
            </a:fld>
            <a:endParaRPr lang="en-US" dirty="0"/>
          </a:p>
        </p:txBody>
      </p:sp>
      <p:sp>
        <p:nvSpPr>
          <p:cNvPr id="7" name="Content Placeholder 6"/>
          <p:cNvSpPr>
            <a:spLocks noGrp="1"/>
          </p:cNvSpPr>
          <p:nvPr>
            <p:ph type="body" sz="quarter" idx="13"/>
          </p:nvPr>
        </p:nvSpPr>
        <p:spPr/>
        <p:txBody>
          <a:bodyPr>
            <a:normAutofit/>
          </a:bodyPr>
          <a:lstStyle/>
          <a:p>
            <a:pPr>
              <a:lnSpc>
                <a:spcPct val="100000"/>
              </a:lnSpc>
              <a:spcAft>
                <a:spcPts val="1800"/>
              </a:spcAft>
            </a:pPr>
            <a:r>
              <a:rPr lang="en-US" sz="2400" dirty="0">
                <a:solidFill>
                  <a:srgbClr val="F26522"/>
                </a:solidFill>
              </a:rPr>
              <a:t>When you’ve made a mistake as a facilitator, admit it and thank the group</a:t>
            </a:r>
          </a:p>
          <a:p>
            <a:pPr>
              <a:lnSpc>
                <a:spcPct val="100000"/>
              </a:lnSpc>
              <a:spcAft>
                <a:spcPts val="1800"/>
              </a:spcAft>
            </a:pPr>
            <a:r>
              <a:rPr lang="en-US" sz="2400" dirty="0"/>
              <a:t>If you are correct, avoid any debate</a:t>
            </a:r>
          </a:p>
          <a:p>
            <a:pPr>
              <a:lnSpc>
                <a:spcPct val="100000"/>
              </a:lnSpc>
              <a:spcAft>
                <a:spcPts val="1800"/>
              </a:spcAft>
            </a:pPr>
            <a:r>
              <a:rPr lang="en-US" sz="2400" dirty="0"/>
              <a:t>If group challenges facilitation process, consider what change needs to be implemented</a:t>
            </a:r>
          </a:p>
        </p:txBody>
      </p:sp>
      <p:sp>
        <p:nvSpPr>
          <p:cNvPr id="5" name="Title 3"/>
          <p:cNvSpPr txBox="1">
            <a:spLocks/>
          </p:cNvSpPr>
          <p:nvPr/>
        </p:nvSpPr>
        <p:spPr>
          <a:xfrm>
            <a:off x="560388" y="476796"/>
            <a:ext cx="9593458" cy="728492"/>
          </a:xfrm>
          <a:prstGeom prst="rect">
            <a:avLst/>
          </a:prstGeom>
        </p:spPr>
        <p:txBody>
          <a:bodyPr vert="horz" lIns="91440" tIns="45720" rIns="91440" bIns="45720" rtlCol="0" anchor="ctr">
            <a:noAutofit/>
          </a:bodyPr>
          <a:lstStyle/>
          <a:p>
            <a:pPr marL="731520" indent="-731520">
              <a:lnSpc>
                <a:spcPts val="4960"/>
              </a:lnSpc>
              <a:spcBef>
                <a:spcPct val="0"/>
              </a:spcBef>
              <a:buFont typeface="+mj-lt"/>
              <a:buAutoNum type="alphaUcPeriod" startAt="8"/>
              <a:defRPr/>
            </a:pPr>
            <a:r>
              <a:rPr lang="en-US" sz="3600" dirty="0">
                <a:latin typeface="Arial" panose="020B0604020202020204" pitchFamily="34" charset="0"/>
                <a:ea typeface="+mj-ea"/>
                <a:cs typeface="Arial" panose="020B0604020202020204" pitchFamily="34" charset="0"/>
              </a:rPr>
              <a:t>Respond Appropriately When Challenged</a:t>
            </a:r>
          </a:p>
        </p:txBody>
      </p:sp>
      <p:sp>
        <p:nvSpPr>
          <p:cNvPr id="6" name="TextBox 5"/>
          <p:cNvSpPr txBox="1"/>
          <p:nvPr/>
        </p:nvSpPr>
        <p:spPr>
          <a:xfrm>
            <a:off x="10945812" y="5682362"/>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000" dirty="0">
                <a:solidFill>
                  <a:srgbClr val="009383"/>
                </a:solidFill>
                <a:latin typeface="Arial Black" pitchFamily="34" charset="0"/>
              </a:rPr>
            </a:br>
            <a:r>
              <a:rPr lang="en-US" sz="1400" dirty="0">
                <a:solidFill>
                  <a:srgbClr val="009383"/>
                </a:solidFill>
                <a:latin typeface="Arial Black" pitchFamily="34" charset="0"/>
              </a:rPr>
              <a:t>6-12</a:t>
            </a:r>
          </a:p>
        </p:txBody>
      </p:sp>
      <p:sp>
        <p:nvSpPr>
          <p:cNvPr id="8" name="TextBox 7"/>
          <p:cNvSpPr txBox="1"/>
          <p:nvPr/>
        </p:nvSpPr>
        <p:spPr>
          <a:xfrm>
            <a:off x="11241762" y="3013501"/>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9" name="Footer Placeholder 2">
            <a:extLst>
              <a:ext uri="{FF2B5EF4-FFF2-40B4-BE49-F238E27FC236}">
                <a16:creationId xmlns:a16="http://schemas.microsoft.com/office/drawing/2014/main" id="{FB8C6E60-849D-40E2-B4FC-5B39E5A037F2}"/>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46</a:t>
            </a:fld>
            <a:endParaRPr lang="en-US" dirty="0"/>
          </a:p>
        </p:txBody>
      </p:sp>
      <p:sp>
        <p:nvSpPr>
          <p:cNvPr id="7" name="Content Placeholder 6"/>
          <p:cNvSpPr>
            <a:spLocks noGrp="1"/>
          </p:cNvSpPr>
          <p:nvPr>
            <p:ph type="body" sz="quarter" idx="13"/>
          </p:nvPr>
        </p:nvSpPr>
        <p:spPr/>
        <p:txBody>
          <a:bodyPr>
            <a:normAutofit/>
          </a:bodyPr>
          <a:lstStyle/>
          <a:p>
            <a:pPr>
              <a:lnSpc>
                <a:spcPct val="90000"/>
              </a:lnSpc>
              <a:spcAft>
                <a:spcPts val="600"/>
              </a:spcAft>
            </a:pPr>
            <a:r>
              <a:rPr lang="en-US" sz="2400" dirty="0"/>
              <a:t>If you </a:t>
            </a:r>
            <a:r>
              <a:rPr lang="en-US" sz="2400" u="sng" dirty="0"/>
              <a:t>are</a:t>
            </a:r>
            <a:r>
              <a:rPr lang="en-US" sz="2400" dirty="0"/>
              <a:t> in favor of change:</a:t>
            </a:r>
          </a:p>
          <a:p>
            <a:pPr lvl="1">
              <a:lnSpc>
                <a:spcPct val="90000"/>
              </a:lnSpc>
              <a:spcAft>
                <a:spcPts val="600"/>
              </a:spcAft>
              <a:buClr>
                <a:srgbClr val="009383"/>
              </a:buClr>
              <a:buFont typeface="Arial" panose="020B0604020202020204" pitchFamily="34" charset="0"/>
              <a:buChar char="–"/>
            </a:pPr>
            <a:r>
              <a:rPr lang="en-US" dirty="0">
                <a:solidFill>
                  <a:srgbClr val="F26522"/>
                </a:solidFill>
              </a:rPr>
              <a:t>Thank the participants for the suggestion</a:t>
            </a:r>
          </a:p>
          <a:p>
            <a:pPr lvl="1">
              <a:lnSpc>
                <a:spcPct val="90000"/>
              </a:lnSpc>
              <a:spcAft>
                <a:spcPts val="600"/>
              </a:spcAft>
              <a:buClr>
                <a:srgbClr val="009383"/>
              </a:buClr>
              <a:buFont typeface="Arial" panose="020B0604020202020204" pitchFamily="34" charset="0"/>
              <a:buChar char="–"/>
            </a:pPr>
            <a:r>
              <a:rPr lang="en-US" dirty="0">
                <a:solidFill>
                  <a:srgbClr val="F26522"/>
                </a:solidFill>
              </a:rPr>
              <a:t>Indicate to the group that you favor the change</a:t>
            </a:r>
          </a:p>
          <a:p>
            <a:pPr lvl="1">
              <a:lnSpc>
                <a:spcPct val="90000"/>
              </a:lnSpc>
              <a:spcAft>
                <a:spcPts val="600"/>
              </a:spcAft>
              <a:buClr>
                <a:srgbClr val="009383"/>
              </a:buClr>
              <a:buFont typeface="Arial" panose="020B0604020202020204" pitchFamily="34" charset="0"/>
              <a:buChar char="–"/>
            </a:pPr>
            <a:r>
              <a:rPr lang="en-US" dirty="0">
                <a:solidFill>
                  <a:srgbClr val="F26522"/>
                </a:solidFill>
              </a:rPr>
              <a:t>Ask the group’s permission to execute</a:t>
            </a:r>
          </a:p>
        </p:txBody>
      </p:sp>
      <p:sp>
        <p:nvSpPr>
          <p:cNvPr id="8" name="Title 3"/>
          <p:cNvSpPr txBox="1">
            <a:spLocks/>
          </p:cNvSpPr>
          <p:nvPr/>
        </p:nvSpPr>
        <p:spPr>
          <a:xfrm>
            <a:off x="549213" y="475920"/>
            <a:ext cx="9443332" cy="582475"/>
          </a:xfrm>
          <a:prstGeom prst="rect">
            <a:avLst/>
          </a:prstGeom>
        </p:spPr>
        <p:txBody>
          <a:bodyPr vert="horz" lIns="91440" tIns="45720" rIns="91440" bIns="45720" rtlCol="0" anchor="ctr">
            <a:noAutofit/>
          </a:bodyPr>
          <a:lstStyle/>
          <a:p>
            <a:pPr marL="731520" indent="-731520">
              <a:lnSpc>
                <a:spcPts val="4960"/>
              </a:lnSpc>
              <a:spcBef>
                <a:spcPct val="0"/>
              </a:spcBef>
              <a:buFont typeface="+mj-lt"/>
              <a:buAutoNum type="alphaUcPeriod" startAt="8"/>
              <a:defRPr/>
            </a:pPr>
            <a:r>
              <a:rPr lang="en-US" sz="3600" dirty="0">
                <a:latin typeface="Arial" panose="020B0604020202020204" pitchFamily="34" charset="0"/>
                <a:ea typeface="+mj-ea"/>
                <a:cs typeface="Arial" panose="020B0604020202020204" pitchFamily="34" charset="0"/>
              </a:rPr>
              <a:t>Respond Appropriately When Challenged</a:t>
            </a:r>
          </a:p>
        </p:txBody>
      </p:sp>
      <p:sp>
        <p:nvSpPr>
          <p:cNvPr id="5" name="TextBox 4"/>
          <p:cNvSpPr txBox="1"/>
          <p:nvPr/>
        </p:nvSpPr>
        <p:spPr>
          <a:xfrm>
            <a:off x="10945812" y="5767896"/>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F26522"/>
                </a:solidFill>
                <a:latin typeface="Arial Black" pitchFamily="34" charset="0"/>
              </a:rPr>
              <a:t>Manual</a:t>
            </a:r>
            <a:br>
              <a:rPr lang="en-US" sz="1000" dirty="0">
                <a:solidFill>
                  <a:srgbClr val="F26522"/>
                </a:solidFill>
                <a:latin typeface="Arial Black" pitchFamily="34" charset="0"/>
              </a:rPr>
            </a:br>
            <a:r>
              <a:rPr lang="en-US" sz="1400" dirty="0">
                <a:solidFill>
                  <a:srgbClr val="F26522"/>
                </a:solidFill>
                <a:latin typeface="Arial Black" pitchFamily="34" charset="0"/>
              </a:rPr>
              <a:t>6-12</a:t>
            </a:r>
          </a:p>
        </p:txBody>
      </p:sp>
      <p:sp>
        <p:nvSpPr>
          <p:cNvPr id="6" name="TextBox 5"/>
          <p:cNvSpPr txBox="1"/>
          <p:nvPr/>
        </p:nvSpPr>
        <p:spPr>
          <a:xfrm>
            <a:off x="10945812" y="2844320"/>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9" name="Footer Placeholder 2">
            <a:extLst>
              <a:ext uri="{FF2B5EF4-FFF2-40B4-BE49-F238E27FC236}">
                <a16:creationId xmlns:a16="http://schemas.microsoft.com/office/drawing/2014/main" id="{623EFB40-EC2B-47F8-9E91-94E6BB121B7E}"/>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2"/>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47</a:t>
            </a:fld>
            <a:endParaRPr lang="en-US" dirty="0"/>
          </a:p>
        </p:txBody>
      </p:sp>
      <p:sp>
        <p:nvSpPr>
          <p:cNvPr id="7" name="Content Placeholder 6"/>
          <p:cNvSpPr>
            <a:spLocks noGrp="1"/>
          </p:cNvSpPr>
          <p:nvPr>
            <p:ph type="body" sz="quarter" idx="13"/>
          </p:nvPr>
        </p:nvSpPr>
        <p:spPr/>
        <p:txBody>
          <a:bodyPr>
            <a:normAutofit/>
          </a:bodyPr>
          <a:lstStyle/>
          <a:p>
            <a:pPr>
              <a:lnSpc>
                <a:spcPct val="90000"/>
              </a:lnSpc>
              <a:spcAft>
                <a:spcPts val="600"/>
              </a:spcAft>
            </a:pPr>
            <a:r>
              <a:rPr lang="en-US" sz="2400" dirty="0"/>
              <a:t>If you </a:t>
            </a:r>
            <a:r>
              <a:rPr lang="en-US" sz="2400" u="sng" dirty="0"/>
              <a:t>are not </a:t>
            </a:r>
            <a:r>
              <a:rPr lang="en-US" sz="2400" dirty="0"/>
              <a:t>in favor of change:</a:t>
            </a:r>
          </a:p>
          <a:p>
            <a:pPr lvl="1">
              <a:lnSpc>
                <a:spcPct val="90000"/>
              </a:lnSpc>
              <a:spcAft>
                <a:spcPts val="600"/>
              </a:spcAft>
              <a:buClr>
                <a:srgbClr val="009383"/>
              </a:buClr>
              <a:buFont typeface="Arial" panose="020B0604020202020204" pitchFamily="34" charset="0"/>
              <a:buChar char="–"/>
            </a:pPr>
            <a:r>
              <a:rPr lang="en-US" dirty="0">
                <a:solidFill>
                  <a:srgbClr val="F26522"/>
                </a:solidFill>
              </a:rPr>
              <a:t>Thank participants</a:t>
            </a:r>
          </a:p>
          <a:p>
            <a:pPr lvl="1">
              <a:lnSpc>
                <a:spcPct val="90000"/>
              </a:lnSpc>
              <a:spcAft>
                <a:spcPts val="600"/>
              </a:spcAft>
              <a:buClr>
                <a:srgbClr val="009383"/>
              </a:buClr>
              <a:buFont typeface="Arial" panose="020B0604020202020204" pitchFamily="34" charset="0"/>
              <a:buChar char="–"/>
            </a:pPr>
            <a:r>
              <a:rPr lang="en-US" dirty="0">
                <a:solidFill>
                  <a:srgbClr val="F26522"/>
                </a:solidFill>
              </a:rPr>
              <a:t>Give advantage to making the change</a:t>
            </a:r>
          </a:p>
          <a:p>
            <a:pPr lvl="1">
              <a:lnSpc>
                <a:spcPct val="90000"/>
              </a:lnSpc>
              <a:spcAft>
                <a:spcPts val="600"/>
              </a:spcAft>
              <a:buClr>
                <a:srgbClr val="009383"/>
              </a:buClr>
              <a:buFont typeface="Arial" panose="020B0604020202020204" pitchFamily="34" charset="0"/>
              <a:buChar char="–"/>
            </a:pPr>
            <a:r>
              <a:rPr lang="en-US" dirty="0">
                <a:solidFill>
                  <a:srgbClr val="F26522"/>
                </a:solidFill>
              </a:rPr>
              <a:t>Explain why you believe process should remain</a:t>
            </a:r>
          </a:p>
          <a:p>
            <a:pPr lvl="1">
              <a:lnSpc>
                <a:spcPct val="90000"/>
              </a:lnSpc>
              <a:spcAft>
                <a:spcPts val="600"/>
              </a:spcAft>
              <a:buClr>
                <a:srgbClr val="009383"/>
              </a:buClr>
              <a:buFont typeface="Arial" panose="020B0604020202020204" pitchFamily="34" charset="0"/>
              <a:buChar char="–"/>
            </a:pPr>
            <a:r>
              <a:rPr lang="en-US" dirty="0">
                <a:solidFill>
                  <a:srgbClr val="F26522"/>
                </a:solidFill>
              </a:rPr>
              <a:t>Indicate willingness to following group’s direction</a:t>
            </a:r>
          </a:p>
          <a:p>
            <a:pPr lvl="1">
              <a:lnSpc>
                <a:spcPct val="90000"/>
              </a:lnSpc>
              <a:spcAft>
                <a:spcPts val="600"/>
              </a:spcAft>
              <a:buClr>
                <a:srgbClr val="009383"/>
              </a:buClr>
              <a:buFont typeface="Arial" panose="020B0604020202020204" pitchFamily="34" charset="0"/>
              <a:buChar char="–"/>
            </a:pPr>
            <a:r>
              <a:rPr lang="en-US" dirty="0">
                <a:solidFill>
                  <a:srgbClr val="F26522"/>
                </a:solidFill>
              </a:rPr>
              <a:t>Ask participants if they agree with the change</a:t>
            </a:r>
          </a:p>
          <a:p>
            <a:pPr>
              <a:lnSpc>
                <a:spcPct val="90000"/>
              </a:lnSpc>
              <a:spcAft>
                <a:spcPts val="600"/>
              </a:spcAft>
              <a:buNone/>
            </a:pPr>
            <a:r>
              <a:rPr lang="en-US" sz="2400" i="1" dirty="0"/>
              <a:t>To avoid bias, do NOT ask if they agree with leaving things as they are.</a:t>
            </a:r>
          </a:p>
        </p:txBody>
      </p:sp>
      <p:sp>
        <p:nvSpPr>
          <p:cNvPr id="8" name="Title 3"/>
          <p:cNvSpPr txBox="1">
            <a:spLocks/>
          </p:cNvSpPr>
          <p:nvPr/>
        </p:nvSpPr>
        <p:spPr>
          <a:xfrm>
            <a:off x="560388" y="563644"/>
            <a:ext cx="9450632" cy="615116"/>
          </a:xfrm>
          <a:prstGeom prst="rect">
            <a:avLst/>
          </a:prstGeom>
        </p:spPr>
        <p:txBody>
          <a:bodyPr vert="horz" lIns="91440" tIns="45720" rIns="91440" bIns="45720" rtlCol="0" anchor="ctr">
            <a:noAutofit/>
          </a:bodyPr>
          <a:lstStyle/>
          <a:p>
            <a:pPr marL="731520" indent="-731520">
              <a:lnSpc>
                <a:spcPts val="4960"/>
              </a:lnSpc>
              <a:spcBef>
                <a:spcPct val="0"/>
              </a:spcBef>
              <a:buFont typeface="+mj-lt"/>
              <a:buAutoNum type="alphaUcPeriod" startAt="8"/>
              <a:defRPr/>
            </a:pPr>
            <a:r>
              <a:rPr lang="en-US" sz="3600" dirty="0">
                <a:latin typeface="Arial" panose="020B0604020202020204" pitchFamily="34" charset="0"/>
                <a:ea typeface="+mj-ea"/>
                <a:cs typeface="Arial" panose="020B0604020202020204" pitchFamily="34" charset="0"/>
              </a:rPr>
              <a:t>Respond Appropriately When Challenged</a:t>
            </a:r>
          </a:p>
        </p:txBody>
      </p:sp>
      <p:sp>
        <p:nvSpPr>
          <p:cNvPr id="5" name="TextBox 4"/>
          <p:cNvSpPr txBox="1"/>
          <p:nvPr/>
        </p:nvSpPr>
        <p:spPr>
          <a:xfrm>
            <a:off x="10945812" y="5682362"/>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000" dirty="0">
                <a:solidFill>
                  <a:srgbClr val="009383"/>
                </a:solidFill>
                <a:latin typeface="Arial Black" pitchFamily="34" charset="0"/>
              </a:rPr>
            </a:br>
            <a:r>
              <a:rPr lang="en-US" sz="1400" dirty="0">
                <a:solidFill>
                  <a:srgbClr val="009383"/>
                </a:solidFill>
                <a:latin typeface="Arial Black" pitchFamily="34" charset="0"/>
              </a:rPr>
              <a:t>6-13</a:t>
            </a:r>
          </a:p>
        </p:txBody>
      </p:sp>
      <p:sp>
        <p:nvSpPr>
          <p:cNvPr id="6" name="TextBox 5"/>
          <p:cNvSpPr txBox="1"/>
          <p:nvPr/>
        </p:nvSpPr>
        <p:spPr>
          <a:xfrm>
            <a:off x="11093787" y="4444265"/>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9" name="Footer Placeholder 2">
            <a:extLst>
              <a:ext uri="{FF2B5EF4-FFF2-40B4-BE49-F238E27FC236}">
                <a16:creationId xmlns:a16="http://schemas.microsoft.com/office/drawing/2014/main" id="{AB478E72-D583-4724-8EC7-6D2267468686}"/>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fade">
                                      <p:cBhvr>
                                        <p:cTn id="27" dur="500"/>
                                        <p:tgtEl>
                                          <p:spTgt spid="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fade">
                                      <p:cBhvr>
                                        <p:cTn id="32"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2"/>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48</a:t>
            </a:fld>
            <a:endParaRPr lang="en-US" dirty="0"/>
          </a:p>
        </p:txBody>
      </p:sp>
      <p:sp>
        <p:nvSpPr>
          <p:cNvPr id="6" name="Title 5"/>
          <p:cNvSpPr>
            <a:spLocks noGrp="1"/>
          </p:cNvSpPr>
          <p:nvPr>
            <p:ph type="title"/>
          </p:nvPr>
        </p:nvSpPr>
        <p:spPr/>
        <p:txBody>
          <a:bodyPr anchor="ctr">
            <a:noAutofit/>
          </a:bodyPr>
          <a:lstStyle/>
          <a:p>
            <a:r>
              <a:rPr lang="en-US" sz="5000" dirty="0">
                <a:latin typeface="Arial" panose="020B0604020202020204" pitchFamily="34" charset="0"/>
                <a:cs typeface="Arial" panose="020B0604020202020204" pitchFamily="34" charset="0"/>
              </a:rPr>
              <a:t>FULL PRINCIPLE REVIEW</a:t>
            </a:r>
          </a:p>
        </p:txBody>
      </p:sp>
      <p:sp>
        <p:nvSpPr>
          <p:cNvPr id="8" name="Footer Placeholder 2">
            <a:extLst>
              <a:ext uri="{FF2B5EF4-FFF2-40B4-BE49-F238E27FC236}">
                <a16:creationId xmlns:a16="http://schemas.microsoft.com/office/drawing/2014/main" id="{4DDBB490-E441-4F07-9222-04234EAA63C5}"/>
              </a:ext>
            </a:extLst>
          </p:cNvPr>
          <p:cNvSpPr>
            <a:spLocks noGrp="1"/>
          </p:cNvSpPr>
          <p:nvPr>
            <p:ph type="ftr" sz="quarter" idx="11"/>
          </p:nvPr>
        </p:nvSpPr>
        <p:spPr/>
        <p:txBody>
          <a:bodyPr/>
          <a:lstStyle/>
          <a:p>
            <a:r>
              <a:rPr lang="en-US" dirty="0"/>
              <a:t>Copyright 1992-2015, Leadership Strategies, Inc. V15.02 </a:t>
            </a:r>
          </a:p>
        </p:txBody>
      </p:sp>
      <p:pic>
        <p:nvPicPr>
          <p:cNvPr id="7" name="Picture 6"/>
          <p:cNvPicPr>
            <a:picLocks noChangeAspect="1"/>
          </p:cNvPicPr>
          <p:nvPr/>
        </p:nvPicPr>
        <p:blipFill>
          <a:blip r:embed="rId3"/>
          <a:stretch>
            <a:fillRect/>
          </a:stretch>
        </p:blipFill>
        <p:spPr>
          <a:xfrm>
            <a:off x="7924800" y="2454478"/>
            <a:ext cx="2453881" cy="2102460"/>
          </a:xfrm>
          <a:prstGeom prst="rect">
            <a:avLst/>
          </a:prstGeom>
        </p:spPr>
      </p:pic>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9FD61F-2294-5D42-A9D7-9928D42B3773}" type="slidenum">
              <a:rPr kumimoji="0" lang="en-US" sz="1200" b="0" i="0" u="none" strike="noStrike" kern="1200" cap="none" spc="0" normalizeH="0" baseline="0" noProof="0" smtClean="0">
                <a:ln>
                  <a:noFill/>
                </a:ln>
                <a:solidFill>
                  <a:srgbClr val="00C7B1"/>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srgbClr val="00C7B1"/>
              </a:solidFill>
              <a:effectLst/>
              <a:uLnTx/>
              <a:uFillTx/>
              <a:latin typeface="Arial" panose="020B0604020202020204" pitchFamily="34" charset="0"/>
              <a:ea typeface="+mn-ea"/>
              <a:cs typeface="Arial" panose="020B0604020202020204" pitchFamily="34" charset="0"/>
            </a:endParaRPr>
          </a:p>
        </p:txBody>
      </p:sp>
      <p:sp>
        <p:nvSpPr>
          <p:cNvPr id="27" name="Content Placeholder 26"/>
          <p:cNvSpPr>
            <a:spLocks noGrp="1"/>
          </p:cNvSpPr>
          <p:nvPr>
            <p:ph type="body" sz="quarter" idx="13"/>
          </p:nvPr>
        </p:nvSpPr>
        <p:spPr>
          <a:xfrm>
            <a:off x="657225" y="2137116"/>
            <a:ext cx="11426825" cy="4059052"/>
          </a:xfrm>
        </p:spPr>
        <p:txBody>
          <a:bodyPr/>
          <a:lstStyle/>
          <a:p>
            <a:pPr marL="0" indent="0">
              <a:buNone/>
            </a:pPr>
            <a:r>
              <a:rPr lang="en-US" dirty="0"/>
              <a:t>Dysfunctional behavior is any behavior by a participant that is consciously or unconsciously a substitution for expressing displeasure with                          ,                                 or                                  .</a:t>
            </a:r>
          </a:p>
        </p:txBody>
      </p:sp>
      <p:cxnSp>
        <p:nvCxnSpPr>
          <p:cNvPr id="14" name="Straight Connector 13"/>
          <p:cNvCxnSpPr/>
          <p:nvPr/>
        </p:nvCxnSpPr>
        <p:spPr>
          <a:xfrm>
            <a:off x="1364893" y="3287820"/>
            <a:ext cx="1327603" cy="1588"/>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9540954" y="3283056"/>
            <a:ext cx="1264103" cy="1588"/>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4039228" y="3289988"/>
            <a:ext cx="1797503" cy="1588"/>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8160064" y="3289408"/>
            <a:ext cx="1327603" cy="1588"/>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7660822" y="3289988"/>
            <a:ext cx="425903" cy="1588"/>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888230" y="3284644"/>
            <a:ext cx="1245053" cy="1588"/>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2805872" y="3286232"/>
            <a:ext cx="1003753" cy="1588"/>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sp>
        <p:nvSpPr>
          <p:cNvPr id="15" name="Title 4"/>
          <p:cNvSpPr txBox="1">
            <a:spLocks/>
          </p:cNvSpPr>
          <p:nvPr/>
        </p:nvSpPr>
        <p:spPr>
          <a:xfrm>
            <a:off x="657225" y="1514539"/>
            <a:ext cx="8071290" cy="440623"/>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9383"/>
                </a:solidFill>
                <a:effectLst/>
                <a:uLnTx/>
                <a:uFillTx/>
                <a:latin typeface="Arial" panose="020B0604020202020204" pitchFamily="34" charset="0"/>
                <a:ea typeface="+mn-ea"/>
                <a:cs typeface="Arial" panose="020B0604020202020204" pitchFamily="34" charset="0"/>
              </a:rPr>
              <a:t>Definition of Dysfunction</a:t>
            </a:r>
          </a:p>
        </p:txBody>
      </p:sp>
      <p:sp>
        <p:nvSpPr>
          <p:cNvPr id="16" name="Footer Placeholder 2">
            <a:extLst>
              <a:ext uri="{FF2B5EF4-FFF2-40B4-BE49-F238E27FC236}">
                <a16:creationId xmlns:a16="http://schemas.microsoft.com/office/drawing/2014/main" id="{53C723BF-F39E-47C0-9E65-8E25630162B9}"/>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Tree>
    <p:extLst>
      <p:ext uri="{BB962C8B-B14F-4D97-AF65-F5344CB8AC3E}">
        <p14:creationId xmlns:p14="http://schemas.microsoft.com/office/powerpoint/2010/main" val="420229120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b="0" dirty="0"/>
              <a:t>Principle 6</a:t>
            </a:r>
          </a:p>
        </p:txBody>
      </p:sp>
      <p:sp>
        <p:nvSpPr>
          <p:cNvPr id="4" name="Slide Number Placeholder 3"/>
          <p:cNvSpPr>
            <a:spLocks noGrp="1"/>
          </p:cNvSpPr>
          <p:nvPr>
            <p:ph type="sldNum" sz="quarter" idx="12"/>
          </p:nvPr>
        </p:nvSpPr>
        <p:spPr/>
        <p:txBody>
          <a:bodyPr/>
          <a:lstStyle/>
          <a:p>
            <a:fld id="{F29FD61F-2294-5D42-A9D7-9928D42B3773}" type="slidenum">
              <a:rPr lang="en-US" smtClean="0"/>
              <a:pPr/>
              <a:t>5</a:t>
            </a:fld>
            <a:endParaRPr lang="en-US" dirty="0"/>
          </a:p>
        </p:txBody>
      </p:sp>
      <p:sp>
        <p:nvSpPr>
          <p:cNvPr id="6" name="Content Placeholder 5"/>
          <p:cNvSpPr>
            <a:spLocks noGrp="1"/>
          </p:cNvSpPr>
          <p:nvPr>
            <p:ph type="body" sz="quarter" idx="13"/>
          </p:nvPr>
        </p:nvSpPr>
        <p:spPr>
          <a:xfrm>
            <a:off x="657225" y="2428398"/>
            <a:ext cx="4766986" cy="3581230"/>
          </a:xfrm>
        </p:spPr>
        <p:txBody>
          <a:bodyPr>
            <a:noAutofit/>
          </a:bodyPr>
          <a:lstStyle/>
          <a:p>
            <a:pPr marL="514350" indent="-514350">
              <a:spcAft>
                <a:spcPts val="600"/>
              </a:spcAft>
              <a:buFont typeface="+mj-lt"/>
              <a:buAutoNum type="alphaUcPeriod"/>
            </a:pPr>
            <a:r>
              <a:rPr lang="en-US" sz="2600" dirty="0"/>
              <a:t>Understand Dysfunctional Behavior</a:t>
            </a:r>
          </a:p>
          <a:p>
            <a:pPr marL="514350" indent="-514350">
              <a:spcAft>
                <a:spcPts val="600"/>
              </a:spcAft>
              <a:buFont typeface="+mj-lt"/>
              <a:buAutoNum type="alphaUcPeriod"/>
            </a:pPr>
            <a:r>
              <a:rPr lang="en-US" sz="2600" dirty="0"/>
              <a:t>Separate Symptom from Root Cause</a:t>
            </a:r>
          </a:p>
          <a:p>
            <a:pPr marL="514350" indent="-514350">
              <a:spcAft>
                <a:spcPts val="600"/>
              </a:spcAft>
              <a:buFont typeface="+mj-lt"/>
              <a:buAutoNum type="alphaUcPeriod"/>
            </a:pPr>
            <a:r>
              <a:rPr lang="en-US" sz="2600" dirty="0"/>
              <a:t>Focus on Prevention</a:t>
            </a:r>
          </a:p>
          <a:p>
            <a:pPr marL="514350" indent="-514350">
              <a:spcAft>
                <a:spcPts val="600"/>
              </a:spcAft>
              <a:buFont typeface="+mj-lt"/>
              <a:buAutoNum type="alphaUcPeriod"/>
            </a:pPr>
            <a:r>
              <a:rPr lang="en-US" sz="2600" dirty="0"/>
              <a:t>Detect Non-Verbal Cues</a:t>
            </a:r>
          </a:p>
        </p:txBody>
      </p:sp>
      <p:sp>
        <p:nvSpPr>
          <p:cNvPr id="7" name="Content Placeholder 6"/>
          <p:cNvSpPr>
            <a:spLocks noGrp="1"/>
          </p:cNvSpPr>
          <p:nvPr>
            <p:ph idx="4294967295"/>
          </p:nvPr>
        </p:nvSpPr>
        <p:spPr>
          <a:xfrm>
            <a:off x="6767791" y="2417381"/>
            <a:ext cx="4682087" cy="4083050"/>
          </a:xfrm>
        </p:spPr>
        <p:txBody>
          <a:bodyPr>
            <a:normAutofit/>
          </a:bodyPr>
          <a:lstStyle/>
          <a:p>
            <a:pPr marL="514350" indent="-514350">
              <a:spcAft>
                <a:spcPts val="600"/>
              </a:spcAft>
              <a:buClr>
                <a:srgbClr val="009383"/>
              </a:buClr>
              <a:buFont typeface="+mj-lt"/>
              <a:buAutoNum type="alphaUcPeriod" startAt="5"/>
            </a:pPr>
            <a:r>
              <a:rPr lang="en-US" sz="2400" b="0" dirty="0">
                <a:solidFill>
                  <a:schemeClr val="tx1"/>
                </a:solidFill>
              </a:rPr>
              <a:t>Address Dysfunction Effectively</a:t>
            </a:r>
          </a:p>
          <a:p>
            <a:pPr marL="514350" indent="-514350">
              <a:spcAft>
                <a:spcPts val="600"/>
              </a:spcAft>
              <a:buClr>
                <a:srgbClr val="009383"/>
              </a:buClr>
              <a:buFont typeface="+mj-lt"/>
              <a:buAutoNum type="alphaUcPeriod" startAt="5"/>
            </a:pPr>
            <a:r>
              <a:rPr lang="en-US" sz="2400" b="0" dirty="0">
                <a:solidFill>
                  <a:schemeClr val="tx1"/>
                </a:solidFill>
              </a:rPr>
              <a:t>Inform the Group When Appropriate</a:t>
            </a:r>
          </a:p>
          <a:p>
            <a:pPr marL="514350" indent="-514350">
              <a:spcAft>
                <a:spcPts val="600"/>
              </a:spcAft>
              <a:buClr>
                <a:srgbClr val="009383"/>
              </a:buClr>
              <a:buFont typeface="+mj-lt"/>
              <a:buAutoNum type="alphaUcPeriod" startAt="5"/>
            </a:pPr>
            <a:r>
              <a:rPr lang="en-US" sz="2400" b="0" dirty="0">
                <a:solidFill>
                  <a:schemeClr val="tx1"/>
                </a:solidFill>
              </a:rPr>
              <a:t>Reward Functional Behavior</a:t>
            </a:r>
          </a:p>
          <a:p>
            <a:pPr marL="514350" indent="-514350">
              <a:spcAft>
                <a:spcPts val="600"/>
              </a:spcAft>
              <a:buClr>
                <a:srgbClr val="009383"/>
              </a:buClr>
              <a:buFont typeface="+mj-lt"/>
              <a:buAutoNum type="alphaUcPeriod" startAt="5"/>
            </a:pPr>
            <a:r>
              <a:rPr lang="en-US" sz="2400" b="0" dirty="0">
                <a:solidFill>
                  <a:schemeClr val="tx1"/>
                </a:solidFill>
              </a:rPr>
              <a:t>Respond Appropriately When Challenged</a:t>
            </a:r>
          </a:p>
        </p:txBody>
      </p:sp>
      <p:sp>
        <p:nvSpPr>
          <p:cNvPr id="8" name="Title 4"/>
          <p:cNvSpPr txBox="1">
            <a:spLocks/>
          </p:cNvSpPr>
          <p:nvPr/>
        </p:nvSpPr>
        <p:spPr>
          <a:xfrm>
            <a:off x="657225" y="1409375"/>
            <a:ext cx="8071290" cy="492442"/>
          </a:xfrm>
          <a:prstGeom prst="rect">
            <a:avLst/>
          </a:prstGeom>
        </p:spPr>
        <p:txBody>
          <a:bodyPr vert="horz" lIns="91440" tIns="45720" rIns="91440" bIns="45720" rtlCol="0" anchor="ctr">
            <a:noAutofit/>
          </a:bodyPr>
          <a:lstStyle/>
          <a:p>
            <a:pPr>
              <a:spcBef>
                <a:spcPct val="0"/>
              </a:spcBef>
              <a:defRPr/>
            </a:pPr>
            <a:r>
              <a:rPr lang="en-US" sz="2800" cap="all" dirty="0">
                <a:solidFill>
                  <a:srgbClr val="009383"/>
                </a:solidFill>
                <a:latin typeface="Arial" panose="020B0604020202020204" pitchFamily="34" charset="0"/>
                <a:ea typeface="+mj-ea"/>
                <a:cs typeface="Arial" panose="020B0604020202020204" pitchFamily="34" charset="0"/>
              </a:rPr>
              <a:t>Managing dysfunction</a:t>
            </a:r>
          </a:p>
        </p:txBody>
      </p:sp>
      <p:sp>
        <p:nvSpPr>
          <p:cNvPr id="9" name="TextBox 8"/>
          <p:cNvSpPr txBox="1"/>
          <p:nvPr/>
        </p:nvSpPr>
        <p:spPr>
          <a:xfrm>
            <a:off x="657225" y="1797891"/>
            <a:ext cx="7959230" cy="461665"/>
          </a:xfrm>
          <a:prstGeom prst="rect">
            <a:avLst/>
          </a:prstGeom>
          <a:noFill/>
        </p:spPr>
        <p:txBody>
          <a:bodyPr wrap="none" rtlCol="0">
            <a:spAutoFit/>
          </a:bodyPr>
          <a:lstStyle/>
          <a:p>
            <a:r>
              <a:rPr lang="en-US" sz="2400" i="1" dirty="0">
                <a:solidFill>
                  <a:srgbClr val="F26522"/>
                </a:solidFill>
                <a:latin typeface="Arial" panose="020B0604020202020204" pitchFamily="34" charset="0"/>
                <a:cs typeface="Arial" panose="020B0604020202020204" pitchFamily="34" charset="0"/>
              </a:rPr>
              <a:t>Conscious Prevention, Early Detection, Clean Resolution</a:t>
            </a:r>
          </a:p>
        </p:txBody>
      </p:sp>
      <p:sp>
        <p:nvSpPr>
          <p:cNvPr id="10" name="Footer Placeholder 2">
            <a:extLst>
              <a:ext uri="{FF2B5EF4-FFF2-40B4-BE49-F238E27FC236}">
                <a16:creationId xmlns:a16="http://schemas.microsoft.com/office/drawing/2014/main" id="{BB137BD6-D3C1-4847-A967-0EAB04476F10}"/>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Tree>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9FD61F-2294-5D42-A9D7-9928D42B3773}" type="slidenum">
              <a:rPr kumimoji="0" lang="en-US" sz="1200" b="0" i="0" u="none" strike="noStrike" kern="1200" cap="none" spc="0" normalizeH="0" baseline="0" noProof="0" smtClean="0">
                <a:ln>
                  <a:noFill/>
                </a:ln>
                <a:solidFill>
                  <a:srgbClr val="00C7B1"/>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srgbClr val="00C7B1"/>
              </a:solidFill>
              <a:effectLst/>
              <a:uLnTx/>
              <a:uFillTx/>
              <a:latin typeface="Arial" panose="020B0604020202020204" pitchFamily="34" charset="0"/>
              <a:ea typeface="+mn-ea"/>
              <a:cs typeface="Arial" panose="020B0604020202020204" pitchFamily="34" charset="0"/>
            </a:endParaRPr>
          </a:p>
        </p:txBody>
      </p:sp>
      <p:sp>
        <p:nvSpPr>
          <p:cNvPr id="27" name="Content Placeholder 26"/>
          <p:cNvSpPr>
            <a:spLocks noGrp="1"/>
          </p:cNvSpPr>
          <p:nvPr>
            <p:ph type="body" sz="quarter" idx="13"/>
          </p:nvPr>
        </p:nvSpPr>
        <p:spPr>
          <a:xfrm>
            <a:off x="655484" y="2118187"/>
            <a:ext cx="11426825" cy="4112831"/>
          </a:xfrm>
        </p:spPr>
        <p:txBody>
          <a:bodyPr>
            <a:normAutofit/>
          </a:bodyPr>
          <a:lstStyle/>
          <a:p>
            <a:pPr marL="0" indent="0">
              <a:buNone/>
            </a:pPr>
            <a:r>
              <a:rPr lang="en-US" dirty="0"/>
              <a:t>Dysfunctional behavior is any behavior by a participant that is consciously or unconsciously a substitution for expressing displeasure with </a:t>
            </a:r>
            <a:r>
              <a:rPr lang="en-US" dirty="0">
                <a:solidFill>
                  <a:srgbClr val="F26522"/>
                </a:solidFill>
              </a:rPr>
              <a:t>session content</a:t>
            </a:r>
            <a:r>
              <a:rPr lang="en-US" dirty="0"/>
              <a:t>, </a:t>
            </a:r>
            <a:r>
              <a:rPr lang="en-US" dirty="0">
                <a:solidFill>
                  <a:srgbClr val="F26522"/>
                </a:solidFill>
              </a:rPr>
              <a:t>facilitation</a:t>
            </a:r>
            <a:r>
              <a:rPr lang="en-US" dirty="0"/>
              <a:t> </a:t>
            </a:r>
            <a:r>
              <a:rPr lang="en-US" dirty="0">
                <a:solidFill>
                  <a:srgbClr val="F26522"/>
                </a:solidFill>
              </a:rPr>
              <a:t>process </a:t>
            </a:r>
            <a:r>
              <a:rPr lang="en-US" dirty="0"/>
              <a:t>or </a:t>
            </a:r>
            <a:r>
              <a:rPr lang="en-US" dirty="0">
                <a:solidFill>
                  <a:srgbClr val="F26522"/>
                </a:solidFill>
              </a:rPr>
              <a:t>an outside factor</a:t>
            </a:r>
            <a:r>
              <a:rPr lang="en-US" dirty="0"/>
              <a:t>.</a:t>
            </a:r>
          </a:p>
        </p:txBody>
      </p:sp>
      <p:cxnSp>
        <p:nvCxnSpPr>
          <p:cNvPr id="14" name="Straight Connector 13"/>
          <p:cNvCxnSpPr>
            <a:cxnSpLocks/>
          </p:cNvCxnSpPr>
          <p:nvPr/>
        </p:nvCxnSpPr>
        <p:spPr>
          <a:xfrm>
            <a:off x="1420338" y="3275026"/>
            <a:ext cx="1172738" cy="0"/>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a:cxnSpLocks/>
          </p:cNvCxnSpPr>
          <p:nvPr/>
        </p:nvCxnSpPr>
        <p:spPr>
          <a:xfrm>
            <a:off x="2739149" y="3273438"/>
            <a:ext cx="1109520" cy="1588"/>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a:cxnSpLocks/>
          </p:cNvCxnSpPr>
          <p:nvPr/>
        </p:nvCxnSpPr>
        <p:spPr>
          <a:xfrm>
            <a:off x="4039865" y="3273438"/>
            <a:ext cx="1591934" cy="0"/>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a:cxnSpLocks/>
          </p:cNvCxnSpPr>
          <p:nvPr/>
        </p:nvCxnSpPr>
        <p:spPr>
          <a:xfrm>
            <a:off x="5729391" y="3283480"/>
            <a:ext cx="1279012" cy="0"/>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a:cxnSpLocks/>
          </p:cNvCxnSpPr>
          <p:nvPr/>
        </p:nvCxnSpPr>
        <p:spPr>
          <a:xfrm>
            <a:off x="7474804" y="3269832"/>
            <a:ext cx="425903" cy="0"/>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a:cxnSpLocks/>
          </p:cNvCxnSpPr>
          <p:nvPr/>
        </p:nvCxnSpPr>
        <p:spPr>
          <a:xfrm>
            <a:off x="8086725" y="3262815"/>
            <a:ext cx="999984" cy="0"/>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9202264" y="3267857"/>
            <a:ext cx="1003753" cy="1588"/>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sp>
        <p:nvSpPr>
          <p:cNvPr id="17" name="Title 4"/>
          <p:cNvSpPr txBox="1">
            <a:spLocks/>
          </p:cNvSpPr>
          <p:nvPr/>
        </p:nvSpPr>
        <p:spPr>
          <a:xfrm>
            <a:off x="657225" y="1469238"/>
            <a:ext cx="8168718" cy="517679"/>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9383"/>
                </a:solidFill>
                <a:effectLst/>
                <a:uLnTx/>
                <a:uFillTx/>
                <a:latin typeface="Arial" panose="020B0604020202020204" pitchFamily="34" charset="0"/>
                <a:ea typeface="+mn-ea"/>
                <a:cs typeface="Arial" panose="020B0604020202020204" pitchFamily="34" charset="0"/>
              </a:rPr>
              <a:t>Definition of Dysfunction</a:t>
            </a:r>
          </a:p>
        </p:txBody>
      </p:sp>
      <p:sp>
        <p:nvSpPr>
          <p:cNvPr id="15" name="Footer Placeholder 2">
            <a:extLst>
              <a:ext uri="{FF2B5EF4-FFF2-40B4-BE49-F238E27FC236}">
                <a16:creationId xmlns:a16="http://schemas.microsoft.com/office/drawing/2014/main" id="{F3729191-0F04-4CF4-A359-6FA2E0F536DD}"/>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Tree>
    <p:extLst>
      <p:ext uri="{BB962C8B-B14F-4D97-AF65-F5344CB8AC3E}">
        <p14:creationId xmlns:p14="http://schemas.microsoft.com/office/powerpoint/2010/main" val="3205875760"/>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51</a:t>
            </a:fld>
            <a:endParaRPr lang="en-US" dirty="0"/>
          </a:p>
        </p:txBody>
      </p:sp>
      <p:sp>
        <p:nvSpPr>
          <p:cNvPr id="27" name="Content Placeholder 26"/>
          <p:cNvSpPr>
            <a:spLocks noGrp="1"/>
          </p:cNvSpPr>
          <p:nvPr>
            <p:ph type="body" sz="quarter" idx="13"/>
          </p:nvPr>
        </p:nvSpPr>
        <p:spPr/>
        <p:txBody>
          <a:bodyPr/>
          <a:lstStyle/>
          <a:p>
            <a:pPr marL="0" indent="0">
              <a:buNone/>
            </a:pPr>
            <a:r>
              <a:rPr lang="en-US" dirty="0"/>
              <a:t>When dealing with dysfunction, it is important to separate the _______ from the _________   __________.</a:t>
            </a:r>
          </a:p>
        </p:txBody>
      </p:sp>
      <p:sp>
        <p:nvSpPr>
          <p:cNvPr id="6" name="Footer Placeholder 2">
            <a:extLst>
              <a:ext uri="{FF2B5EF4-FFF2-40B4-BE49-F238E27FC236}">
                <a16:creationId xmlns:a16="http://schemas.microsoft.com/office/drawing/2014/main" id="{EB175D7D-FB7E-41A9-AAAE-7623CA003B7C}"/>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Tree>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52</a:t>
            </a:fld>
            <a:endParaRPr lang="en-US" dirty="0"/>
          </a:p>
        </p:txBody>
      </p:sp>
      <p:sp>
        <p:nvSpPr>
          <p:cNvPr id="27" name="Content Placeholder 26"/>
          <p:cNvSpPr>
            <a:spLocks noGrp="1"/>
          </p:cNvSpPr>
          <p:nvPr>
            <p:ph type="body" sz="quarter" idx="13"/>
          </p:nvPr>
        </p:nvSpPr>
        <p:spPr/>
        <p:txBody>
          <a:bodyPr/>
          <a:lstStyle/>
          <a:p>
            <a:pPr marL="0" indent="0">
              <a:buNone/>
            </a:pPr>
            <a:r>
              <a:rPr lang="en-US" dirty="0"/>
              <a:t>When dealing with dysfunction, it is important to separate the </a:t>
            </a:r>
            <a:r>
              <a:rPr lang="en-US" dirty="0">
                <a:solidFill>
                  <a:srgbClr val="F26522"/>
                </a:solidFill>
              </a:rPr>
              <a:t>symptom</a:t>
            </a:r>
            <a:r>
              <a:rPr lang="en-US" dirty="0"/>
              <a:t> from the </a:t>
            </a:r>
            <a:r>
              <a:rPr lang="en-US" dirty="0">
                <a:solidFill>
                  <a:srgbClr val="F26522"/>
                </a:solidFill>
              </a:rPr>
              <a:t>root cause</a:t>
            </a:r>
            <a:r>
              <a:rPr lang="en-US" dirty="0"/>
              <a:t>.</a:t>
            </a:r>
          </a:p>
        </p:txBody>
      </p:sp>
      <p:cxnSp>
        <p:nvCxnSpPr>
          <p:cNvPr id="10" name="Straight Connector 9"/>
          <p:cNvCxnSpPr/>
          <p:nvPr/>
        </p:nvCxnSpPr>
        <p:spPr>
          <a:xfrm>
            <a:off x="10297529" y="1990439"/>
            <a:ext cx="1543689" cy="1588"/>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42123" y="2355300"/>
            <a:ext cx="1796291" cy="1588"/>
          </a:xfrm>
          <a:prstGeom prst="line">
            <a:avLst/>
          </a:prstGeom>
          <a:ln>
            <a:solidFill>
              <a:srgbClr val="009383"/>
            </a:solidFill>
          </a:ln>
          <a:effectLst/>
        </p:spPr>
        <p:style>
          <a:lnRef idx="2">
            <a:schemeClr val="accent1"/>
          </a:lnRef>
          <a:fillRef idx="0">
            <a:schemeClr val="accent1"/>
          </a:fillRef>
          <a:effectRef idx="1">
            <a:schemeClr val="accent1"/>
          </a:effectRef>
          <a:fontRef idx="minor">
            <a:schemeClr val="tx1"/>
          </a:fontRef>
        </p:style>
      </p:cxnSp>
      <p:sp>
        <p:nvSpPr>
          <p:cNvPr id="8" name="Footer Placeholder 2">
            <a:extLst>
              <a:ext uri="{FF2B5EF4-FFF2-40B4-BE49-F238E27FC236}">
                <a16:creationId xmlns:a16="http://schemas.microsoft.com/office/drawing/2014/main" id="{6DCF6AC7-5A3F-47B4-B364-BCCC9CA4E574}"/>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Tree>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53</a:t>
            </a:fld>
            <a:endParaRPr lang="en-US" dirty="0"/>
          </a:p>
        </p:txBody>
      </p:sp>
      <p:sp>
        <p:nvSpPr>
          <p:cNvPr id="27" name="Content Placeholder 26"/>
          <p:cNvSpPr>
            <a:spLocks noGrp="1"/>
          </p:cNvSpPr>
          <p:nvPr>
            <p:ph type="body" sz="quarter" idx="13"/>
          </p:nvPr>
        </p:nvSpPr>
        <p:spPr>
          <a:xfrm>
            <a:off x="560388" y="2169433"/>
            <a:ext cx="11426825" cy="4058381"/>
          </a:xfrm>
        </p:spPr>
        <p:txBody>
          <a:bodyPr>
            <a:normAutofit/>
          </a:bodyPr>
          <a:lstStyle/>
          <a:p>
            <a:pPr>
              <a:spcAft>
                <a:spcPts val="600"/>
              </a:spcAft>
            </a:pPr>
            <a:r>
              <a:rPr lang="en-US" sz="2400" dirty="0"/>
              <a:t>People not in favor of session</a:t>
            </a:r>
          </a:p>
          <a:p>
            <a:pPr>
              <a:spcAft>
                <a:spcPts val="600"/>
              </a:spcAft>
            </a:pPr>
            <a:r>
              <a:rPr lang="en-US" sz="2400" dirty="0"/>
              <a:t>Those who stand to lose</a:t>
            </a:r>
          </a:p>
          <a:p>
            <a:pPr>
              <a:spcAft>
                <a:spcPts val="600"/>
              </a:spcAft>
            </a:pPr>
            <a:r>
              <a:rPr lang="en-US" sz="2400" dirty="0"/>
              <a:t>Those on unfavorable terms</a:t>
            </a:r>
          </a:p>
          <a:p>
            <a:pPr>
              <a:spcAft>
                <a:spcPts val="600"/>
              </a:spcAft>
            </a:pPr>
            <a:r>
              <a:rPr lang="en-US" sz="2400" dirty="0"/>
              <a:t>Naysayers</a:t>
            </a:r>
          </a:p>
        </p:txBody>
      </p:sp>
      <p:sp>
        <p:nvSpPr>
          <p:cNvPr id="23" name="Title 4"/>
          <p:cNvSpPr txBox="1">
            <a:spLocks/>
          </p:cNvSpPr>
          <p:nvPr/>
        </p:nvSpPr>
        <p:spPr>
          <a:xfrm>
            <a:off x="657225" y="1448008"/>
            <a:ext cx="9525219" cy="528585"/>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What are the types of participant attitudes to identify early?</a:t>
            </a:r>
          </a:p>
        </p:txBody>
      </p:sp>
      <p:sp>
        <p:nvSpPr>
          <p:cNvPr id="7" name="Footer Placeholder 2">
            <a:extLst>
              <a:ext uri="{FF2B5EF4-FFF2-40B4-BE49-F238E27FC236}">
                <a16:creationId xmlns:a16="http://schemas.microsoft.com/office/drawing/2014/main" id="{81628D41-C53F-482C-898A-84612C446783}"/>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Tree>
    <p:extLst>
      <p:ext uri="{BB962C8B-B14F-4D97-AF65-F5344CB8AC3E}">
        <p14:creationId xmlns:p14="http://schemas.microsoft.com/office/powerpoint/2010/main" val="21355513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54</a:t>
            </a:fld>
            <a:endParaRPr lang="en-US" dirty="0"/>
          </a:p>
        </p:txBody>
      </p:sp>
      <p:sp>
        <p:nvSpPr>
          <p:cNvPr id="27" name="Content Placeholder 26"/>
          <p:cNvSpPr>
            <a:spLocks noGrp="1"/>
          </p:cNvSpPr>
          <p:nvPr>
            <p:ph type="body" sz="quarter" idx="13"/>
          </p:nvPr>
        </p:nvSpPr>
        <p:spPr>
          <a:xfrm>
            <a:off x="560388" y="2165716"/>
            <a:ext cx="11426825" cy="4062098"/>
          </a:xfrm>
        </p:spPr>
        <p:txBody>
          <a:bodyPr>
            <a:normAutofit/>
          </a:bodyPr>
          <a:lstStyle/>
          <a:p>
            <a:r>
              <a:rPr lang="en-US" sz="2400" dirty="0"/>
              <a:t>Assigning seats</a:t>
            </a:r>
          </a:p>
          <a:p>
            <a:r>
              <a:rPr lang="en-US" sz="2400" dirty="0"/>
              <a:t>Adding ground rules (give me one)</a:t>
            </a:r>
          </a:p>
          <a:p>
            <a:r>
              <a:rPr lang="en-US" sz="2400" dirty="0"/>
              <a:t>Making sure you interact with certain people</a:t>
            </a:r>
          </a:p>
          <a:p>
            <a:r>
              <a:rPr lang="en-US" sz="2400" dirty="0"/>
              <a:t>Paying close attention to certain reactions</a:t>
            </a:r>
          </a:p>
          <a:p>
            <a:r>
              <a:rPr lang="en-US" sz="2400" dirty="0"/>
              <a:t>Holding informal meetings during breaks</a:t>
            </a:r>
          </a:p>
        </p:txBody>
      </p:sp>
      <p:sp>
        <p:nvSpPr>
          <p:cNvPr id="23" name="Title 4"/>
          <p:cNvSpPr txBox="1">
            <a:spLocks/>
          </p:cNvSpPr>
          <p:nvPr/>
        </p:nvSpPr>
        <p:spPr>
          <a:xfrm>
            <a:off x="657225" y="1448009"/>
            <a:ext cx="9818292" cy="524865"/>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What are 3 strategies for preventing dysfunctional behavior</a:t>
            </a:r>
          </a:p>
        </p:txBody>
      </p:sp>
      <p:sp>
        <p:nvSpPr>
          <p:cNvPr id="7" name="Footer Placeholder 2">
            <a:extLst>
              <a:ext uri="{FF2B5EF4-FFF2-40B4-BE49-F238E27FC236}">
                <a16:creationId xmlns:a16="http://schemas.microsoft.com/office/drawing/2014/main" id="{F13BD342-F469-49CA-8F87-6C43543F5E60}"/>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55</a:t>
            </a:fld>
            <a:endParaRPr lang="en-US" dirty="0"/>
          </a:p>
        </p:txBody>
      </p:sp>
      <p:sp>
        <p:nvSpPr>
          <p:cNvPr id="27" name="Content Placeholder 26"/>
          <p:cNvSpPr>
            <a:spLocks noGrp="1"/>
          </p:cNvSpPr>
          <p:nvPr>
            <p:ph type="body" sz="quarter" idx="13"/>
          </p:nvPr>
        </p:nvSpPr>
        <p:spPr>
          <a:xfrm>
            <a:off x="560388" y="2179361"/>
            <a:ext cx="11426825" cy="4048453"/>
          </a:xfrm>
        </p:spPr>
        <p:txBody>
          <a:bodyPr>
            <a:normAutofit/>
          </a:bodyPr>
          <a:lstStyle/>
          <a:p>
            <a:pPr>
              <a:spcAft>
                <a:spcPts val="1200"/>
              </a:spcAft>
            </a:pPr>
            <a:r>
              <a:rPr lang="en-US" sz="2400" dirty="0"/>
              <a:t>Participants not speaking</a:t>
            </a:r>
          </a:p>
          <a:p>
            <a:pPr>
              <a:spcAft>
                <a:spcPts val="1200"/>
              </a:spcAft>
            </a:pPr>
            <a:r>
              <a:rPr lang="en-US" sz="2400" dirty="0"/>
              <a:t>Folded arms</a:t>
            </a:r>
          </a:p>
          <a:p>
            <a:pPr>
              <a:spcAft>
                <a:spcPts val="1200"/>
              </a:spcAft>
            </a:pPr>
            <a:r>
              <a:rPr lang="en-US" sz="2400" dirty="0"/>
              <a:t>Participants that can’t wait for the next break to get back to other work</a:t>
            </a:r>
          </a:p>
          <a:p>
            <a:pPr>
              <a:spcAft>
                <a:spcPts val="1200"/>
              </a:spcAft>
            </a:pPr>
            <a:r>
              <a:rPr lang="en-US" sz="2400" dirty="0"/>
              <a:t>Side conversations</a:t>
            </a:r>
          </a:p>
        </p:txBody>
      </p:sp>
      <p:sp>
        <p:nvSpPr>
          <p:cNvPr id="23" name="Title 4"/>
          <p:cNvSpPr txBox="1">
            <a:spLocks/>
          </p:cNvSpPr>
          <p:nvPr/>
        </p:nvSpPr>
        <p:spPr>
          <a:xfrm>
            <a:off x="657225" y="1448008"/>
            <a:ext cx="8754596" cy="538513"/>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What are 3 cues to look for in detecting dysfunction?</a:t>
            </a:r>
          </a:p>
        </p:txBody>
      </p:sp>
      <p:sp>
        <p:nvSpPr>
          <p:cNvPr id="7" name="Footer Placeholder 2">
            <a:extLst>
              <a:ext uri="{FF2B5EF4-FFF2-40B4-BE49-F238E27FC236}">
                <a16:creationId xmlns:a16="http://schemas.microsoft.com/office/drawing/2014/main" id="{34F61F4C-813A-4626-8D8B-C3F0353586C2}"/>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56</a:t>
            </a:fld>
            <a:endParaRPr lang="en-US" dirty="0"/>
          </a:p>
        </p:txBody>
      </p:sp>
      <p:sp>
        <p:nvSpPr>
          <p:cNvPr id="27" name="Content Placeholder 26"/>
          <p:cNvSpPr>
            <a:spLocks noGrp="1"/>
          </p:cNvSpPr>
          <p:nvPr>
            <p:ph type="body" sz="quarter" idx="13"/>
          </p:nvPr>
        </p:nvSpPr>
        <p:spPr>
          <a:xfrm>
            <a:off x="560388" y="2165713"/>
            <a:ext cx="11426825" cy="4062101"/>
          </a:xfrm>
        </p:spPr>
        <p:txBody>
          <a:bodyPr>
            <a:normAutofit/>
          </a:bodyPr>
          <a:lstStyle/>
          <a:p>
            <a:pPr>
              <a:spcAft>
                <a:spcPts val="1200"/>
              </a:spcAft>
            </a:pPr>
            <a:r>
              <a:rPr lang="en-US" sz="2400" dirty="0"/>
              <a:t>Approach privately or generally</a:t>
            </a:r>
          </a:p>
          <a:p>
            <a:pPr>
              <a:spcAft>
                <a:spcPts val="1200"/>
              </a:spcAft>
            </a:pPr>
            <a:r>
              <a:rPr lang="en-US" sz="2400" dirty="0"/>
              <a:t>Empathize with the symptom</a:t>
            </a:r>
          </a:p>
          <a:p>
            <a:pPr>
              <a:spcAft>
                <a:spcPts val="1200"/>
              </a:spcAft>
            </a:pPr>
            <a:r>
              <a:rPr lang="en-US" sz="2400" dirty="0"/>
              <a:t>Address the root cause</a:t>
            </a:r>
          </a:p>
          <a:p>
            <a:pPr>
              <a:spcAft>
                <a:spcPts val="1200"/>
              </a:spcAft>
            </a:pPr>
            <a:r>
              <a:rPr lang="en-US" sz="2400" dirty="0"/>
              <a:t>Get agreement on a solution</a:t>
            </a:r>
          </a:p>
        </p:txBody>
      </p:sp>
      <p:sp>
        <p:nvSpPr>
          <p:cNvPr id="23" name="Title 4"/>
          <p:cNvSpPr txBox="1">
            <a:spLocks/>
          </p:cNvSpPr>
          <p:nvPr/>
        </p:nvSpPr>
        <p:spPr>
          <a:xfrm>
            <a:off x="657225" y="1448008"/>
            <a:ext cx="9600758" cy="524865"/>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What are the four general steps in addressing dysfunction?</a:t>
            </a:r>
          </a:p>
        </p:txBody>
      </p:sp>
      <p:sp>
        <p:nvSpPr>
          <p:cNvPr id="7" name="Footer Placeholder 2">
            <a:extLst>
              <a:ext uri="{FF2B5EF4-FFF2-40B4-BE49-F238E27FC236}">
                <a16:creationId xmlns:a16="http://schemas.microsoft.com/office/drawing/2014/main" id="{EA7608F4-94E4-4282-8CD6-278D8682431B}"/>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57</a:t>
            </a:fld>
            <a:endParaRPr lang="en-US" dirty="0"/>
          </a:p>
        </p:txBody>
      </p:sp>
      <p:sp>
        <p:nvSpPr>
          <p:cNvPr id="27" name="Content Placeholder 26"/>
          <p:cNvSpPr>
            <a:spLocks noGrp="1"/>
          </p:cNvSpPr>
          <p:nvPr>
            <p:ph type="body" sz="quarter" idx="13"/>
          </p:nvPr>
        </p:nvSpPr>
        <p:spPr>
          <a:xfrm>
            <a:off x="560388" y="2124772"/>
            <a:ext cx="11426825" cy="4103041"/>
          </a:xfrm>
        </p:spPr>
        <p:txBody>
          <a:bodyPr>
            <a:normAutofit/>
          </a:bodyPr>
          <a:lstStyle/>
          <a:p>
            <a:pPr>
              <a:spcAft>
                <a:spcPts val="1200"/>
              </a:spcAft>
            </a:pPr>
            <a:r>
              <a:rPr lang="en-US" sz="2400" dirty="0"/>
              <a:t>Empathize with the symptom</a:t>
            </a:r>
          </a:p>
        </p:txBody>
      </p:sp>
      <p:sp>
        <p:nvSpPr>
          <p:cNvPr id="23" name="Title 4"/>
          <p:cNvSpPr txBox="1">
            <a:spLocks/>
          </p:cNvSpPr>
          <p:nvPr/>
        </p:nvSpPr>
        <p:spPr>
          <a:xfrm>
            <a:off x="657225" y="1448009"/>
            <a:ext cx="9054847" cy="483922"/>
          </a:xfrm>
          <a:prstGeom prst="rect">
            <a:avLst/>
          </a:prstGeom>
        </p:spPr>
        <p:txBody>
          <a:bodyPr vert="horz" lIns="91440" tIns="45720" rIns="91440" bIns="45720" rtlCol="0" anchor="ctr">
            <a:normAutofit lnSpcReduction="10000"/>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The most important step in dealing with dysfunction is:</a:t>
            </a:r>
          </a:p>
        </p:txBody>
      </p:sp>
      <p:sp>
        <p:nvSpPr>
          <p:cNvPr id="7" name="Footer Placeholder 2">
            <a:extLst>
              <a:ext uri="{FF2B5EF4-FFF2-40B4-BE49-F238E27FC236}">
                <a16:creationId xmlns:a16="http://schemas.microsoft.com/office/drawing/2014/main" id="{444764AF-8B76-4E71-A911-85B13A0B628A}"/>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58</a:t>
            </a:fld>
            <a:endParaRPr lang="en-US" dirty="0"/>
          </a:p>
        </p:txBody>
      </p:sp>
      <p:sp>
        <p:nvSpPr>
          <p:cNvPr id="27" name="Content Placeholder 26"/>
          <p:cNvSpPr>
            <a:spLocks noGrp="1"/>
          </p:cNvSpPr>
          <p:nvPr>
            <p:ph type="body" sz="quarter" idx="13"/>
          </p:nvPr>
        </p:nvSpPr>
        <p:spPr>
          <a:xfrm>
            <a:off x="560388" y="2451166"/>
            <a:ext cx="11426825" cy="3776648"/>
          </a:xfrm>
        </p:spPr>
        <p:txBody>
          <a:bodyPr>
            <a:normAutofit/>
          </a:bodyPr>
          <a:lstStyle/>
          <a:p>
            <a:pPr>
              <a:spcAft>
                <a:spcPts val="1200"/>
              </a:spcAft>
            </a:pPr>
            <a:r>
              <a:rPr lang="en-US" sz="2400" dirty="0"/>
              <a:t>Admit that they are right</a:t>
            </a:r>
          </a:p>
          <a:p>
            <a:pPr>
              <a:spcAft>
                <a:spcPts val="1200"/>
              </a:spcAft>
            </a:pPr>
            <a:r>
              <a:rPr lang="en-US" sz="2400" dirty="0"/>
              <a:t>Thank them for the correction</a:t>
            </a:r>
          </a:p>
        </p:txBody>
      </p:sp>
      <p:sp>
        <p:nvSpPr>
          <p:cNvPr id="23" name="Title 4"/>
          <p:cNvSpPr txBox="1">
            <a:spLocks/>
          </p:cNvSpPr>
          <p:nvPr/>
        </p:nvSpPr>
        <p:spPr>
          <a:xfrm>
            <a:off x="657225" y="1448009"/>
            <a:ext cx="9721455" cy="810315"/>
          </a:xfrm>
          <a:prstGeom prst="rect">
            <a:avLst/>
          </a:prstGeom>
        </p:spPr>
        <p:txBody>
          <a:bodyPr vert="horz" lIns="91440" tIns="45720" rIns="91440" bIns="45720" rtlCol="0" anchor="ctr">
            <a:no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When participants point out a mistake that you have made, what should you do?</a:t>
            </a:r>
          </a:p>
        </p:txBody>
      </p:sp>
      <p:sp>
        <p:nvSpPr>
          <p:cNvPr id="7" name="Footer Placeholder 2">
            <a:extLst>
              <a:ext uri="{FF2B5EF4-FFF2-40B4-BE49-F238E27FC236}">
                <a16:creationId xmlns:a16="http://schemas.microsoft.com/office/drawing/2014/main" id="{064A4D9A-132C-420B-BF82-F1CA752EB1D7}"/>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Tree>
    <p:extLst>
      <p:ext uri="{BB962C8B-B14F-4D97-AF65-F5344CB8AC3E}">
        <p14:creationId xmlns:p14="http://schemas.microsoft.com/office/powerpoint/2010/main" val="1925238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b="0" dirty="0"/>
              <a:t>Principle 6</a:t>
            </a:r>
          </a:p>
        </p:txBody>
      </p:sp>
      <p:sp>
        <p:nvSpPr>
          <p:cNvPr id="4" name="Slide Number Placeholder 3"/>
          <p:cNvSpPr>
            <a:spLocks noGrp="1"/>
          </p:cNvSpPr>
          <p:nvPr>
            <p:ph type="sldNum" sz="quarter" idx="12"/>
          </p:nvPr>
        </p:nvSpPr>
        <p:spPr/>
        <p:txBody>
          <a:bodyPr/>
          <a:lstStyle/>
          <a:p>
            <a:fld id="{F29FD61F-2294-5D42-A9D7-9928D42B3773}" type="slidenum">
              <a:rPr lang="en-US" smtClean="0"/>
              <a:pPr/>
              <a:t>59</a:t>
            </a:fld>
            <a:endParaRPr lang="en-US" dirty="0"/>
          </a:p>
        </p:txBody>
      </p:sp>
      <p:sp>
        <p:nvSpPr>
          <p:cNvPr id="6" name="Content Placeholder 5"/>
          <p:cNvSpPr>
            <a:spLocks noGrp="1"/>
          </p:cNvSpPr>
          <p:nvPr>
            <p:ph type="body" sz="quarter" idx="13"/>
          </p:nvPr>
        </p:nvSpPr>
        <p:spPr>
          <a:xfrm>
            <a:off x="657225" y="2417381"/>
            <a:ext cx="4766986" cy="3581230"/>
          </a:xfrm>
        </p:spPr>
        <p:txBody>
          <a:bodyPr>
            <a:noAutofit/>
          </a:bodyPr>
          <a:lstStyle/>
          <a:p>
            <a:pPr marL="514350" indent="-514350">
              <a:spcAft>
                <a:spcPts val="600"/>
              </a:spcAft>
              <a:buFont typeface="+mj-lt"/>
              <a:buAutoNum type="alphaUcPeriod"/>
            </a:pPr>
            <a:r>
              <a:rPr lang="en-US" sz="2600" dirty="0"/>
              <a:t>Understand Dysfunctional Behavior</a:t>
            </a:r>
          </a:p>
          <a:p>
            <a:pPr marL="514350" indent="-514350">
              <a:spcAft>
                <a:spcPts val="600"/>
              </a:spcAft>
              <a:buFont typeface="+mj-lt"/>
              <a:buAutoNum type="alphaUcPeriod"/>
            </a:pPr>
            <a:r>
              <a:rPr lang="en-US" sz="2600" dirty="0"/>
              <a:t>Separate Symptom from Root Cause</a:t>
            </a:r>
          </a:p>
          <a:p>
            <a:pPr marL="514350" indent="-514350">
              <a:spcAft>
                <a:spcPts val="600"/>
              </a:spcAft>
              <a:buFont typeface="+mj-lt"/>
              <a:buAutoNum type="alphaUcPeriod"/>
            </a:pPr>
            <a:r>
              <a:rPr lang="en-US" sz="2600" dirty="0"/>
              <a:t>Focus on Prevention</a:t>
            </a:r>
          </a:p>
          <a:p>
            <a:pPr marL="514350" indent="-514350">
              <a:spcAft>
                <a:spcPts val="600"/>
              </a:spcAft>
              <a:buFont typeface="+mj-lt"/>
              <a:buAutoNum type="alphaUcPeriod"/>
            </a:pPr>
            <a:r>
              <a:rPr lang="en-US" sz="2600" dirty="0"/>
              <a:t>Detect Non-Verbal Cues</a:t>
            </a:r>
          </a:p>
        </p:txBody>
      </p:sp>
      <p:sp>
        <p:nvSpPr>
          <p:cNvPr id="7" name="Content Placeholder 6"/>
          <p:cNvSpPr>
            <a:spLocks noGrp="1"/>
          </p:cNvSpPr>
          <p:nvPr>
            <p:ph idx="4294967295"/>
          </p:nvPr>
        </p:nvSpPr>
        <p:spPr>
          <a:xfrm>
            <a:off x="6767791" y="2417381"/>
            <a:ext cx="4682087" cy="4083050"/>
          </a:xfrm>
        </p:spPr>
        <p:txBody>
          <a:bodyPr>
            <a:normAutofit/>
          </a:bodyPr>
          <a:lstStyle/>
          <a:p>
            <a:pPr marL="514350" indent="-514350">
              <a:spcAft>
                <a:spcPts val="600"/>
              </a:spcAft>
              <a:buClr>
                <a:srgbClr val="009383"/>
              </a:buClr>
              <a:buFont typeface="+mj-lt"/>
              <a:buAutoNum type="alphaUcPeriod" startAt="5"/>
            </a:pPr>
            <a:r>
              <a:rPr lang="en-US" sz="2400" b="0" dirty="0">
                <a:solidFill>
                  <a:schemeClr val="tx1"/>
                </a:solidFill>
              </a:rPr>
              <a:t>Address Dysfunction Effectively</a:t>
            </a:r>
          </a:p>
          <a:p>
            <a:pPr marL="514350" indent="-514350">
              <a:spcAft>
                <a:spcPts val="600"/>
              </a:spcAft>
              <a:buClr>
                <a:srgbClr val="009383"/>
              </a:buClr>
              <a:buFont typeface="+mj-lt"/>
              <a:buAutoNum type="alphaUcPeriod" startAt="5"/>
            </a:pPr>
            <a:r>
              <a:rPr lang="en-US" sz="2400" b="0" dirty="0">
                <a:solidFill>
                  <a:schemeClr val="tx1"/>
                </a:solidFill>
              </a:rPr>
              <a:t>Inform the Group When Appropriate</a:t>
            </a:r>
          </a:p>
          <a:p>
            <a:pPr marL="514350" indent="-514350">
              <a:spcAft>
                <a:spcPts val="600"/>
              </a:spcAft>
              <a:buClr>
                <a:srgbClr val="009383"/>
              </a:buClr>
              <a:buFont typeface="+mj-lt"/>
              <a:buAutoNum type="alphaUcPeriod" startAt="5"/>
            </a:pPr>
            <a:r>
              <a:rPr lang="en-US" sz="2400" b="0" dirty="0">
                <a:solidFill>
                  <a:schemeClr val="tx1"/>
                </a:solidFill>
              </a:rPr>
              <a:t>Reward Functional Behavior</a:t>
            </a:r>
          </a:p>
          <a:p>
            <a:pPr marL="514350" indent="-514350">
              <a:spcAft>
                <a:spcPts val="600"/>
              </a:spcAft>
              <a:buClr>
                <a:srgbClr val="009383"/>
              </a:buClr>
              <a:buFont typeface="+mj-lt"/>
              <a:buAutoNum type="alphaUcPeriod" startAt="5"/>
            </a:pPr>
            <a:r>
              <a:rPr lang="en-US" sz="2400" b="0" dirty="0">
                <a:solidFill>
                  <a:schemeClr val="tx1"/>
                </a:solidFill>
              </a:rPr>
              <a:t>Respond Appropriately When Challenged</a:t>
            </a:r>
          </a:p>
        </p:txBody>
      </p:sp>
      <p:sp>
        <p:nvSpPr>
          <p:cNvPr id="8" name="Title 4"/>
          <p:cNvSpPr txBox="1">
            <a:spLocks/>
          </p:cNvSpPr>
          <p:nvPr/>
        </p:nvSpPr>
        <p:spPr>
          <a:xfrm>
            <a:off x="657225" y="1409375"/>
            <a:ext cx="8071290" cy="492442"/>
          </a:xfrm>
          <a:prstGeom prst="rect">
            <a:avLst/>
          </a:prstGeom>
        </p:spPr>
        <p:txBody>
          <a:bodyPr vert="horz" lIns="91440" tIns="45720" rIns="91440" bIns="45720" rtlCol="0" anchor="ctr">
            <a:noAutofit/>
          </a:bodyPr>
          <a:lstStyle/>
          <a:p>
            <a:pPr>
              <a:spcBef>
                <a:spcPct val="0"/>
              </a:spcBef>
              <a:defRPr/>
            </a:pPr>
            <a:r>
              <a:rPr lang="en-US" sz="2800" cap="all" dirty="0">
                <a:solidFill>
                  <a:srgbClr val="009383"/>
                </a:solidFill>
                <a:latin typeface="Arial" panose="020B0604020202020204" pitchFamily="34" charset="0"/>
                <a:ea typeface="+mj-ea"/>
                <a:cs typeface="Arial" panose="020B0604020202020204" pitchFamily="34" charset="0"/>
              </a:rPr>
              <a:t>Managing dysfunction</a:t>
            </a:r>
          </a:p>
        </p:txBody>
      </p:sp>
      <p:sp>
        <p:nvSpPr>
          <p:cNvPr id="9" name="TextBox 8"/>
          <p:cNvSpPr txBox="1"/>
          <p:nvPr/>
        </p:nvSpPr>
        <p:spPr>
          <a:xfrm>
            <a:off x="657225" y="1797891"/>
            <a:ext cx="7959230" cy="461665"/>
          </a:xfrm>
          <a:prstGeom prst="rect">
            <a:avLst/>
          </a:prstGeom>
          <a:noFill/>
        </p:spPr>
        <p:txBody>
          <a:bodyPr wrap="none" rtlCol="0">
            <a:spAutoFit/>
          </a:bodyPr>
          <a:lstStyle/>
          <a:p>
            <a:r>
              <a:rPr lang="en-US" sz="2400" i="1" dirty="0">
                <a:solidFill>
                  <a:srgbClr val="F26522"/>
                </a:solidFill>
                <a:latin typeface="Arial" panose="020B0604020202020204" pitchFamily="34" charset="0"/>
                <a:cs typeface="Arial" panose="020B0604020202020204" pitchFamily="34" charset="0"/>
              </a:rPr>
              <a:t>Conscious Prevention, Early Detection, Clean Resolution</a:t>
            </a:r>
          </a:p>
        </p:txBody>
      </p:sp>
      <p:sp>
        <p:nvSpPr>
          <p:cNvPr id="11" name="Footer Placeholder 2">
            <a:extLst>
              <a:ext uri="{FF2B5EF4-FFF2-40B4-BE49-F238E27FC236}">
                <a16:creationId xmlns:a16="http://schemas.microsoft.com/office/drawing/2014/main" id="{837DE08D-7093-4498-A930-7189237EA109}"/>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Tree>
    <p:extLst>
      <p:ext uri="{BB962C8B-B14F-4D97-AF65-F5344CB8AC3E}">
        <p14:creationId xmlns:p14="http://schemas.microsoft.com/office/powerpoint/2010/main" val="258234935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Straight Connector 43"/>
          <p:cNvCxnSpPr>
            <a:cxnSpLocks/>
          </p:cNvCxnSpPr>
          <p:nvPr/>
        </p:nvCxnSpPr>
        <p:spPr>
          <a:xfrm rot="5400000">
            <a:off x="6538393" y="1788126"/>
            <a:ext cx="286251" cy="3721"/>
          </a:xfrm>
          <a:prstGeom prst="line">
            <a:avLst/>
          </a:prstGeom>
          <a:ln>
            <a:solidFill>
              <a:srgbClr val="F26522"/>
            </a:solidFill>
          </a:ln>
          <a:effectLst/>
        </p:spPr>
        <p:style>
          <a:lnRef idx="2">
            <a:schemeClr val="accent1"/>
          </a:lnRef>
          <a:fillRef idx="0">
            <a:schemeClr val="accent1"/>
          </a:fillRef>
          <a:effectRef idx="1">
            <a:schemeClr val="accent1"/>
          </a:effectRef>
          <a:fontRef idx="minor">
            <a:schemeClr val="tx1"/>
          </a:fontRef>
        </p:style>
      </p:cxnSp>
      <p:sp>
        <p:nvSpPr>
          <p:cNvPr id="17" name="Arc 16"/>
          <p:cNvSpPr/>
          <p:nvPr/>
        </p:nvSpPr>
        <p:spPr>
          <a:xfrm rot="4361744">
            <a:off x="-2071245" y="-2611228"/>
            <a:ext cx="7513601" cy="10196486"/>
          </a:xfrm>
          <a:prstGeom prst="arc">
            <a:avLst>
              <a:gd name="adj1" fmla="val 16770929"/>
              <a:gd name="adj2" fmla="val 0"/>
            </a:avLst>
          </a:prstGeom>
          <a:ln>
            <a:solidFill>
              <a:srgbClr val="F2652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 name="Title 1"/>
          <p:cNvSpPr>
            <a:spLocks noGrp="1"/>
          </p:cNvSpPr>
          <p:nvPr>
            <p:ph type="title"/>
          </p:nvPr>
        </p:nvSpPr>
        <p:spPr/>
        <p:txBody>
          <a:bodyPr>
            <a:normAutofit/>
          </a:bodyPr>
          <a:lstStyle/>
          <a:p>
            <a:r>
              <a:rPr lang="en-US" sz="3600" b="0" dirty="0"/>
              <a:t>Dysfunctional Behavior</a:t>
            </a:r>
          </a:p>
        </p:txBody>
      </p:sp>
      <p:sp>
        <p:nvSpPr>
          <p:cNvPr id="4" name="Slide Number Placeholder 3"/>
          <p:cNvSpPr>
            <a:spLocks noGrp="1"/>
          </p:cNvSpPr>
          <p:nvPr>
            <p:ph type="sldNum" sz="quarter" idx="12"/>
          </p:nvPr>
        </p:nvSpPr>
        <p:spPr/>
        <p:txBody>
          <a:bodyPr/>
          <a:lstStyle/>
          <a:p>
            <a:fld id="{F29FD61F-2294-5D42-A9D7-9928D42B3773}" type="slidenum">
              <a:rPr lang="en-US" smtClean="0"/>
              <a:pPr/>
              <a:t>6</a:t>
            </a:fld>
            <a:endParaRPr lang="en-US" dirty="0"/>
          </a:p>
        </p:txBody>
      </p:sp>
      <p:sp>
        <p:nvSpPr>
          <p:cNvPr id="3" name="Footer Placeholder 2">
            <a:extLst>
              <a:ext uri="{FF2B5EF4-FFF2-40B4-BE49-F238E27FC236}">
                <a16:creationId xmlns:a16="http://schemas.microsoft.com/office/drawing/2014/main" id="{1C236BD9-AF49-4754-A13B-E0CE1E5D1EA1}"/>
              </a:ext>
            </a:extLst>
          </p:cNvPr>
          <p:cNvSpPr>
            <a:spLocks noGrp="1"/>
          </p:cNvSpPr>
          <p:nvPr>
            <p:ph type="ftr" sz="quarter" idx="11"/>
          </p:nvPr>
        </p:nvSpPr>
        <p:spPr/>
        <p:txBody>
          <a:bodyPr/>
          <a:lstStyle/>
          <a:p>
            <a:r>
              <a:rPr lang="en-US" dirty="0"/>
              <a:t>Copyright 1992-2015, Leadership Strategies, Inc. V15.02 </a:t>
            </a:r>
          </a:p>
        </p:txBody>
      </p:sp>
      <p:cxnSp>
        <p:nvCxnSpPr>
          <p:cNvPr id="6" name="Straight Connector 5"/>
          <p:cNvCxnSpPr/>
          <p:nvPr/>
        </p:nvCxnSpPr>
        <p:spPr>
          <a:xfrm rot="5400000">
            <a:off x="422351" y="3828876"/>
            <a:ext cx="4766392" cy="158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a:cxnSpLocks/>
          </p:cNvCxnSpPr>
          <p:nvPr/>
        </p:nvCxnSpPr>
        <p:spPr>
          <a:xfrm flipH="1" flipV="1">
            <a:off x="2807136" y="6204861"/>
            <a:ext cx="7580873" cy="8005"/>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grpSp>
        <p:nvGrpSpPr>
          <p:cNvPr id="55" name="Group 54"/>
          <p:cNvGrpSpPr/>
          <p:nvPr/>
        </p:nvGrpSpPr>
        <p:grpSpPr>
          <a:xfrm>
            <a:off x="3824691" y="5572194"/>
            <a:ext cx="2914766" cy="338554"/>
            <a:chOff x="2300691" y="5442987"/>
            <a:chExt cx="2914766" cy="338554"/>
          </a:xfrm>
        </p:grpSpPr>
        <p:sp>
          <p:nvSpPr>
            <p:cNvPr id="18" name="Oval 17"/>
            <p:cNvSpPr/>
            <p:nvPr/>
          </p:nvSpPr>
          <p:spPr>
            <a:xfrm>
              <a:off x="2300691" y="5506701"/>
              <a:ext cx="211126" cy="211126"/>
            </a:xfrm>
            <a:prstGeom prst="ellipse">
              <a:avLst/>
            </a:prstGeom>
            <a:solidFill>
              <a:schemeClr val="bg1"/>
            </a:solidFill>
            <a:ln w="34925">
              <a:solidFill>
                <a:srgbClr val="EFCF5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2812235" y="5442987"/>
              <a:ext cx="2403222" cy="338554"/>
            </a:xfrm>
            <a:prstGeom prst="rect">
              <a:avLst/>
            </a:prstGeom>
            <a:noFill/>
          </p:spPr>
          <p:txBody>
            <a:bodyPr wrap="none" rtlCol="0" anchor="ctr">
              <a:spAutoFit/>
            </a:bodyPr>
            <a:lstStyle/>
            <a:p>
              <a:r>
                <a:rPr lang="en-US" sz="1600" dirty="0">
                  <a:solidFill>
                    <a:schemeClr val="bg1">
                      <a:lumMod val="50000"/>
                    </a:schemeClr>
                  </a:solidFill>
                  <a:latin typeface="Franklin Gothic Book"/>
                  <a:cs typeface="Franklin Gothic Book"/>
                </a:rPr>
                <a:t>Arriving late, leaving early</a:t>
              </a:r>
            </a:p>
          </p:txBody>
        </p:sp>
      </p:grpSp>
      <p:sp>
        <p:nvSpPr>
          <p:cNvPr id="30" name="TextBox 29"/>
          <p:cNvSpPr txBox="1"/>
          <p:nvPr/>
        </p:nvSpPr>
        <p:spPr>
          <a:xfrm>
            <a:off x="4810666" y="6174678"/>
            <a:ext cx="2792238" cy="369332"/>
          </a:xfrm>
          <a:prstGeom prst="rect">
            <a:avLst/>
          </a:prstGeom>
          <a:noFill/>
        </p:spPr>
        <p:txBody>
          <a:bodyPr wrap="none" rtlCol="0">
            <a:spAutoFit/>
          </a:bodyPr>
          <a:lstStyle/>
          <a:p>
            <a:r>
              <a:rPr lang="en-US" cap="all" dirty="0">
                <a:solidFill>
                  <a:srgbClr val="F26522"/>
                </a:solidFill>
                <a:latin typeface="Franklin Gothic Medium"/>
                <a:cs typeface="Franklin Gothic Medium"/>
              </a:rPr>
              <a:t>Degree of Dysfunction</a:t>
            </a:r>
          </a:p>
        </p:txBody>
      </p:sp>
      <p:sp>
        <p:nvSpPr>
          <p:cNvPr id="31" name="TextBox 30"/>
          <p:cNvSpPr txBox="1"/>
          <p:nvPr/>
        </p:nvSpPr>
        <p:spPr>
          <a:xfrm rot="16200000">
            <a:off x="1150089" y="3645004"/>
            <a:ext cx="2765864" cy="369332"/>
          </a:xfrm>
          <a:prstGeom prst="rect">
            <a:avLst/>
          </a:prstGeom>
          <a:noFill/>
        </p:spPr>
        <p:txBody>
          <a:bodyPr wrap="none" rtlCol="0">
            <a:spAutoFit/>
          </a:bodyPr>
          <a:lstStyle/>
          <a:p>
            <a:r>
              <a:rPr lang="en-US" cap="all" dirty="0">
                <a:solidFill>
                  <a:srgbClr val="F26522"/>
                </a:solidFill>
                <a:latin typeface="Franklin Gothic Medium"/>
                <a:cs typeface="Franklin Gothic Medium"/>
              </a:rPr>
              <a:t>Severity of disruption</a:t>
            </a:r>
          </a:p>
        </p:txBody>
      </p:sp>
      <p:sp>
        <p:nvSpPr>
          <p:cNvPr id="32" name="TextBox 31"/>
          <p:cNvSpPr txBox="1"/>
          <p:nvPr/>
        </p:nvSpPr>
        <p:spPr>
          <a:xfrm>
            <a:off x="3469828" y="1672173"/>
            <a:ext cx="2457973" cy="1754327"/>
          </a:xfrm>
          <a:prstGeom prst="rect">
            <a:avLst/>
          </a:prstGeom>
          <a:noFill/>
        </p:spPr>
        <p:txBody>
          <a:bodyPr wrap="square" rtlCol="0">
            <a:spAutoFit/>
          </a:bodyPr>
          <a:lstStyle/>
          <a:p>
            <a:r>
              <a:rPr lang="en-US" dirty="0">
                <a:solidFill>
                  <a:srgbClr val="00467F"/>
                </a:solidFill>
                <a:latin typeface="Franklin Gothic Book"/>
                <a:cs typeface="Franklin Gothic Book"/>
              </a:rPr>
              <a:t>As the degree of dysfunction increases, the severity of the disruption caused by the dysfunction increases as well</a:t>
            </a:r>
          </a:p>
        </p:txBody>
      </p:sp>
      <p:grpSp>
        <p:nvGrpSpPr>
          <p:cNvPr id="56" name="Group 55"/>
          <p:cNvGrpSpPr/>
          <p:nvPr/>
        </p:nvGrpSpPr>
        <p:grpSpPr>
          <a:xfrm>
            <a:off x="4542391" y="5146654"/>
            <a:ext cx="3113575" cy="338554"/>
            <a:chOff x="3018390" y="5017447"/>
            <a:chExt cx="3113575" cy="338554"/>
          </a:xfrm>
        </p:grpSpPr>
        <p:sp>
          <p:nvSpPr>
            <p:cNvPr id="20" name="TextBox 19"/>
            <p:cNvSpPr txBox="1"/>
            <p:nvPr/>
          </p:nvSpPr>
          <p:spPr>
            <a:xfrm>
              <a:off x="3496909" y="5017447"/>
              <a:ext cx="2635056" cy="338554"/>
            </a:xfrm>
            <a:prstGeom prst="rect">
              <a:avLst/>
            </a:prstGeom>
            <a:noFill/>
          </p:spPr>
          <p:txBody>
            <a:bodyPr wrap="none" rtlCol="0" anchor="ctr">
              <a:spAutoFit/>
            </a:bodyPr>
            <a:lstStyle/>
            <a:p>
              <a:r>
                <a:rPr lang="en-US" sz="1600" dirty="0">
                  <a:solidFill>
                    <a:schemeClr val="bg1">
                      <a:lumMod val="50000"/>
                    </a:schemeClr>
                  </a:solidFill>
                  <a:latin typeface="Franklin Gothic Book"/>
                  <a:cs typeface="Franklin Gothic Book"/>
                </a:rPr>
                <a:t>Silence, lack of participation</a:t>
              </a:r>
            </a:p>
          </p:txBody>
        </p:sp>
        <p:sp>
          <p:nvSpPr>
            <p:cNvPr id="33" name="Oval 32"/>
            <p:cNvSpPr/>
            <p:nvPr/>
          </p:nvSpPr>
          <p:spPr>
            <a:xfrm>
              <a:off x="3018390" y="5081161"/>
              <a:ext cx="211126" cy="211126"/>
            </a:xfrm>
            <a:prstGeom prst="ellipse">
              <a:avLst/>
            </a:prstGeom>
            <a:solidFill>
              <a:schemeClr val="bg1"/>
            </a:solidFill>
            <a:ln w="34925">
              <a:solidFill>
                <a:srgbClr val="F5BE3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57" name="Group 56"/>
          <p:cNvGrpSpPr/>
          <p:nvPr/>
        </p:nvGrpSpPr>
        <p:grpSpPr>
          <a:xfrm>
            <a:off x="5078965" y="4721112"/>
            <a:ext cx="3929652" cy="338554"/>
            <a:chOff x="3554965" y="4591905"/>
            <a:chExt cx="3929652" cy="338554"/>
          </a:xfrm>
        </p:grpSpPr>
        <p:sp>
          <p:nvSpPr>
            <p:cNvPr id="21" name="TextBox 20"/>
            <p:cNvSpPr txBox="1"/>
            <p:nvPr/>
          </p:nvSpPr>
          <p:spPr>
            <a:xfrm>
              <a:off x="4046757" y="4591905"/>
              <a:ext cx="3437860" cy="338554"/>
            </a:xfrm>
            <a:prstGeom prst="rect">
              <a:avLst/>
            </a:prstGeom>
            <a:noFill/>
          </p:spPr>
          <p:txBody>
            <a:bodyPr wrap="none" rtlCol="0" anchor="ctr">
              <a:spAutoFit/>
            </a:bodyPr>
            <a:lstStyle/>
            <a:p>
              <a:r>
                <a:rPr lang="en-US" sz="1600" dirty="0">
                  <a:solidFill>
                    <a:schemeClr val="bg1">
                      <a:lumMod val="50000"/>
                    </a:schemeClr>
                  </a:solidFill>
                  <a:latin typeface="Franklin Gothic Book"/>
                  <a:cs typeface="Franklin Gothic Book"/>
                </a:rPr>
                <a:t>Folded arms, facing doors or windows</a:t>
              </a:r>
            </a:p>
          </p:txBody>
        </p:sp>
        <p:sp>
          <p:nvSpPr>
            <p:cNvPr id="34" name="Oval 33"/>
            <p:cNvSpPr/>
            <p:nvPr/>
          </p:nvSpPr>
          <p:spPr>
            <a:xfrm>
              <a:off x="3554965" y="4655619"/>
              <a:ext cx="211126" cy="211126"/>
            </a:xfrm>
            <a:prstGeom prst="ellipse">
              <a:avLst/>
            </a:prstGeom>
            <a:solidFill>
              <a:schemeClr val="bg1"/>
            </a:solidFill>
            <a:ln w="34925">
              <a:solidFill>
                <a:srgbClr val="EFA83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58" name="Group 57"/>
          <p:cNvGrpSpPr/>
          <p:nvPr/>
        </p:nvGrpSpPr>
        <p:grpSpPr>
          <a:xfrm>
            <a:off x="5510225" y="4295570"/>
            <a:ext cx="2545146" cy="338554"/>
            <a:chOff x="3986224" y="4166363"/>
            <a:chExt cx="2545146" cy="338554"/>
          </a:xfrm>
        </p:grpSpPr>
        <p:sp>
          <p:nvSpPr>
            <p:cNvPr id="22" name="TextBox 21"/>
            <p:cNvSpPr txBox="1"/>
            <p:nvPr/>
          </p:nvSpPr>
          <p:spPr>
            <a:xfrm>
              <a:off x="4403800" y="4166363"/>
              <a:ext cx="2127570" cy="338554"/>
            </a:xfrm>
            <a:prstGeom prst="rect">
              <a:avLst/>
            </a:prstGeom>
            <a:noFill/>
          </p:spPr>
          <p:txBody>
            <a:bodyPr wrap="none" rtlCol="0" anchor="ctr">
              <a:spAutoFit/>
            </a:bodyPr>
            <a:lstStyle/>
            <a:p>
              <a:r>
                <a:rPr lang="en-US" sz="1600" dirty="0">
                  <a:solidFill>
                    <a:schemeClr val="bg1">
                      <a:lumMod val="50000"/>
                    </a:schemeClr>
                  </a:solidFill>
                  <a:latin typeface="Franklin Gothic Book"/>
                  <a:cs typeface="Franklin Gothic Book"/>
                </a:rPr>
                <a:t>Sidebar Conversations</a:t>
              </a:r>
            </a:p>
          </p:txBody>
        </p:sp>
        <p:sp>
          <p:nvSpPr>
            <p:cNvPr id="35" name="Oval 34"/>
            <p:cNvSpPr/>
            <p:nvPr/>
          </p:nvSpPr>
          <p:spPr>
            <a:xfrm>
              <a:off x="3986224" y="4230077"/>
              <a:ext cx="211126" cy="211126"/>
            </a:xfrm>
            <a:prstGeom prst="ellipse">
              <a:avLst/>
            </a:prstGeom>
            <a:solidFill>
              <a:schemeClr val="bg1"/>
            </a:solidFill>
            <a:ln w="34925">
              <a:solidFill>
                <a:srgbClr val="E9943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59" name="Group 58"/>
          <p:cNvGrpSpPr/>
          <p:nvPr/>
        </p:nvGrpSpPr>
        <p:grpSpPr>
          <a:xfrm>
            <a:off x="5850813" y="3870028"/>
            <a:ext cx="3334409" cy="338554"/>
            <a:chOff x="4326812" y="3740821"/>
            <a:chExt cx="3334409" cy="338554"/>
          </a:xfrm>
        </p:grpSpPr>
        <p:sp>
          <p:nvSpPr>
            <p:cNvPr id="23" name="TextBox 22"/>
            <p:cNvSpPr txBox="1"/>
            <p:nvPr/>
          </p:nvSpPr>
          <p:spPr>
            <a:xfrm>
              <a:off x="4762270" y="3740821"/>
              <a:ext cx="2898951" cy="338554"/>
            </a:xfrm>
            <a:prstGeom prst="rect">
              <a:avLst/>
            </a:prstGeom>
            <a:noFill/>
          </p:spPr>
          <p:txBody>
            <a:bodyPr wrap="none" rtlCol="0" anchor="ctr">
              <a:spAutoFit/>
            </a:bodyPr>
            <a:lstStyle/>
            <a:p>
              <a:r>
                <a:rPr lang="en-US" sz="1600" dirty="0">
                  <a:solidFill>
                    <a:schemeClr val="bg1">
                      <a:lumMod val="50000"/>
                    </a:schemeClr>
                  </a:solidFill>
                  <a:latin typeface="Franklin Gothic Book"/>
                  <a:cs typeface="Franklin Gothic Book"/>
                </a:rPr>
                <a:t>Doing other work in the session</a:t>
              </a:r>
            </a:p>
          </p:txBody>
        </p:sp>
        <p:sp>
          <p:nvSpPr>
            <p:cNvPr id="36" name="Oval 35"/>
            <p:cNvSpPr/>
            <p:nvPr/>
          </p:nvSpPr>
          <p:spPr>
            <a:xfrm>
              <a:off x="4326812" y="3804535"/>
              <a:ext cx="211126" cy="211126"/>
            </a:xfrm>
            <a:prstGeom prst="ellipse">
              <a:avLst/>
            </a:prstGeom>
            <a:solidFill>
              <a:schemeClr val="bg1"/>
            </a:solidFill>
            <a:ln w="34925">
              <a:solidFill>
                <a:srgbClr val="E5803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60" name="Group 59"/>
          <p:cNvGrpSpPr/>
          <p:nvPr/>
        </p:nvGrpSpPr>
        <p:grpSpPr>
          <a:xfrm>
            <a:off x="6116650" y="3444486"/>
            <a:ext cx="2963063" cy="338554"/>
            <a:chOff x="4592649" y="3315279"/>
            <a:chExt cx="2963063" cy="338554"/>
          </a:xfrm>
        </p:grpSpPr>
        <p:sp>
          <p:nvSpPr>
            <p:cNvPr id="24" name="TextBox 23"/>
            <p:cNvSpPr txBox="1"/>
            <p:nvPr/>
          </p:nvSpPr>
          <p:spPr>
            <a:xfrm>
              <a:off x="5014331" y="3315279"/>
              <a:ext cx="2541381" cy="338554"/>
            </a:xfrm>
            <a:prstGeom prst="rect">
              <a:avLst/>
            </a:prstGeom>
            <a:noFill/>
          </p:spPr>
          <p:txBody>
            <a:bodyPr wrap="none" rtlCol="0" anchor="ctr">
              <a:spAutoFit/>
            </a:bodyPr>
            <a:lstStyle/>
            <a:p>
              <a:r>
                <a:rPr lang="en-US" sz="1600" dirty="0">
                  <a:solidFill>
                    <a:schemeClr val="bg1">
                      <a:lumMod val="50000"/>
                    </a:schemeClr>
                  </a:solidFill>
                  <a:latin typeface="Franklin Gothic Book"/>
                  <a:cs typeface="Franklin Gothic Book"/>
                </a:rPr>
                <a:t>Negative physical reactions</a:t>
              </a:r>
            </a:p>
          </p:txBody>
        </p:sp>
        <p:sp>
          <p:nvSpPr>
            <p:cNvPr id="37" name="Oval 36"/>
            <p:cNvSpPr/>
            <p:nvPr/>
          </p:nvSpPr>
          <p:spPr>
            <a:xfrm>
              <a:off x="4592649" y="3378993"/>
              <a:ext cx="211126" cy="211126"/>
            </a:xfrm>
            <a:prstGeom prst="ellipse">
              <a:avLst/>
            </a:prstGeom>
            <a:solidFill>
              <a:schemeClr val="bg1"/>
            </a:solidFill>
            <a:ln w="34925">
              <a:solidFill>
                <a:srgbClr val="E06F3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61" name="Group 60"/>
          <p:cNvGrpSpPr/>
          <p:nvPr/>
        </p:nvGrpSpPr>
        <p:grpSpPr>
          <a:xfrm>
            <a:off x="6311901" y="3018944"/>
            <a:ext cx="3006175" cy="338554"/>
            <a:chOff x="4787900" y="2889737"/>
            <a:chExt cx="3006175" cy="338554"/>
          </a:xfrm>
        </p:grpSpPr>
        <p:sp>
          <p:nvSpPr>
            <p:cNvPr id="25" name="TextBox 24"/>
            <p:cNvSpPr txBox="1"/>
            <p:nvPr/>
          </p:nvSpPr>
          <p:spPr>
            <a:xfrm>
              <a:off x="5180459" y="2889737"/>
              <a:ext cx="2613616" cy="338554"/>
            </a:xfrm>
            <a:prstGeom prst="rect">
              <a:avLst/>
            </a:prstGeom>
            <a:noFill/>
          </p:spPr>
          <p:txBody>
            <a:bodyPr wrap="none" rtlCol="0" anchor="ctr">
              <a:spAutoFit/>
            </a:bodyPr>
            <a:lstStyle/>
            <a:p>
              <a:r>
                <a:rPr lang="en-US" sz="1600" dirty="0">
                  <a:solidFill>
                    <a:schemeClr val="bg1">
                      <a:lumMod val="50000"/>
                    </a:schemeClr>
                  </a:solidFill>
                  <a:latin typeface="Franklin Gothic Book"/>
                  <a:cs typeface="Franklin Gothic Book"/>
                </a:rPr>
                <a:t>Audible sighs of displeasure</a:t>
              </a:r>
            </a:p>
          </p:txBody>
        </p:sp>
        <p:sp>
          <p:nvSpPr>
            <p:cNvPr id="38" name="Oval 37"/>
            <p:cNvSpPr/>
            <p:nvPr/>
          </p:nvSpPr>
          <p:spPr>
            <a:xfrm>
              <a:off x="4787900" y="2953451"/>
              <a:ext cx="211126" cy="211126"/>
            </a:xfrm>
            <a:prstGeom prst="ellipse">
              <a:avLst/>
            </a:prstGeom>
            <a:solidFill>
              <a:schemeClr val="bg1"/>
            </a:solidFill>
            <a:ln w="34925">
              <a:solidFill>
                <a:srgbClr val="DC5E3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62" name="Group 61"/>
          <p:cNvGrpSpPr/>
          <p:nvPr/>
        </p:nvGrpSpPr>
        <p:grpSpPr>
          <a:xfrm>
            <a:off x="6454993" y="2616912"/>
            <a:ext cx="4213006" cy="315044"/>
            <a:chOff x="4930993" y="2487705"/>
            <a:chExt cx="4213006" cy="315044"/>
          </a:xfrm>
        </p:grpSpPr>
        <p:sp>
          <p:nvSpPr>
            <p:cNvPr id="26" name="TextBox 25"/>
            <p:cNvSpPr txBox="1"/>
            <p:nvPr/>
          </p:nvSpPr>
          <p:spPr>
            <a:xfrm>
              <a:off x="5274852" y="2487705"/>
              <a:ext cx="3869147" cy="315044"/>
            </a:xfrm>
            <a:prstGeom prst="rect">
              <a:avLst/>
            </a:prstGeom>
            <a:noFill/>
          </p:spPr>
          <p:txBody>
            <a:bodyPr wrap="square" rtlCol="0" anchor="ctr">
              <a:spAutoFit/>
            </a:bodyPr>
            <a:lstStyle/>
            <a:p>
              <a:pPr>
                <a:lnSpc>
                  <a:spcPts val="1660"/>
                </a:lnSpc>
              </a:pPr>
              <a:r>
                <a:rPr lang="en-US" sz="1600" dirty="0">
                  <a:solidFill>
                    <a:schemeClr val="bg1">
                      <a:lumMod val="50000"/>
                    </a:schemeClr>
                  </a:solidFill>
                  <a:latin typeface="Franklin Gothic Book"/>
                  <a:cs typeface="Franklin Gothic Book"/>
                </a:rPr>
                <a:t>Negative comments about a participant</a:t>
              </a:r>
            </a:p>
          </p:txBody>
        </p:sp>
        <p:sp>
          <p:nvSpPr>
            <p:cNvPr id="39" name="Oval 38"/>
            <p:cNvSpPr/>
            <p:nvPr/>
          </p:nvSpPr>
          <p:spPr>
            <a:xfrm>
              <a:off x="4930993" y="2539664"/>
              <a:ext cx="211126" cy="211126"/>
            </a:xfrm>
            <a:prstGeom prst="ellipse">
              <a:avLst/>
            </a:prstGeom>
            <a:solidFill>
              <a:schemeClr val="bg1"/>
            </a:solidFill>
            <a:ln w="34925">
              <a:solidFill>
                <a:srgbClr val="D84C2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63" name="Group 62"/>
          <p:cNvGrpSpPr/>
          <p:nvPr/>
        </p:nvGrpSpPr>
        <p:grpSpPr>
          <a:xfrm>
            <a:off x="6547856" y="2214880"/>
            <a:ext cx="4120144" cy="315044"/>
            <a:chOff x="5023856" y="2085673"/>
            <a:chExt cx="4120144" cy="315044"/>
          </a:xfrm>
        </p:grpSpPr>
        <p:sp>
          <p:nvSpPr>
            <p:cNvPr id="27" name="TextBox 26"/>
            <p:cNvSpPr txBox="1"/>
            <p:nvPr/>
          </p:nvSpPr>
          <p:spPr>
            <a:xfrm>
              <a:off x="5479677" y="2085673"/>
              <a:ext cx="3664323" cy="315044"/>
            </a:xfrm>
            <a:prstGeom prst="rect">
              <a:avLst/>
            </a:prstGeom>
            <a:noFill/>
          </p:spPr>
          <p:txBody>
            <a:bodyPr wrap="square" rtlCol="0" anchor="ctr">
              <a:spAutoFit/>
            </a:bodyPr>
            <a:lstStyle/>
            <a:p>
              <a:pPr>
                <a:lnSpc>
                  <a:spcPts val="1660"/>
                </a:lnSpc>
              </a:pPr>
              <a:r>
                <a:rPr lang="en-US" sz="1600" dirty="0">
                  <a:solidFill>
                    <a:schemeClr val="bg1">
                      <a:lumMod val="50000"/>
                    </a:schemeClr>
                  </a:solidFill>
                  <a:latin typeface="Franklin Gothic Book"/>
                  <a:cs typeface="Franklin Gothic Book"/>
                </a:rPr>
                <a:t>Verbal attack directed at a participant</a:t>
              </a:r>
            </a:p>
          </p:txBody>
        </p:sp>
        <p:sp>
          <p:nvSpPr>
            <p:cNvPr id="40" name="Oval 39"/>
            <p:cNvSpPr/>
            <p:nvPr/>
          </p:nvSpPr>
          <p:spPr>
            <a:xfrm>
              <a:off x="5023856" y="2137632"/>
              <a:ext cx="211126" cy="211126"/>
            </a:xfrm>
            <a:prstGeom prst="ellipse">
              <a:avLst/>
            </a:prstGeom>
            <a:solidFill>
              <a:schemeClr val="bg1"/>
            </a:solidFill>
            <a:ln w="34925">
              <a:solidFill>
                <a:srgbClr val="D33A2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65" name="Group 64"/>
          <p:cNvGrpSpPr/>
          <p:nvPr/>
        </p:nvGrpSpPr>
        <p:grpSpPr>
          <a:xfrm>
            <a:off x="6578201" y="1363796"/>
            <a:ext cx="3105328" cy="338554"/>
            <a:chOff x="5054201" y="1234589"/>
            <a:chExt cx="3105328" cy="338554"/>
          </a:xfrm>
        </p:grpSpPr>
        <p:sp>
          <p:nvSpPr>
            <p:cNvPr id="29" name="TextBox 28"/>
            <p:cNvSpPr txBox="1"/>
            <p:nvPr/>
          </p:nvSpPr>
          <p:spPr>
            <a:xfrm>
              <a:off x="5438712" y="1234589"/>
              <a:ext cx="2720817" cy="338554"/>
            </a:xfrm>
            <a:prstGeom prst="rect">
              <a:avLst/>
            </a:prstGeom>
            <a:noFill/>
          </p:spPr>
          <p:txBody>
            <a:bodyPr wrap="none" rtlCol="0" anchor="ctr">
              <a:spAutoFit/>
            </a:bodyPr>
            <a:lstStyle/>
            <a:p>
              <a:r>
                <a:rPr lang="en-US" sz="1600" dirty="0">
                  <a:solidFill>
                    <a:schemeClr val="bg1">
                      <a:lumMod val="50000"/>
                    </a:schemeClr>
                  </a:solidFill>
                  <a:latin typeface="Franklin Gothic Book"/>
                  <a:cs typeface="Franklin Gothic Book"/>
                </a:rPr>
                <a:t>Physically attacking someone</a:t>
              </a:r>
            </a:p>
          </p:txBody>
        </p:sp>
        <p:sp>
          <p:nvSpPr>
            <p:cNvPr id="42" name="Oval 41"/>
            <p:cNvSpPr/>
            <p:nvPr/>
          </p:nvSpPr>
          <p:spPr>
            <a:xfrm>
              <a:off x="5054201" y="1298303"/>
              <a:ext cx="211126" cy="211126"/>
            </a:xfrm>
            <a:prstGeom prst="ellipse">
              <a:avLst/>
            </a:prstGeom>
            <a:solidFill>
              <a:schemeClr val="bg1"/>
            </a:solidFill>
            <a:ln w="34925">
              <a:solidFill>
                <a:srgbClr val="CB092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64" name="Group 63"/>
          <p:cNvGrpSpPr/>
          <p:nvPr/>
        </p:nvGrpSpPr>
        <p:grpSpPr>
          <a:xfrm>
            <a:off x="6570082" y="1789338"/>
            <a:ext cx="2992109" cy="338554"/>
            <a:chOff x="5046081" y="1660131"/>
            <a:chExt cx="2992109" cy="338554"/>
          </a:xfrm>
        </p:grpSpPr>
        <p:sp>
          <p:nvSpPr>
            <p:cNvPr id="28" name="TextBox 27"/>
            <p:cNvSpPr txBox="1"/>
            <p:nvPr/>
          </p:nvSpPr>
          <p:spPr>
            <a:xfrm>
              <a:off x="5479677" y="1660131"/>
              <a:ext cx="2558513" cy="338554"/>
            </a:xfrm>
            <a:prstGeom prst="rect">
              <a:avLst/>
            </a:prstGeom>
            <a:noFill/>
          </p:spPr>
          <p:txBody>
            <a:bodyPr wrap="none" rtlCol="0" anchor="ctr">
              <a:spAutoFit/>
            </a:bodyPr>
            <a:lstStyle/>
            <a:p>
              <a:r>
                <a:rPr lang="en-US" sz="1600" dirty="0">
                  <a:solidFill>
                    <a:schemeClr val="bg1">
                      <a:lumMod val="50000"/>
                    </a:schemeClr>
                  </a:solidFill>
                  <a:latin typeface="Franklin Gothic Book"/>
                  <a:cs typeface="Franklin Gothic Book"/>
                </a:rPr>
                <a:t>Leaving the room in disgust</a:t>
              </a:r>
            </a:p>
          </p:txBody>
        </p:sp>
        <p:sp>
          <p:nvSpPr>
            <p:cNvPr id="41" name="Oval 40"/>
            <p:cNvSpPr/>
            <p:nvPr/>
          </p:nvSpPr>
          <p:spPr>
            <a:xfrm>
              <a:off x="5046081" y="1723845"/>
              <a:ext cx="211126" cy="211126"/>
            </a:xfrm>
            <a:prstGeom prst="ellipse">
              <a:avLst/>
            </a:prstGeom>
            <a:solidFill>
              <a:schemeClr val="bg1"/>
            </a:solidFill>
            <a:ln w="34925">
              <a:solidFill>
                <a:srgbClr val="CF252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5" name="TextBox 44"/>
          <p:cNvSpPr txBox="1"/>
          <p:nvPr/>
        </p:nvSpPr>
        <p:spPr>
          <a:xfrm>
            <a:off x="11109353" y="5748064"/>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000" dirty="0">
                <a:solidFill>
                  <a:srgbClr val="009383"/>
                </a:solidFill>
                <a:latin typeface="Arial Black" pitchFamily="34" charset="0"/>
              </a:rPr>
            </a:br>
            <a:r>
              <a:rPr lang="en-US" sz="1400" dirty="0">
                <a:solidFill>
                  <a:srgbClr val="009383"/>
                </a:solidFill>
                <a:latin typeface="Arial Black" pitchFamily="34" charset="0"/>
              </a:rPr>
              <a:t>6-2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val 31">
            <a:extLst>
              <a:ext uri="{FF2B5EF4-FFF2-40B4-BE49-F238E27FC236}">
                <a16:creationId xmlns:a16="http://schemas.microsoft.com/office/drawing/2014/main" id="{16DC5CB8-B2C3-4A07-A1BC-1DACA4A38A06}"/>
              </a:ext>
            </a:extLst>
          </p:cNvPr>
          <p:cNvSpPr/>
          <p:nvPr/>
        </p:nvSpPr>
        <p:spPr>
          <a:xfrm>
            <a:off x="5906030" y="15589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Franklin Gothic Medium"/>
                <a:cs typeface="Franklin Gothic Medium"/>
              </a:rPr>
              <a:t>3.</a:t>
            </a:r>
          </a:p>
          <a:p>
            <a:pPr algn="ctr"/>
            <a:r>
              <a:rPr lang="en-US" sz="1600" dirty="0">
                <a:solidFill>
                  <a:schemeClr val="bg1"/>
                </a:solidFill>
                <a:latin typeface="Franklin Gothic Book"/>
                <a:cs typeface="Franklin Gothic Book"/>
              </a:rPr>
              <a:t>Focusing</a:t>
            </a:r>
            <a:br>
              <a:rPr lang="en-US" sz="1600" dirty="0">
                <a:solidFill>
                  <a:schemeClr val="bg1"/>
                </a:solidFill>
                <a:latin typeface="Franklin Gothic Book"/>
                <a:cs typeface="Franklin Gothic Book"/>
              </a:rPr>
            </a:br>
            <a:r>
              <a:rPr lang="en-US" sz="1600" dirty="0">
                <a:solidFill>
                  <a:schemeClr val="bg1"/>
                </a:solidFill>
                <a:latin typeface="Franklin Gothic Book"/>
                <a:cs typeface="Franklin Gothic Book"/>
              </a:rPr>
              <a:t>the Group</a:t>
            </a:r>
            <a:br>
              <a:rPr lang="en-US" sz="1600" dirty="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sp>
        <p:nvSpPr>
          <p:cNvPr id="33" name="Oval 32">
            <a:extLst>
              <a:ext uri="{FF2B5EF4-FFF2-40B4-BE49-F238E27FC236}">
                <a16:creationId xmlns:a16="http://schemas.microsoft.com/office/drawing/2014/main" id="{96114ACB-B02E-40FC-9F8D-7C912F42E243}"/>
              </a:ext>
            </a:extLst>
          </p:cNvPr>
          <p:cNvSpPr/>
          <p:nvPr/>
        </p:nvSpPr>
        <p:spPr>
          <a:xfrm>
            <a:off x="4108147" y="1552824"/>
            <a:ext cx="1416652" cy="1416652"/>
          </a:xfrm>
          <a:prstGeom prst="ellipse">
            <a:avLst/>
          </a:prstGeom>
          <a:solidFill>
            <a:srgbClr val="F2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Franklin Gothic Medium"/>
                <a:cs typeface="Franklin Gothic Medium"/>
              </a:rPr>
              <a:t>2.</a:t>
            </a:r>
          </a:p>
          <a:p>
            <a:pPr algn="ctr"/>
            <a:r>
              <a:rPr lang="en-US" sz="1600" dirty="0">
                <a:solidFill>
                  <a:schemeClr val="bg1"/>
                </a:solidFill>
                <a:latin typeface="Franklin Gothic Book"/>
                <a:cs typeface="Franklin Gothic Book"/>
              </a:rPr>
              <a:t>Getting </a:t>
            </a:r>
            <a:br>
              <a:rPr lang="en-US" sz="1600" dirty="0">
                <a:solidFill>
                  <a:schemeClr val="bg1"/>
                </a:solidFill>
                <a:latin typeface="Franklin Gothic Book"/>
                <a:cs typeface="Franklin Gothic Book"/>
              </a:rPr>
            </a:br>
            <a:r>
              <a:rPr lang="en-US" sz="1600" dirty="0">
                <a:solidFill>
                  <a:schemeClr val="bg1"/>
                </a:solidFill>
                <a:latin typeface="Franklin Gothic Book"/>
                <a:cs typeface="Franklin Gothic Book"/>
              </a:rPr>
              <a:t>the Session</a:t>
            </a:r>
          </a:p>
          <a:p>
            <a:pPr algn="ctr"/>
            <a:r>
              <a:rPr lang="en-US" sz="1600" dirty="0">
                <a:solidFill>
                  <a:schemeClr val="bg1"/>
                </a:solidFill>
                <a:latin typeface="Franklin Gothic Book"/>
                <a:cs typeface="Franklin Gothic Book"/>
              </a:rPr>
              <a:t>Started</a:t>
            </a:r>
            <a:br>
              <a:rPr lang="en-US" sz="1600" dirty="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sp>
        <p:nvSpPr>
          <p:cNvPr id="34" name="Title 1">
            <a:extLst>
              <a:ext uri="{FF2B5EF4-FFF2-40B4-BE49-F238E27FC236}">
                <a16:creationId xmlns:a16="http://schemas.microsoft.com/office/drawing/2014/main" id="{0D37A133-794C-4534-B908-0D7B848FCC51}"/>
              </a:ext>
            </a:extLst>
          </p:cNvPr>
          <p:cNvSpPr>
            <a:spLocks noGrp="1"/>
          </p:cNvSpPr>
          <p:nvPr>
            <p:ph type="title"/>
          </p:nvPr>
        </p:nvSpPr>
        <p:spPr>
          <a:xfrm>
            <a:off x="657225" y="522072"/>
            <a:ext cx="7429500" cy="690564"/>
          </a:xfrm>
        </p:spPr>
        <p:txBody>
          <a:bodyPr>
            <a:normAutofit/>
          </a:bodyPr>
          <a:lstStyle/>
          <a:p>
            <a:r>
              <a:rPr lang="en-US" sz="3600" b="0" dirty="0"/>
              <a:t>Checkpoint</a:t>
            </a:r>
          </a:p>
        </p:txBody>
      </p:sp>
      <p:sp>
        <p:nvSpPr>
          <p:cNvPr id="35" name="Slide Number Placeholder 3">
            <a:extLst>
              <a:ext uri="{FF2B5EF4-FFF2-40B4-BE49-F238E27FC236}">
                <a16:creationId xmlns:a16="http://schemas.microsoft.com/office/drawing/2014/main" id="{B1B96630-9990-43A8-843C-17013C4801DD}"/>
              </a:ext>
            </a:extLst>
          </p:cNvPr>
          <p:cNvSpPr>
            <a:spLocks noGrp="1"/>
          </p:cNvSpPr>
          <p:nvPr>
            <p:ph type="sldNum" sz="quarter" idx="12"/>
          </p:nvPr>
        </p:nvSpPr>
        <p:spPr>
          <a:xfrm>
            <a:off x="197069" y="6356350"/>
            <a:ext cx="2743200" cy="365125"/>
          </a:xfrm>
        </p:spPr>
        <p:txBody>
          <a:bodyPr/>
          <a:lstStyle/>
          <a:p>
            <a:fld id="{F29FD61F-2294-5D42-A9D7-9928D42B3773}" type="slidenum">
              <a:rPr lang="en-US" smtClean="0"/>
              <a:pPr/>
              <a:t>60</a:t>
            </a:fld>
            <a:endParaRPr lang="en-US" dirty="0"/>
          </a:p>
        </p:txBody>
      </p:sp>
      <p:sp>
        <p:nvSpPr>
          <p:cNvPr id="37" name="Oval 36">
            <a:extLst>
              <a:ext uri="{FF2B5EF4-FFF2-40B4-BE49-F238E27FC236}">
                <a16:creationId xmlns:a16="http://schemas.microsoft.com/office/drawing/2014/main" id="{825D4E87-2A93-4E18-BA43-1BDDEF643A83}"/>
              </a:ext>
            </a:extLst>
          </p:cNvPr>
          <p:cNvSpPr/>
          <p:nvPr/>
        </p:nvSpPr>
        <p:spPr>
          <a:xfrm>
            <a:off x="2310264" y="1552824"/>
            <a:ext cx="1416652" cy="1416652"/>
          </a:xfrm>
          <a:prstGeom prst="ellipse">
            <a:avLst/>
          </a:prstGeom>
          <a:solidFill>
            <a:srgbClr val="F2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Franklin Gothic Medium"/>
                <a:cs typeface="Franklin Gothic Medium"/>
              </a:rPr>
              <a:t>1.</a:t>
            </a:r>
          </a:p>
          <a:p>
            <a:pPr algn="ctr"/>
            <a:r>
              <a:rPr lang="en-US" sz="1600" dirty="0">
                <a:solidFill>
                  <a:schemeClr val="bg1"/>
                </a:solidFill>
                <a:latin typeface="Franklin Gothic Book"/>
                <a:cs typeface="Franklin Gothic Book"/>
              </a:rPr>
              <a:t>Preparing </a:t>
            </a:r>
            <a:br>
              <a:rPr lang="en-US" sz="1600" dirty="0">
                <a:solidFill>
                  <a:schemeClr val="bg1"/>
                </a:solidFill>
                <a:latin typeface="Franklin Gothic Book"/>
                <a:cs typeface="Franklin Gothic Book"/>
              </a:rPr>
            </a:br>
            <a:r>
              <a:rPr lang="en-US" sz="1600" dirty="0">
                <a:solidFill>
                  <a:schemeClr val="bg1"/>
                </a:solidFill>
                <a:latin typeface="Franklin Gothic Book"/>
                <a:cs typeface="Franklin Gothic Book"/>
              </a:rPr>
              <a:t>for Success</a:t>
            </a:r>
            <a:br>
              <a:rPr lang="en-US" sz="1600" dirty="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sp>
        <p:nvSpPr>
          <p:cNvPr id="38" name="Oval 37">
            <a:extLst>
              <a:ext uri="{FF2B5EF4-FFF2-40B4-BE49-F238E27FC236}">
                <a16:creationId xmlns:a16="http://schemas.microsoft.com/office/drawing/2014/main" id="{0A21C384-453A-4068-B7D3-7BB6A8417107}"/>
              </a:ext>
            </a:extLst>
          </p:cNvPr>
          <p:cNvSpPr/>
          <p:nvPr/>
        </p:nvSpPr>
        <p:spPr>
          <a:xfrm>
            <a:off x="9148322" y="1552824"/>
            <a:ext cx="1416652" cy="1416652"/>
          </a:xfrm>
          <a:prstGeom prst="ellipse">
            <a:avLst/>
          </a:prstGeom>
          <a:solidFill>
            <a:srgbClr val="F2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Franklin Gothic Medium"/>
                <a:cs typeface="Franklin Gothic Medium"/>
              </a:rPr>
              <a:t>9.</a:t>
            </a:r>
          </a:p>
          <a:p>
            <a:pPr algn="ctr"/>
            <a:r>
              <a:rPr lang="en-US" sz="1600" dirty="0">
                <a:solidFill>
                  <a:schemeClr val="bg1"/>
                </a:solidFill>
                <a:latin typeface="Franklin Gothic Book"/>
                <a:cs typeface="Franklin Gothic Book"/>
              </a:rPr>
              <a:t>Closing the</a:t>
            </a:r>
            <a:br>
              <a:rPr lang="en-US" sz="1600" dirty="0">
                <a:solidFill>
                  <a:schemeClr val="bg1"/>
                </a:solidFill>
                <a:latin typeface="Franklin Gothic Book"/>
                <a:cs typeface="Franklin Gothic Book"/>
              </a:rPr>
            </a:br>
            <a:r>
              <a:rPr lang="en-US" sz="1600" dirty="0">
                <a:solidFill>
                  <a:schemeClr val="bg1"/>
                </a:solidFill>
                <a:latin typeface="Franklin Gothic Book"/>
                <a:cs typeface="Franklin Gothic Book"/>
              </a:rPr>
              <a:t>Session</a:t>
            </a:r>
            <a:br>
              <a:rPr lang="en-US" sz="1600" dirty="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sp>
        <p:nvSpPr>
          <p:cNvPr id="39" name="Oval 38">
            <a:extLst>
              <a:ext uri="{FF2B5EF4-FFF2-40B4-BE49-F238E27FC236}">
                <a16:creationId xmlns:a16="http://schemas.microsoft.com/office/drawing/2014/main" id="{8A8B00BB-AA99-409E-8E2F-DD7EAA7D1C94}"/>
              </a:ext>
            </a:extLst>
          </p:cNvPr>
          <p:cNvSpPr/>
          <p:nvPr/>
        </p:nvSpPr>
        <p:spPr>
          <a:xfrm>
            <a:off x="7379230" y="6064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Franklin Gothic Medium"/>
                <a:cs typeface="Franklin Gothic Medium"/>
              </a:rPr>
              <a:t>4.</a:t>
            </a:r>
          </a:p>
          <a:p>
            <a:pPr algn="ctr"/>
            <a:r>
              <a:rPr lang="en-US" sz="1600" dirty="0">
                <a:solidFill>
                  <a:schemeClr val="bg1"/>
                </a:solidFill>
                <a:latin typeface="Franklin Gothic Book"/>
                <a:cs typeface="Franklin Gothic Book"/>
              </a:rPr>
              <a:t>The Power</a:t>
            </a:r>
            <a:br>
              <a:rPr lang="en-US" sz="1600" dirty="0">
                <a:solidFill>
                  <a:schemeClr val="bg1"/>
                </a:solidFill>
                <a:latin typeface="Franklin Gothic Book"/>
                <a:cs typeface="Franklin Gothic Book"/>
              </a:rPr>
            </a:br>
            <a:r>
              <a:rPr lang="en-US" sz="1600" dirty="0">
                <a:solidFill>
                  <a:schemeClr val="bg1"/>
                </a:solidFill>
                <a:latin typeface="Franklin Gothic Book"/>
                <a:cs typeface="Franklin Gothic Book"/>
              </a:rPr>
              <a:t>of the Pen</a:t>
            </a:r>
            <a:br>
              <a:rPr lang="en-US" sz="1600" dirty="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sp>
        <p:nvSpPr>
          <p:cNvPr id="40" name="Oval 39">
            <a:extLst>
              <a:ext uri="{FF2B5EF4-FFF2-40B4-BE49-F238E27FC236}">
                <a16:creationId xmlns:a16="http://schemas.microsoft.com/office/drawing/2014/main" id="{31D753D8-F9E8-4771-AABA-41446E5A37E5}"/>
              </a:ext>
            </a:extLst>
          </p:cNvPr>
          <p:cNvSpPr/>
          <p:nvPr/>
        </p:nvSpPr>
        <p:spPr>
          <a:xfrm>
            <a:off x="7379230" y="25114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Franklin Gothic Medium"/>
                <a:cs typeface="Franklin Gothic Medium"/>
              </a:rPr>
              <a:t>5.</a:t>
            </a:r>
          </a:p>
          <a:p>
            <a:pPr algn="ctr"/>
            <a:r>
              <a:rPr lang="en-US" sz="1600" dirty="0">
                <a:solidFill>
                  <a:schemeClr val="bg1"/>
                </a:solidFill>
                <a:latin typeface="Franklin Gothic Book"/>
                <a:cs typeface="Franklin Gothic Book"/>
              </a:rPr>
              <a:t>Information</a:t>
            </a:r>
            <a:br>
              <a:rPr lang="en-US" sz="1600" dirty="0">
                <a:solidFill>
                  <a:schemeClr val="bg1"/>
                </a:solidFill>
                <a:latin typeface="Franklin Gothic Book"/>
                <a:cs typeface="Franklin Gothic Book"/>
              </a:rPr>
            </a:br>
            <a:r>
              <a:rPr lang="en-US" sz="1600" dirty="0">
                <a:solidFill>
                  <a:schemeClr val="bg1"/>
                </a:solidFill>
                <a:latin typeface="Franklin Gothic Book"/>
                <a:cs typeface="Franklin Gothic Book"/>
              </a:rPr>
              <a:t>Gathering</a:t>
            </a:r>
            <a:br>
              <a:rPr lang="en-US" sz="1600" dirty="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sp>
        <p:nvSpPr>
          <p:cNvPr id="41" name="Oval 40">
            <a:extLst>
              <a:ext uri="{FF2B5EF4-FFF2-40B4-BE49-F238E27FC236}">
                <a16:creationId xmlns:a16="http://schemas.microsoft.com/office/drawing/2014/main" id="{2D4CFB2C-5F75-4E54-A31C-0DEE6CDDA1F4}"/>
              </a:ext>
            </a:extLst>
          </p:cNvPr>
          <p:cNvSpPr/>
          <p:nvPr/>
        </p:nvSpPr>
        <p:spPr>
          <a:xfrm>
            <a:off x="6777755" y="4335395"/>
            <a:ext cx="1416652" cy="1416652"/>
          </a:xfrm>
          <a:prstGeom prst="ellipse">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Franklin Gothic Medium"/>
                <a:cs typeface="Franklin Gothic Medium"/>
              </a:rPr>
              <a:t>7.</a:t>
            </a:r>
          </a:p>
          <a:p>
            <a:pPr algn="ctr"/>
            <a:r>
              <a:rPr lang="en-US" sz="1600" dirty="0">
                <a:solidFill>
                  <a:srgbClr val="FFFFFF"/>
                </a:solidFill>
                <a:latin typeface="Franklin Gothic Book"/>
                <a:cs typeface="Franklin Gothic Book"/>
              </a:rPr>
              <a:t>Consensus</a:t>
            </a:r>
            <a:br>
              <a:rPr lang="en-US" sz="1600" dirty="0">
                <a:solidFill>
                  <a:srgbClr val="FFFFFF"/>
                </a:solidFill>
                <a:latin typeface="Franklin Gothic Book"/>
                <a:cs typeface="Franklin Gothic Book"/>
              </a:rPr>
            </a:br>
            <a:r>
              <a:rPr lang="en-US" sz="1600" dirty="0">
                <a:solidFill>
                  <a:srgbClr val="FFFFFF"/>
                </a:solidFill>
                <a:latin typeface="Franklin Gothic Book"/>
                <a:cs typeface="Franklin Gothic Book"/>
              </a:rPr>
              <a:t>Building</a:t>
            </a:r>
            <a:br>
              <a:rPr lang="en-US" sz="1600" dirty="0">
                <a:solidFill>
                  <a:srgbClr val="FFFFFF"/>
                </a:solidFill>
                <a:latin typeface="Franklin Gothic Book"/>
                <a:cs typeface="Franklin Gothic Book"/>
              </a:rPr>
            </a:br>
            <a:endParaRPr lang="en-US" sz="1600" dirty="0">
              <a:solidFill>
                <a:srgbClr val="FFFFFF"/>
              </a:solidFill>
              <a:latin typeface="Franklin Gothic Book"/>
              <a:cs typeface="Franklin Gothic Book"/>
            </a:endParaRPr>
          </a:p>
        </p:txBody>
      </p:sp>
      <p:sp>
        <p:nvSpPr>
          <p:cNvPr id="42" name="Oval 41">
            <a:extLst>
              <a:ext uri="{FF2B5EF4-FFF2-40B4-BE49-F238E27FC236}">
                <a16:creationId xmlns:a16="http://schemas.microsoft.com/office/drawing/2014/main" id="{F7C2F655-5C3C-4EB1-B75E-A8E3FA36B77D}"/>
              </a:ext>
            </a:extLst>
          </p:cNvPr>
          <p:cNvSpPr/>
          <p:nvPr/>
        </p:nvSpPr>
        <p:spPr>
          <a:xfrm>
            <a:off x="8386080" y="4335395"/>
            <a:ext cx="1416652" cy="1416652"/>
          </a:xfrm>
          <a:prstGeom prst="ellipse">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Franklin Gothic Medium"/>
                <a:cs typeface="Franklin Gothic Medium"/>
              </a:rPr>
              <a:t>8.</a:t>
            </a:r>
          </a:p>
          <a:p>
            <a:pPr algn="ctr"/>
            <a:r>
              <a:rPr lang="en-US" sz="1600" dirty="0">
                <a:solidFill>
                  <a:srgbClr val="FFFFFF"/>
                </a:solidFill>
                <a:latin typeface="Franklin Gothic Book"/>
                <a:cs typeface="Franklin Gothic Book"/>
              </a:rPr>
              <a:t>Keeping the</a:t>
            </a:r>
            <a:br>
              <a:rPr lang="en-US" sz="1600" dirty="0">
                <a:solidFill>
                  <a:srgbClr val="FFFFFF"/>
                </a:solidFill>
                <a:latin typeface="Franklin Gothic Book"/>
                <a:cs typeface="Franklin Gothic Book"/>
              </a:rPr>
            </a:br>
            <a:r>
              <a:rPr lang="en-US" sz="1600" dirty="0">
                <a:solidFill>
                  <a:srgbClr val="FFFFFF"/>
                </a:solidFill>
                <a:latin typeface="Franklin Gothic Book"/>
                <a:cs typeface="Franklin Gothic Book"/>
              </a:rPr>
              <a:t>Energy High</a:t>
            </a:r>
            <a:br>
              <a:rPr lang="en-US" sz="1600" dirty="0">
                <a:solidFill>
                  <a:srgbClr val="FFFFFF"/>
                </a:solidFill>
                <a:latin typeface="Franklin Gothic Book"/>
                <a:cs typeface="Franklin Gothic Book"/>
              </a:rPr>
            </a:br>
            <a:endParaRPr lang="en-US" sz="1600" dirty="0">
              <a:solidFill>
                <a:srgbClr val="FFFFFF"/>
              </a:solidFill>
              <a:latin typeface="Franklin Gothic Book"/>
              <a:cs typeface="Franklin Gothic Book"/>
            </a:endParaRPr>
          </a:p>
        </p:txBody>
      </p:sp>
      <p:sp>
        <p:nvSpPr>
          <p:cNvPr id="43" name="Oval 42">
            <a:extLst>
              <a:ext uri="{FF2B5EF4-FFF2-40B4-BE49-F238E27FC236}">
                <a16:creationId xmlns:a16="http://schemas.microsoft.com/office/drawing/2014/main" id="{FC56AAF6-6FD7-4AA6-9282-E6F0BBCA0A13}"/>
              </a:ext>
            </a:extLst>
          </p:cNvPr>
          <p:cNvSpPr/>
          <p:nvPr/>
        </p:nvSpPr>
        <p:spPr>
          <a:xfrm>
            <a:off x="5169430" y="4335395"/>
            <a:ext cx="1416652" cy="1416652"/>
          </a:xfrm>
          <a:prstGeom prst="ellipse">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Franklin Gothic Medium"/>
                <a:cs typeface="Franklin Gothic Medium"/>
              </a:rPr>
              <a:t>6.</a:t>
            </a:r>
          </a:p>
          <a:p>
            <a:pPr algn="ctr"/>
            <a:r>
              <a:rPr lang="en-US" sz="1600" dirty="0">
                <a:solidFill>
                  <a:srgbClr val="FFFFFF"/>
                </a:solidFill>
                <a:latin typeface="Franklin Gothic Book"/>
                <a:cs typeface="Franklin Gothic Book"/>
              </a:rPr>
              <a:t>Managing</a:t>
            </a:r>
            <a:br>
              <a:rPr lang="en-US" sz="1600" dirty="0">
                <a:solidFill>
                  <a:srgbClr val="FFFFFF"/>
                </a:solidFill>
                <a:latin typeface="Franklin Gothic Book"/>
                <a:cs typeface="Franklin Gothic Book"/>
              </a:rPr>
            </a:br>
            <a:r>
              <a:rPr lang="en-US" sz="1600" dirty="0">
                <a:solidFill>
                  <a:srgbClr val="FFFFFF"/>
                </a:solidFill>
                <a:latin typeface="Franklin Gothic Book"/>
                <a:cs typeface="Franklin Gothic Book"/>
              </a:rPr>
              <a:t>Dysfunction</a:t>
            </a:r>
            <a:br>
              <a:rPr lang="en-US" sz="1600" dirty="0">
                <a:solidFill>
                  <a:srgbClr val="FFFFFF"/>
                </a:solidFill>
                <a:latin typeface="Franklin Gothic Book"/>
                <a:cs typeface="Franklin Gothic Book"/>
              </a:rPr>
            </a:br>
            <a:endParaRPr lang="en-US" sz="1600" dirty="0">
              <a:solidFill>
                <a:srgbClr val="FFFFFF"/>
              </a:solidFill>
              <a:latin typeface="Franklin Gothic Book"/>
              <a:cs typeface="Franklin Gothic Book"/>
            </a:endParaRPr>
          </a:p>
        </p:txBody>
      </p:sp>
      <p:pic>
        <p:nvPicPr>
          <p:cNvPr id="44" name="Picture 43">
            <a:extLst>
              <a:ext uri="{FF2B5EF4-FFF2-40B4-BE49-F238E27FC236}">
                <a16:creationId xmlns:a16="http://schemas.microsoft.com/office/drawing/2014/main" id="{74E1A87F-F901-4955-A500-8C731707806F}"/>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7001637" y="3136333"/>
            <a:ext cx="210312" cy="245364"/>
          </a:xfrm>
          <a:prstGeom prst="rect">
            <a:avLst/>
          </a:prstGeom>
        </p:spPr>
      </p:pic>
      <p:pic>
        <p:nvPicPr>
          <p:cNvPr id="45" name="Picture 44">
            <a:extLst>
              <a:ext uri="{FF2B5EF4-FFF2-40B4-BE49-F238E27FC236}">
                <a16:creationId xmlns:a16="http://schemas.microsoft.com/office/drawing/2014/main" id="{80F959E0-CD3F-4D0D-B91B-CC51001F7723}"/>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7010401" y="1299191"/>
            <a:ext cx="201549" cy="254127"/>
          </a:xfrm>
          <a:prstGeom prst="rect">
            <a:avLst/>
          </a:prstGeom>
        </p:spPr>
      </p:pic>
      <p:pic>
        <p:nvPicPr>
          <p:cNvPr id="46" name="Picture 45">
            <a:extLst>
              <a:ext uri="{FF2B5EF4-FFF2-40B4-BE49-F238E27FC236}">
                <a16:creationId xmlns:a16="http://schemas.microsoft.com/office/drawing/2014/main" id="{12A70AB4-2D54-47E6-92F1-CDE2E9C06DF8}"/>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7"/>
              <a:stretch>
                <a:fillRect/>
              </a:stretch>
            </p:blipFill>
          </mc:Choice>
          <mc:Fallback>
            <p:blipFill>
              <a:blip r:embed="rId8"/>
              <a:stretch>
                <a:fillRect/>
              </a:stretch>
            </p:blipFill>
          </mc:Fallback>
        </mc:AlternateContent>
        <p:spPr>
          <a:xfrm>
            <a:off x="8034978" y="2118293"/>
            <a:ext cx="105156" cy="297942"/>
          </a:xfrm>
          <a:prstGeom prst="rect">
            <a:avLst/>
          </a:prstGeom>
        </p:spPr>
      </p:pic>
      <p:sp>
        <p:nvSpPr>
          <p:cNvPr id="47" name="TextBox 46">
            <a:extLst>
              <a:ext uri="{FF2B5EF4-FFF2-40B4-BE49-F238E27FC236}">
                <a16:creationId xmlns:a16="http://schemas.microsoft.com/office/drawing/2014/main" id="{86BA8033-0BA1-4F80-9647-DE6E322760A4}"/>
              </a:ext>
            </a:extLst>
          </p:cNvPr>
          <p:cNvSpPr txBox="1"/>
          <p:nvPr/>
        </p:nvSpPr>
        <p:spPr>
          <a:xfrm>
            <a:off x="3971082" y="4720557"/>
            <a:ext cx="1170074" cy="646331"/>
          </a:xfrm>
          <a:prstGeom prst="rect">
            <a:avLst/>
          </a:prstGeom>
          <a:noFill/>
        </p:spPr>
        <p:txBody>
          <a:bodyPr wrap="none" rtlCol="0">
            <a:spAutoFit/>
          </a:bodyPr>
          <a:lstStyle/>
          <a:p>
            <a:r>
              <a:rPr lang="en-US" dirty="0">
                <a:solidFill>
                  <a:srgbClr val="009383"/>
                </a:solidFill>
                <a:latin typeface="Franklin Gothic Medium"/>
                <a:cs typeface="Franklin Gothic Medium"/>
              </a:rPr>
              <a:t>Group</a:t>
            </a:r>
          </a:p>
          <a:p>
            <a:r>
              <a:rPr lang="en-US" dirty="0">
                <a:solidFill>
                  <a:srgbClr val="009383"/>
                </a:solidFill>
                <a:latin typeface="Franklin Gothic Medium"/>
                <a:cs typeface="Franklin Gothic Medium"/>
              </a:rPr>
              <a:t>Dynamics</a:t>
            </a:r>
          </a:p>
        </p:txBody>
      </p:sp>
      <p:sp>
        <p:nvSpPr>
          <p:cNvPr id="48" name="Rectangle 47">
            <a:extLst>
              <a:ext uri="{FF2B5EF4-FFF2-40B4-BE49-F238E27FC236}">
                <a16:creationId xmlns:a16="http://schemas.microsoft.com/office/drawing/2014/main" id="{55982B10-5058-47CA-AC2B-6E9C958BFB4F}"/>
              </a:ext>
            </a:extLst>
          </p:cNvPr>
          <p:cNvSpPr/>
          <p:nvPr/>
        </p:nvSpPr>
        <p:spPr>
          <a:xfrm>
            <a:off x="3903522" y="4226675"/>
            <a:ext cx="6186854" cy="1634092"/>
          </a:xfrm>
          <a:prstGeom prst="rect">
            <a:avLst/>
          </a:prstGeom>
          <a:noFill/>
          <a:ln>
            <a:solidFill>
              <a:schemeClr val="accent5">
                <a:lumMod val="50000"/>
                <a:lumOff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426F9CBD-16F3-4746-AAE9-DCAA656C78F6}"/>
              </a:ext>
            </a:extLst>
          </p:cNvPr>
          <p:cNvSpPr txBox="1"/>
          <p:nvPr/>
        </p:nvSpPr>
        <p:spPr>
          <a:xfrm>
            <a:off x="5877757" y="184666"/>
            <a:ext cx="2683157" cy="369332"/>
          </a:xfrm>
          <a:prstGeom prst="rect">
            <a:avLst/>
          </a:prstGeom>
          <a:noFill/>
        </p:spPr>
        <p:txBody>
          <a:bodyPr wrap="square" rtlCol="0">
            <a:spAutoFit/>
          </a:bodyPr>
          <a:lstStyle/>
          <a:p>
            <a:pPr algn="ctr"/>
            <a:r>
              <a:rPr lang="en-US" u="sng" dirty="0">
                <a:solidFill>
                  <a:srgbClr val="00467F"/>
                </a:solidFill>
                <a:latin typeface="Franklin Gothic Medium"/>
                <a:cs typeface="Franklin Gothic Medium"/>
              </a:rPr>
              <a:t>The Facilitation Cycle</a:t>
            </a:r>
          </a:p>
        </p:txBody>
      </p:sp>
      <p:cxnSp>
        <p:nvCxnSpPr>
          <p:cNvPr id="50" name="Straight Arrow Connector 49">
            <a:extLst>
              <a:ext uri="{FF2B5EF4-FFF2-40B4-BE49-F238E27FC236}">
                <a16:creationId xmlns:a16="http://schemas.microsoft.com/office/drawing/2014/main" id="{E7ED8FFF-30C7-47C2-A00C-9992ECBFB695}"/>
              </a:ext>
            </a:extLst>
          </p:cNvPr>
          <p:cNvCxnSpPr/>
          <p:nvPr/>
        </p:nvCxnSpPr>
        <p:spPr>
          <a:xfrm rot="16200000" flipV="1">
            <a:off x="645472" y="4456811"/>
            <a:ext cx="2974672" cy="2"/>
          </a:xfrm>
          <a:prstGeom prst="straightConnector1">
            <a:avLst/>
          </a:prstGeom>
          <a:ln w="19050">
            <a:solidFill>
              <a:schemeClr val="accent5">
                <a:lumMod val="50000"/>
                <a:lumOff val="50000"/>
              </a:schemeClr>
            </a:solidFill>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8CF2A496-1684-47F7-A135-F9BC80D80CC8}"/>
              </a:ext>
            </a:extLst>
          </p:cNvPr>
          <p:cNvCxnSpPr/>
          <p:nvPr/>
        </p:nvCxnSpPr>
        <p:spPr>
          <a:xfrm>
            <a:off x="2134394" y="5940970"/>
            <a:ext cx="8362822" cy="1588"/>
          </a:xfrm>
          <a:prstGeom prst="straightConnector1">
            <a:avLst/>
          </a:prstGeom>
          <a:ln w="19050">
            <a:solidFill>
              <a:schemeClr val="accent5">
                <a:lumMod val="50000"/>
                <a:lumOff val="50000"/>
              </a:schemeClr>
            </a:solidFill>
            <a:tailEnd type="none"/>
          </a:ln>
          <a:effectLst/>
        </p:spPr>
        <p:style>
          <a:lnRef idx="2">
            <a:schemeClr val="accent1"/>
          </a:lnRef>
          <a:fillRef idx="0">
            <a:schemeClr val="accent1"/>
          </a:fillRef>
          <a:effectRef idx="1">
            <a:schemeClr val="accent1"/>
          </a:effectRef>
          <a:fontRef idx="minor">
            <a:schemeClr val="tx1"/>
          </a:fontRef>
        </p:style>
      </p:cxnSp>
      <p:sp>
        <p:nvSpPr>
          <p:cNvPr id="52" name="Oval 51">
            <a:extLst>
              <a:ext uri="{FF2B5EF4-FFF2-40B4-BE49-F238E27FC236}">
                <a16:creationId xmlns:a16="http://schemas.microsoft.com/office/drawing/2014/main" id="{05625F35-726C-4EF4-8F45-F0A5D5A42DC9}"/>
              </a:ext>
            </a:extLst>
          </p:cNvPr>
          <p:cNvSpPr/>
          <p:nvPr/>
        </p:nvSpPr>
        <p:spPr>
          <a:xfrm>
            <a:off x="2310264" y="5029200"/>
            <a:ext cx="1416652" cy="1416652"/>
          </a:xfrm>
          <a:prstGeom prst="ellipse">
            <a:avLst/>
          </a:prstGeom>
          <a:solidFill>
            <a:srgbClr val="F2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Franklin Gothic Medium"/>
                <a:cs typeface="Franklin Gothic Medium"/>
              </a:rPr>
              <a:t>10.</a:t>
            </a:r>
          </a:p>
          <a:p>
            <a:pPr algn="ctr"/>
            <a:r>
              <a:rPr lang="en-US" sz="1600" dirty="0">
                <a:solidFill>
                  <a:schemeClr val="bg1"/>
                </a:solidFill>
                <a:latin typeface="Franklin Gothic Book"/>
                <a:cs typeface="Franklin Gothic Book"/>
              </a:rPr>
              <a:t>Agenda</a:t>
            </a:r>
            <a:br>
              <a:rPr lang="en-US" sz="1600" dirty="0">
                <a:solidFill>
                  <a:schemeClr val="bg1"/>
                </a:solidFill>
                <a:latin typeface="Franklin Gothic Book"/>
                <a:cs typeface="Franklin Gothic Book"/>
              </a:rPr>
            </a:br>
            <a:r>
              <a:rPr lang="en-US" sz="1600" dirty="0">
                <a:solidFill>
                  <a:schemeClr val="bg1"/>
                </a:solidFill>
                <a:latin typeface="Franklin Gothic Book"/>
                <a:cs typeface="Franklin Gothic Book"/>
              </a:rPr>
              <a:t>Setting</a:t>
            </a:r>
            <a:br>
              <a:rPr lang="en-US" sz="1600" dirty="0">
                <a:solidFill>
                  <a:schemeClr val="bg1"/>
                </a:solidFill>
                <a:latin typeface="Franklin Gothic Book"/>
                <a:cs typeface="Franklin Gothic Book"/>
              </a:rPr>
            </a:br>
            <a:endParaRPr lang="en-US" sz="1600" dirty="0">
              <a:solidFill>
                <a:schemeClr val="bg1"/>
              </a:solidFill>
              <a:latin typeface="Franklin Gothic Book"/>
              <a:cs typeface="Franklin Gothic Book"/>
            </a:endParaRPr>
          </a:p>
        </p:txBody>
      </p:sp>
      <p:cxnSp>
        <p:nvCxnSpPr>
          <p:cNvPr id="53" name="Straight Arrow Connector 52">
            <a:extLst>
              <a:ext uri="{FF2B5EF4-FFF2-40B4-BE49-F238E27FC236}">
                <a16:creationId xmlns:a16="http://schemas.microsoft.com/office/drawing/2014/main" id="{EB516913-A38A-4A15-A89E-B626AE87F4DF}"/>
              </a:ext>
            </a:extLst>
          </p:cNvPr>
          <p:cNvCxnSpPr/>
          <p:nvPr/>
        </p:nvCxnSpPr>
        <p:spPr>
          <a:xfrm rot="5400000" flipH="1" flipV="1">
            <a:off x="9008291" y="4456812"/>
            <a:ext cx="2974674" cy="1588"/>
          </a:xfrm>
          <a:prstGeom prst="straightConnector1">
            <a:avLst/>
          </a:prstGeom>
          <a:ln w="19050">
            <a:solidFill>
              <a:schemeClr val="accent5">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54" name="Rectangle 53">
            <a:extLst>
              <a:ext uri="{FF2B5EF4-FFF2-40B4-BE49-F238E27FC236}">
                <a16:creationId xmlns:a16="http://schemas.microsoft.com/office/drawing/2014/main" id="{FA64569D-E1A7-4FAE-8B79-3FCF71104ADC}"/>
              </a:ext>
            </a:extLst>
          </p:cNvPr>
          <p:cNvSpPr/>
          <p:nvPr/>
        </p:nvSpPr>
        <p:spPr>
          <a:xfrm>
            <a:off x="5825384" y="199748"/>
            <a:ext cx="3040862" cy="3795892"/>
          </a:xfrm>
          <a:prstGeom prst="rect">
            <a:avLst/>
          </a:prstGeom>
          <a:noFill/>
          <a:ln>
            <a:solidFill>
              <a:schemeClr val="accent5">
                <a:lumMod val="50000"/>
                <a:lumOff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Isosceles Triangle 54">
            <a:extLst>
              <a:ext uri="{FF2B5EF4-FFF2-40B4-BE49-F238E27FC236}">
                <a16:creationId xmlns:a16="http://schemas.microsoft.com/office/drawing/2014/main" id="{D2101BB6-9948-49DE-9376-122777DB3710}"/>
              </a:ext>
            </a:extLst>
          </p:cNvPr>
          <p:cNvSpPr/>
          <p:nvPr/>
        </p:nvSpPr>
        <p:spPr>
          <a:xfrm rot="5400000">
            <a:off x="5597749"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Isosceles Triangle 55">
            <a:extLst>
              <a:ext uri="{FF2B5EF4-FFF2-40B4-BE49-F238E27FC236}">
                <a16:creationId xmlns:a16="http://schemas.microsoft.com/office/drawing/2014/main" id="{B1A96F71-AD50-48F7-96D9-463B41B73A0F}"/>
              </a:ext>
            </a:extLst>
          </p:cNvPr>
          <p:cNvSpPr/>
          <p:nvPr/>
        </p:nvSpPr>
        <p:spPr>
          <a:xfrm rot="5400000">
            <a:off x="3840188"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Isosceles Triangle 56">
            <a:extLst>
              <a:ext uri="{FF2B5EF4-FFF2-40B4-BE49-F238E27FC236}">
                <a16:creationId xmlns:a16="http://schemas.microsoft.com/office/drawing/2014/main" id="{A578186B-2374-4E06-9C0F-2FC1AA88627D}"/>
              </a:ext>
            </a:extLst>
          </p:cNvPr>
          <p:cNvSpPr/>
          <p:nvPr/>
        </p:nvSpPr>
        <p:spPr>
          <a:xfrm rot="5400000">
            <a:off x="8948499"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8" name="Isosceles Triangle 57">
            <a:extLst>
              <a:ext uri="{FF2B5EF4-FFF2-40B4-BE49-F238E27FC236}">
                <a16:creationId xmlns:a16="http://schemas.microsoft.com/office/drawing/2014/main" id="{0F43D4D3-6FF5-4047-8636-2F9336A4966E}"/>
              </a:ext>
            </a:extLst>
          </p:cNvPr>
          <p:cNvSpPr/>
          <p:nvPr/>
        </p:nvSpPr>
        <p:spPr>
          <a:xfrm>
            <a:off x="7379230" y="4037728"/>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9" name="Oval 58">
            <a:extLst>
              <a:ext uri="{FF2B5EF4-FFF2-40B4-BE49-F238E27FC236}">
                <a16:creationId xmlns:a16="http://schemas.microsoft.com/office/drawing/2014/main" id="{95E034F0-5DC4-4CB9-891D-D6C85055296F}"/>
              </a:ext>
            </a:extLst>
          </p:cNvPr>
          <p:cNvSpPr/>
          <p:nvPr/>
        </p:nvSpPr>
        <p:spPr>
          <a:xfrm>
            <a:off x="5169430" y="4335395"/>
            <a:ext cx="1416652" cy="1416652"/>
          </a:xfrm>
          <a:prstGeom prst="ellipse">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Franklin Gothic Medium"/>
                <a:cs typeface="Franklin Gothic Medium"/>
              </a:rPr>
              <a:t>6.</a:t>
            </a:r>
          </a:p>
          <a:p>
            <a:pPr algn="ctr"/>
            <a:r>
              <a:rPr lang="en-US" sz="1600" dirty="0">
                <a:solidFill>
                  <a:srgbClr val="FFFFFF"/>
                </a:solidFill>
                <a:latin typeface="Franklin Gothic Book"/>
                <a:cs typeface="Franklin Gothic Book"/>
              </a:rPr>
              <a:t>Managing</a:t>
            </a:r>
            <a:br>
              <a:rPr lang="en-US" sz="1600" dirty="0">
                <a:solidFill>
                  <a:srgbClr val="FFFFFF"/>
                </a:solidFill>
                <a:latin typeface="Franklin Gothic Book"/>
                <a:cs typeface="Franklin Gothic Book"/>
              </a:rPr>
            </a:br>
            <a:r>
              <a:rPr lang="en-US" sz="1600" dirty="0">
                <a:solidFill>
                  <a:srgbClr val="FFFFFF"/>
                </a:solidFill>
                <a:latin typeface="Franklin Gothic Book"/>
                <a:cs typeface="Franklin Gothic Book"/>
              </a:rPr>
              <a:t>Dysfunction</a:t>
            </a:r>
            <a:br>
              <a:rPr lang="en-US" sz="1600" dirty="0">
                <a:solidFill>
                  <a:srgbClr val="FFFFFF"/>
                </a:solidFill>
                <a:latin typeface="Franklin Gothic Book"/>
                <a:cs typeface="Franklin Gothic Book"/>
              </a:rPr>
            </a:br>
            <a:endParaRPr lang="en-US" sz="1600" dirty="0">
              <a:solidFill>
                <a:srgbClr val="FFFFFF"/>
              </a:solidFill>
              <a:latin typeface="Franklin Gothic Book"/>
              <a:cs typeface="Franklin Gothic Book"/>
            </a:endParaRPr>
          </a:p>
        </p:txBody>
      </p:sp>
      <p:sp>
        <p:nvSpPr>
          <p:cNvPr id="60" name="Footer Placeholder 2">
            <a:extLst>
              <a:ext uri="{FF2B5EF4-FFF2-40B4-BE49-F238E27FC236}">
                <a16:creationId xmlns:a16="http://schemas.microsoft.com/office/drawing/2014/main" id="{367F2585-92DA-4001-96B3-52831A650E8B}"/>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par>
                                <p:cTn id="8" presetID="10" presetClass="exit" presetSubtype="0" fill="hold" grpId="0" nodeType="withEffect">
                                  <p:stCondLst>
                                    <p:cond delay="0"/>
                                  </p:stCondLst>
                                  <p:childTnLst>
                                    <p:animEffect transition="out" filter="fade">
                                      <p:cBhvr>
                                        <p:cTn id="9" dur="500"/>
                                        <p:tgtEl>
                                          <p:spTgt spid="43"/>
                                        </p:tgtEl>
                                      </p:cBhvr>
                                    </p:animEffect>
                                    <p:set>
                                      <p:cBhvr>
                                        <p:cTn id="10" dur="1" fill="hold">
                                          <p:stCondLst>
                                            <p:cond delay="4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5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669983" y="799762"/>
            <a:ext cx="5520610" cy="1311129"/>
          </a:xfrm>
        </p:spPr>
        <p:txBody>
          <a:bodyPr>
            <a:normAutofit/>
          </a:bodyPr>
          <a:lstStyle/>
          <a:p>
            <a:r>
              <a:rPr lang="en-US" dirty="0"/>
              <a:t>THE EFFECTIVE FACILITATOR</a:t>
            </a:r>
          </a:p>
        </p:txBody>
      </p:sp>
      <p:sp>
        <p:nvSpPr>
          <p:cNvPr id="6" name="Content Placeholder 5"/>
          <p:cNvSpPr>
            <a:spLocks noGrp="1"/>
          </p:cNvSpPr>
          <p:nvPr>
            <p:ph type="subTitle" idx="1"/>
          </p:nvPr>
        </p:nvSpPr>
        <p:spPr>
          <a:xfrm>
            <a:off x="669983" y="2202966"/>
            <a:ext cx="5045016" cy="757130"/>
          </a:xfrm>
        </p:spPr>
        <p:txBody>
          <a:bodyPr/>
          <a:lstStyle/>
          <a:p>
            <a:r>
              <a:rPr lang="en-US" dirty="0"/>
              <a:t>PRINCIPLE 6</a:t>
            </a:r>
          </a:p>
        </p:txBody>
      </p:sp>
    </p:spTree>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Exercise #4 – Key Points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62</a:t>
            </a:fld>
            <a:endParaRPr lang="en-US" dirty="0"/>
          </a:p>
        </p:txBody>
      </p:sp>
      <p:sp>
        <p:nvSpPr>
          <p:cNvPr id="3" name="Content Placeholder 2"/>
          <p:cNvSpPr>
            <a:spLocks noGrp="1"/>
          </p:cNvSpPr>
          <p:nvPr>
            <p:ph type="body" sz="quarter" idx="13"/>
          </p:nvPr>
        </p:nvSpPr>
        <p:spPr/>
        <p:txBody>
          <a:bodyPr>
            <a:normAutofit/>
          </a:bodyPr>
          <a:lstStyle/>
          <a:p>
            <a:pPr>
              <a:spcAft>
                <a:spcPts val="1200"/>
              </a:spcAft>
            </a:pPr>
            <a:r>
              <a:rPr lang="en-US" sz="2400" dirty="0"/>
              <a:t>Another Checkpoint</a:t>
            </a:r>
          </a:p>
          <a:p>
            <a:pPr>
              <a:spcAft>
                <a:spcPts val="1200"/>
              </a:spcAft>
            </a:pPr>
            <a:r>
              <a:rPr lang="en-US" sz="2400" dirty="0"/>
              <a:t>A new Type B question </a:t>
            </a:r>
          </a:p>
          <a:p>
            <a:pPr>
              <a:spcAft>
                <a:spcPts val="1200"/>
              </a:spcAft>
            </a:pPr>
            <a:r>
              <a:rPr lang="en-US" sz="2400" dirty="0"/>
              <a:t>Flip chart responses and probe using the Reacting Questions while Avoiding the Lulls</a:t>
            </a:r>
          </a:p>
          <a:p>
            <a:pPr>
              <a:spcAft>
                <a:spcPts val="1200"/>
              </a:spcAft>
            </a:pPr>
            <a:r>
              <a:rPr lang="en-US" sz="2400" dirty="0"/>
              <a:t>Identify and address dysfunctional behaviors as they arise</a:t>
            </a:r>
          </a:p>
          <a:p>
            <a:pPr>
              <a:spcAft>
                <a:spcPts val="1200"/>
              </a:spcAft>
            </a:pPr>
            <a:r>
              <a:rPr lang="en-US" sz="2400" dirty="0"/>
              <a:t>Let’s look at the details in the Exercise Packet</a:t>
            </a:r>
            <a:endParaRPr lang="en-US" sz="2400" dirty="0">
              <a:solidFill>
                <a:srgbClr val="F26522"/>
              </a:solidFill>
            </a:endParaRPr>
          </a:p>
        </p:txBody>
      </p:sp>
      <p:sp>
        <p:nvSpPr>
          <p:cNvPr id="6" name="TextBox 8">
            <a:extLst>
              <a:ext uri="{FF2B5EF4-FFF2-40B4-BE49-F238E27FC236}">
                <a16:creationId xmlns:a16="http://schemas.microsoft.com/office/drawing/2014/main" id="{FF8CF67B-26FD-449B-9AE8-75CAAD736DDD}"/>
              </a:ext>
            </a:extLst>
          </p:cNvPr>
          <p:cNvSpPr txBox="1"/>
          <p:nvPr/>
        </p:nvSpPr>
        <p:spPr>
          <a:xfrm>
            <a:off x="10803581" y="4444265"/>
            <a:ext cx="389850"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800" b="1" dirty="0">
                <a:solidFill>
                  <a:schemeClr val="bg1">
                    <a:lumMod val="95000"/>
                  </a:schemeClr>
                </a:solidFill>
                <a:latin typeface="Arial Black" pitchFamily="34" charset="0"/>
              </a:rPr>
              <a:t>-</a:t>
            </a:r>
          </a:p>
        </p:txBody>
      </p:sp>
      <p:sp>
        <p:nvSpPr>
          <p:cNvPr id="7" name="Footer Placeholder 2">
            <a:extLst>
              <a:ext uri="{FF2B5EF4-FFF2-40B4-BE49-F238E27FC236}">
                <a16:creationId xmlns:a16="http://schemas.microsoft.com/office/drawing/2014/main" id="{ECFB8596-00D0-4A57-B1B6-050EC834F6EA}"/>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Tree>
    <p:extLst>
      <p:ext uri="{BB962C8B-B14F-4D97-AF65-F5344CB8AC3E}">
        <p14:creationId xmlns:p14="http://schemas.microsoft.com/office/powerpoint/2010/main" val="462209203"/>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Timing Exercise #4</a:t>
            </a:r>
          </a:p>
        </p:txBody>
      </p:sp>
      <p:sp>
        <p:nvSpPr>
          <p:cNvPr id="4" name="Slide Number Placeholder 3"/>
          <p:cNvSpPr>
            <a:spLocks noGrp="1"/>
          </p:cNvSpPr>
          <p:nvPr>
            <p:ph type="sldNum" sz="quarter" idx="12"/>
          </p:nvPr>
        </p:nvSpPr>
        <p:spPr/>
        <p:txBody>
          <a:bodyPr/>
          <a:lstStyle/>
          <a:p>
            <a:fld id="{F29FD61F-2294-5D42-A9D7-9928D42B3773}" type="slidenum">
              <a:rPr lang="en-US" smtClean="0"/>
              <a:pPr/>
              <a:t>63</a:t>
            </a:fld>
            <a:endParaRPr lang="en-US" dirty="0"/>
          </a:p>
        </p:txBody>
      </p:sp>
      <p:sp>
        <p:nvSpPr>
          <p:cNvPr id="3" name="Content Placeholder 2"/>
          <p:cNvSpPr>
            <a:spLocks noGrp="1"/>
          </p:cNvSpPr>
          <p:nvPr>
            <p:ph type="body" sz="quarter" idx="13"/>
          </p:nvPr>
        </p:nvSpPr>
        <p:spPr/>
        <p:txBody>
          <a:bodyPr>
            <a:normAutofit/>
          </a:bodyPr>
          <a:lstStyle/>
          <a:p>
            <a:pPr>
              <a:spcAft>
                <a:spcPts val="1200"/>
              </a:spcAft>
            </a:pPr>
            <a:r>
              <a:rPr lang="en-US" sz="2400" dirty="0"/>
              <a:t>Start time: </a:t>
            </a:r>
            <a:endParaRPr lang="en-US" sz="2400" dirty="0">
              <a:solidFill>
                <a:srgbClr val="F26522"/>
              </a:solidFill>
            </a:endParaRPr>
          </a:p>
          <a:p>
            <a:pPr>
              <a:spcAft>
                <a:spcPts val="1200"/>
              </a:spcAft>
            </a:pPr>
            <a:r>
              <a:rPr lang="en-US" sz="2400" dirty="0"/>
              <a:t>x people x (7min + 3min) = </a:t>
            </a:r>
            <a:r>
              <a:rPr lang="en-US" sz="2400" dirty="0">
                <a:solidFill>
                  <a:srgbClr val="F26522"/>
                </a:solidFill>
              </a:rPr>
              <a:t> minutes</a:t>
            </a:r>
          </a:p>
          <a:p>
            <a:pPr>
              <a:spcAft>
                <a:spcPts val="1200"/>
              </a:spcAft>
            </a:pPr>
            <a:r>
              <a:rPr lang="en-US" sz="2400" dirty="0"/>
              <a:t>Break: </a:t>
            </a:r>
            <a:r>
              <a:rPr lang="en-US" sz="2400" dirty="0">
                <a:solidFill>
                  <a:srgbClr val="F26522"/>
                </a:solidFill>
              </a:rPr>
              <a:t>15 minutes</a:t>
            </a:r>
          </a:p>
          <a:p>
            <a:pPr>
              <a:spcAft>
                <a:spcPts val="1200"/>
              </a:spcAft>
            </a:pPr>
            <a:r>
              <a:rPr lang="en-US" sz="2400" dirty="0"/>
              <a:t>End Time: </a:t>
            </a:r>
            <a:endParaRPr lang="en-US" sz="2400" dirty="0">
              <a:solidFill>
                <a:srgbClr val="F26522"/>
              </a:solidFill>
            </a:endParaRPr>
          </a:p>
        </p:txBody>
      </p:sp>
      <p:sp>
        <p:nvSpPr>
          <p:cNvPr id="6" name="Footer Placeholder 2">
            <a:extLst>
              <a:ext uri="{FF2B5EF4-FFF2-40B4-BE49-F238E27FC236}">
                <a16:creationId xmlns:a16="http://schemas.microsoft.com/office/drawing/2014/main" id="{8904C901-8ED4-466A-BF46-946C9C09A9F9}"/>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Tree>
    <p:extLst>
      <p:ext uri="{BB962C8B-B14F-4D97-AF65-F5344CB8AC3E}">
        <p14:creationId xmlns:p14="http://schemas.microsoft.com/office/powerpoint/2010/main" val="966847492"/>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Exercise #4 Debrief </a:t>
            </a:r>
          </a:p>
        </p:txBody>
      </p:sp>
      <p:sp>
        <p:nvSpPr>
          <p:cNvPr id="4" name="Slide Number Placeholder 3"/>
          <p:cNvSpPr>
            <a:spLocks noGrp="1"/>
          </p:cNvSpPr>
          <p:nvPr>
            <p:ph type="sldNum" sz="quarter" idx="12"/>
          </p:nvPr>
        </p:nvSpPr>
        <p:spPr/>
        <p:txBody>
          <a:bodyPr/>
          <a:lstStyle/>
          <a:p>
            <a:fld id="{F29FD61F-2294-5D42-A9D7-9928D42B3773}" type="slidenum">
              <a:rPr lang="en-US" smtClean="0"/>
              <a:pPr/>
              <a:t>64</a:t>
            </a:fld>
            <a:endParaRPr lang="en-US" dirty="0"/>
          </a:p>
        </p:txBody>
      </p:sp>
      <p:sp>
        <p:nvSpPr>
          <p:cNvPr id="3" name="Content Placeholder 2"/>
          <p:cNvSpPr>
            <a:spLocks noGrp="1"/>
          </p:cNvSpPr>
          <p:nvPr>
            <p:ph type="body" sz="quarter" idx="13"/>
          </p:nvPr>
        </p:nvSpPr>
        <p:spPr/>
        <p:txBody>
          <a:bodyPr>
            <a:normAutofit/>
          </a:bodyPr>
          <a:lstStyle/>
          <a:p>
            <a:pPr>
              <a:spcAft>
                <a:spcPts val="1200"/>
              </a:spcAft>
            </a:pPr>
            <a:r>
              <a:rPr lang="en-US" sz="2400" dirty="0"/>
              <a:t>Flip chart Key Observations </a:t>
            </a:r>
            <a:endParaRPr lang="en-US" sz="2400" dirty="0">
              <a:solidFill>
                <a:srgbClr val="F26522"/>
              </a:solidFill>
            </a:endParaRPr>
          </a:p>
        </p:txBody>
      </p:sp>
      <p:sp>
        <p:nvSpPr>
          <p:cNvPr id="6" name="Footer Placeholder 2">
            <a:extLst>
              <a:ext uri="{FF2B5EF4-FFF2-40B4-BE49-F238E27FC236}">
                <a16:creationId xmlns:a16="http://schemas.microsoft.com/office/drawing/2014/main" id="{85A44F1D-F092-4EBC-A9E9-B0FF276445AC}"/>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Tree>
    <p:extLst>
      <p:ext uri="{BB962C8B-B14F-4D97-AF65-F5344CB8AC3E}">
        <p14:creationId xmlns:p14="http://schemas.microsoft.com/office/powerpoint/2010/main" val="415993035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Feedback-Yelling-Pointing.jpg"/>
          <p:cNvPicPr>
            <a:picLocks noChangeAspect="1"/>
          </p:cNvPicPr>
          <p:nvPr/>
        </p:nvPicPr>
        <p:blipFill rotWithShape="1">
          <a:blip r:embed="rId3"/>
          <a:srcRect l="1" r="1"/>
          <a:stretch/>
        </p:blipFill>
        <p:spPr>
          <a:xfrm>
            <a:off x="0" y="-1"/>
            <a:ext cx="12192000" cy="6858002"/>
          </a:xfrm>
          <a:prstGeom prst="rect">
            <a:avLst/>
          </a:prstGeom>
        </p:spPr>
      </p:pic>
      <p:sp>
        <p:nvSpPr>
          <p:cNvPr id="15" name="Rectangle 14"/>
          <p:cNvSpPr/>
          <p:nvPr/>
        </p:nvSpPr>
        <p:spPr>
          <a:xfrm>
            <a:off x="2285638" y="111751"/>
            <a:ext cx="7620724" cy="1254341"/>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cap="all" dirty="0">
                <a:solidFill>
                  <a:schemeClr val="bg1"/>
                </a:solidFill>
                <a:latin typeface="Arial" panose="020B0604020202020204" pitchFamily="34" charset="0"/>
                <a:cs typeface="Arial" panose="020B0604020202020204" pitchFamily="34" charset="0"/>
              </a:rPr>
              <a:t>a. Understand dysfunctional behavior</a:t>
            </a:r>
          </a:p>
        </p:txBody>
      </p:sp>
      <p:sp>
        <p:nvSpPr>
          <p:cNvPr id="20" name="Slide Number Placeholder 3"/>
          <p:cNvSpPr>
            <a:spLocks noGrp="1"/>
          </p:cNvSpPr>
          <p:nvPr>
            <p:ph type="sldNum" sz="quarter" idx="12"/>
          </p:nvPr>
        </p:nvSpPr>
        <p:spPr/>
        <p:txBody>
          <a:bodyPr/>
          <a:lstStyle/>
          <a:p>
            <a:fld id="{F29FD61F-2294-5D42-A9D7-9928D42B3773}" type="slidenum">
              <a:rPr lang="en-US" smtClean="0"/>
              <a:pPr/>
              <a:t>7</a:t>
            </a:fld>
            <a:endParaRPr lang="en-US" dirty="0"/>
          </a:p>
        </p:txBody>
      </p:sp>
      <p:sp>
        <p:nvSpPr>
          <p:cNvPr id="2" name="Footer Placeholder 1">
            <a:extLst>
              <a:ext uri="{FF2B5EF4-FFF2-40B4-BE49-F238E27FC236}">
                <a16:creationId xmlns:a16="http://schemas.microsoft.com/office/drawing/2014/main" id="{D867C48D-D67D-4007-AD1F-27E96EB06BBE}"/>
              </a:ext>
            </a:extLst>
          </p:cNvPr>
          <p:cNvSpPr>
            <a:spLocks noGrp="1"/>
          </p:cNvSpPr>
          <p:nvPr>
            <p:ph type="ftr" sz="quarter" idx="11"/>
          </p:nvPr>
        </p:nvSpPr>
        <p:spPr/>
        <p:txBody>
          <a:bodyPr/>
          <a:lstStyle/>
          <a:p>
            <a:r>
              <a:rPr lang="en-US" dirty="0"/>
              <a:t>Copyright 1992-2015, Leadership Strategies, Inc. V15.02 </a:t>
            </a:r>
          </a:p>
        </p:txBody>
      </p:sp>
      <p:sp>
        <p:nvSpPr>
          <p:cNvPr id="17" name="Footer Placeholder 4">
            <a:extLst>
              <a:ext uri="{FF2B5EF4-FFF2-40B4-BE49-F238E27FC236}">
                <a16:creationId xmlns:a16="http://schemas.microsoft.com/office/drawing/2014/main" id="{E65938A7-F8BF-4365-933F-F2BD993E8C4A}"/>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4" y="522072"/>
            <a:ext cx="8307871" cy="690564"/>
          </a:xfrm>
        </p:spPr>
        <p:txBody>
          <a:bodyPr>
            <a:noAutofit/>
          </a:bodyPr>
          <a:lstStyle/>
          <a:p>
            <a:r>
              <a:rPr lang="en-US" sz="3600" b="0" dirty="0"/>
              <a:t>A. Understand Dysfunctional Behavior</a:t>
            </a:r>
          </a:p>
        </p:txBody>
      </p:sp>
      <p:sp>
        <p:nvSpPr>
          <p:cNvPr id="4" name="Slide Number Placeholder 3"/>
          <p:cNvSpPr>
            <a:spLocks noGrp="1"/>
          </p:cNvSpPr>
          <p:nvPr>
            <p:ph type="sldNum" sz="quarter" idx="12"/>
          </p:nvPr>
        </p:nvSpPr>
        <p:spPr/>
        <p:txBody>
          <a:bodyPr/>
          <a:lstStyle/>
          <a:p>
            <a:fld id="{F29FD61F-2294-5D42-A9D7-9928D42B3773}" type="slidenum">
              <a:rPr lang="en-US" smtClean="0"/>
              <a:pPr/>
              <a:t>8</a:t>
            </a:fld>
            <a:endParaRPr lang="en-US" dirty="0"/>
          </a:p>
        </p:txBody>
      </p:sp>
      <p:sp>
        <p:nvSpPr>
          <p:cNvPr id="3" name="Content Placeholder 2"/>
          <p:cNvSpPr>
            <a:spLocks noGrp="1"/>
          </p:cNvSpPr>
          <p:nvPr>
            <p:ph type="body" sz="quarter" idx="13"/>
          </p:nvPr>
        </p:nvSpPr>
        <p:spPr/>
        <p:txBody>
          <a:bodyPr>
            <a:normAutofit/>
          </a:bodyPr>
          <a:lstStyle/>
          <a:p>
            <a:pPr marL="0" indent="0">
              <a:lnSpc>
                <a:spcPct val="100000"/>
              </a:lnSpc>
              <a:buNone/>
            </a:pPr>
            <a:r>
              <a:rPr lang="en-US" dirty="0"/>
              <a:t>Dysfunctional behavior is </a:t>
            </a:r>
            <a:r>
              <a:rPr lang="en-US" dirty="0">
                <a:solidFill>
                  <a:srgbClr val="F26522"/>
                </a:solidFill>
              </a:rPr>
              <a:t>any activity </a:t>
            </a:r>
            <a:r>
              <a:rPr lang="en-US" dirty="0"/>
              <a:t>by a participant that is consciously or unconsciously </a:t>
            </a:r>
            <a:r>
              <a:rPr lang="en-US" dirty="0">
                <a:solidFill>
                  <a:srgbClr val="F26522"/>
                </a:solidFill>
              </a:rPr>
              <a:t>a substitution </a:t>
            </a:r>
            <a:r>
              <a:rPr lang="en-US" dirty="0"/>
              <a:t>for expressing </a:t>
            </a:r>
            <a:r>
              <a:rPr lang="en-US" dirty="0">
                <a:solidFill>
                  <a:srgbClr val="F26522"/>
                </a:solidFill>
              </a:rPr>
              <a:t>displeasure </a:t>
            </a:r>
            <a:r>
              <a:rPr lang="en-US" dirty="0"/>
              <a:t>with the session content, the facilitation process, or an outside factor.</a:t>
            </a:r>
          </a:p>
          <a:p>
            <a:pPr marL="0" indent="0">
              <a:lnSpc>
                <a:spcPct val="100000"/>
              </a:lnSpc>
              <a:buNone/>
            </a:pPr>
            <a:endParaRPr lang="en-US" dirty="0"/>
          </a:p>
        </p:txBody>
      </p:sp>
      <p:sp>
        <p:nvSpPr>
          <p:cNvPr id="5" name="TextBox 4"/>
          <p:cNvSpPr txBox="1"/>
          <p:nvPr/>
        </p:nvSpPr>
        <p:spPr>
          <a:xfrm>
            <a:off x="10945812" y="5835881"/>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000" dirty="0">
                <a:solidFill>
                  <a:srgbClr val="009383"/>
                </a:solidFill>
                <a:latin typeface="Arial Black" pitchFamily="34" charset="0"/>
              </a:rPr>
            </a:br>
            <a:r>
              <a:rPr lang="en-US" sz="1400" dirty="0">
                <a:solidFill>
                  <a:srgbClr val="009383"/>
                </a:solidFill>
                <a:latin typeface="Arial Black" pitchFamily="34" charset="0"/>
              </a:rPr>
              <a:t>6-3</a:t>
            </a:r>
          </a:p>
        </p:txBody>
      </p:sp>
      <p:sp>
        <p:nvSpPr>
          <p:cNvPr id="7" name="Footer Placeholder 2">
            <a:extLst>
              <a:ext uri="{FF2B5EF4-FFF2-40B4-BE49-F238E27FC236}">
                <a16:creationId xmlns:a16="http://schemas.microsoft.com/office/drawing/2014/main" id="{277BA8C1-441B-4515-AB92-40E362A0AC36}"/>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sliced-apple.jpg"/>
          <p:cNvPicPr>
            <a:picLocks noChangeAspect="1"/>
          </p:cNvPicPr>
          <p:nvPr/>
        </p:nvPicPr>
        <p:blipFill rotWithShape="1">
          <a:blip r:embed="rId3"/>
          <a:srcRect/>
          <a:stretch/>
        </p:blipFill>
        <p:spPr>
          <a:xfrm>
            <a:off x="0" y="-27088"/>
            <a:ext cx="12192000" cy="6912176"/>
          </a:xfrm>
          <a:prstGeom prst="rect">
            <a:avLst/>
          </a:prstGeom>
        </p:spPr>
      </p:pic>
      <p:sp>
        <p:nvSpPr>
          <p:cNvPr id="15" name="Rectangle 14"/>
          <p:cNvSpPr/>
          <p:nvPr/>
        </p:nvSpPr>
        <p:spPr>
          <a:xfrm>
            <a:off x="2041215" y="136525"/>
            <a:ext cx="8109570" cy="1449904"/>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cap="all" dirty="0">
                <a:solidFill>
                  <a:schemeClr val="bg1"/>
                </a:solidFill>
                <a:latin typeface="Arial" panose="020B0604020202020204" pitchFamily="34" charset="0"/>
                <a:cs typeface="Arial" panose="020B0604020202020204" pitchFamily="34" charset="0"/>
              </a:rPr>
              <a:t>b. Separate Symptom from root cause</a:t>
            </a:r>
          </a:p>
        </p:txBody>
      </p:sp>
      <p:sp>
        <p:nvSpPr>
          <p:cNvPr id="20" name="Slide Number Placeholder 3"/>
          <p:cNvSpPr>
            <a:spLocks noGrp="1"/>
          </p:cNvSpPr>
          <p:nvPr>
            <p:ph type="sldNum" sz="quarter" idx="12"/>
          </p:nvPr>
        </p:nvSpPr>
        <p:spPr/>
        <p:txBody>
          <a:bodyPr/>
          <a:lstStyle/>
          <a:p>
            <a:fld id="{F29FD61F-2294-5D42-A9D7-9928D42B3773}" type="slidenum">
              <a:rPr lang="en-US" smtClean="0"/>
              <a:pPr/>
              <a:t>9</a:t>
            </a:fld>
            <a:endParaRPr lang="en-US" dirty="0"/>
          </a:p>
        </p:txBody>
      </p:sp>
      <p:sp>
        <p:nvSpPr>
          <p:cNvPr id="3" name="Footer Placeholder 2">
            <a:extLst>
              <a:ext uri="{FF2B5EF4-FFF2-40B4-BE49-F238E27FC236}">
                <a16:creationId xmlns:a16="http://schemas.microsoft.com/office/drawing/2014/main" id="{A1F17C2B-20F6-46FD-B02E-B2B7BE152D93}"/>
              </a:ext>
            </a:extLst>
          </p:cNvPr>
          <p:cNvSpPr>
            <a:spLocks noGrp="1"/>
          </p:cNvSpPr>
          <p:nvPr>
            <p:ph type="ftr" sz="quarter" idx="11"/>
          </p:nvPr>
        </p:nvSpPr>
        <p:spPr/>
        <p:txBody>
          <a:bodyPr/>
          <a:lstStyle/>
          <a:p>
            <a:r>
              <a:rPr lang="en-US" dirty="0"/>
              <a:t>Copyright 1992-2015, Leadership Strategies, Inc. V15.02 </a:t>
            </a:r>
          </a:p>
        </p:txBody>
      </p:sp>
      <p:sp>
        <p:nvSpPr>
          <p:cNvPr id="19" name="Footer Placeholder 4">
            <a:extLst>
              <a:ext uri="{FF2B5EF4-FFF2-40B4-BE49-F238E27FC236}">
                <a16:creationId xmlns:a16="http://schemas.microsoft.com/office/drawing/2014/main" id="{CC37BAE8-46C8-42C5-8FA2-775606BD11C9}"/>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theme/theme1.xml><?xml version="1.0" encoding="utf-8"?>
<a:theme xmlns:a="http://schemas.openxmlformats.org/drawingml/2006/main" name="Level U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vel Up" id="{D5D7889E-8E87-4F36-AE0B-C94035630E77}" vid="{453A6C8F-903A-407F-A54E-B7BF28328BEC}"/>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LeadStrat Level Up Theme</Template>
  <TotalTime>12489</TotalTime>
  <Words>5283</Words>
  <Application>Microsoft Office PowerPoint</Application>
  <PresentationFormat>Widescreen</PresentationFormat>
  <Paragraphs>674</Paragraphs>
  <Slides>64</Slides>
  <Notes>63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64</vt:i4>
      </vt:variant>
    </vt:vector>
  </HeadingPairs>
  <TitlesOfParts>
    <vt:vector size="74" baseType="lpstr">
      <vt:lpstr>Arial</vt:lpstr>
      <vt:lpstr>Arial Black</vt:lpstr>
      <vt:lpstr>Calibri</vt:lpstr>
      <vt:lpstr>Calibri Light</vt:lpstr>
      <vt:lpstr>Franklin Gothic Book</vt:lpstr>
      <vt:lpstr>Franklin Gothic Medium</vt:lpstr>
      <vt:lpstr>Times New Roman</vt:lpstr>
      <vt:lpstr>Wingdings</vt:lpstr>
      <vt:lpstr>Level Up</vt:lpstr>
      <vt:lpstr>Custom Design</vt:lpstr>
      <vt:lpstr>Timing Exercise #3</vt:lpstr>
      <vt:lpstr>THE EFFECTIVE FACILITATOR</vt:lpstr>
      <vt:lpstr>Checkpoint</vt:lpstr>
      <vt:lpstr>PowerPoint Presentation</vt:lpstr>
      <vt:lpstr>Principle 6</vt:lpstr>
      <vt:lpstr>Dysfunctional Behavior</vt:lpstr>
      <vt:lpstr>PowerPoint Presentation</vt:lpstr>
      <vt:lpstr>A. Understand Dysfunctional Behavior</vt:lpstr>
      <vt:lpstr>PowerPoint Presentation</vt:lpstr>
      <vt:lpstr>B. Separate Symptom from Root Cause</vt:lpstr>
      <vt:lpstr>PowerPoint Presentation</vt:lpstr>
      <vt:lpstr>C. Focus On Prevention</vt:lpstr>
      <vt:lpstr>C. Focus On Prevention</vt:lpstr>
      <vt:lpstr>PowerPoint Presentation</vt:lpstr>
      <vt:lpstr>Look for early forms of dysfunction</vt:lpstr>
      <vt:lpstr>PowerPoint Presentation</vt:lpstr>
      <vt:lpstr>PowerPoint Presentation</vt:lpstr>
      <vt:lpstr>PowerPoint Presentation</vt:lpstr>
      <vt:lpstr>PowerPoint Presentation</vt:lpstr>
      <vt:lpstr>Dysfunction Check</vt:lpstr>
      <vt:lpstr>Dysfunction Check</vt:lpstr>
      <vt:lpstr>Dysfunction Check</vt:lpstr>
      <vt:lpstr>PowerPoint Presentation</vt:lpstr>
      <vt:lpstr>E. Address Dysfunction Effectively</vt:lpstr>
      <vt:lpstr>E. Address Dysfunction Effectively</vt:lpstr>
      <vt:lpstr>REVIEW</vt:lpstr>
      <vt:lpstr>Review</vt:lpstr>
      <vt:lpstr>Review</vt:lpstr>
      <vt:lpstr>Review</vt:lpstr>
      <vt:lpstr>Review</vt:lpstr>
      <vt:lpstr>Review</vt:lpstr>
      <vt:lpstr>Review</vt:lpstr>
      <vt:lpstr>Review</vt:lpstr>
      <vt:lpstr>Dealing With Dysfunction</vt:lpstr>
      <vt:lpstr>Dealing With Dysfunction</vt:lpstr>
      <vt:lpstr>Addressing Dysfunction Effectively</vt:lpstr>
      <vt:lpstr>Addressing Dysfunction Effectively</vt:lpstr>
      <vt:lpstr>Addressing Dysfunction Effectively</vt:lpstr>
      <vt:lpstr>PowerPoint Presentation</vt:lpstr>
      <vt:lpstr>F. Inform Group When Appropriate</vt:lpstr>
      <vt:lpstr>F. Inform Group When Appropriate</vt:lpstr>
      <vt:lpstr>PowerPoint Presentation</vt:lpstr>
      <vt:lpstr>G. Reward Functional Behavior</vt:lpstr>
      <vt:lpstr>PowerPoint Presentation</vt:lpstr>
      <vt:lpstr>PowerPoint Presentation</vt:lpstr>
      <vt:lpstr>PowerPoint Presentation</vt:lpstr>
      <vt:lpstr>PowerPoint Presentation</vt:lpstr>
      <vt:lpstr>FULL PRINCIPLE REVIEW</vt:lpstr>
      <vt:lpstr>Review</vt:lpstr>
      <vt:lpstr>Review</vt:lpstr>
      <vt:lpstr>Review</vt:lpstr>
      <vt:lpstr>Review</vt:lpstr>
      <vt:lpstr>Review</vt:lpstr>
      <vt:lpstr>Review</vt:lpstr>
      <vt:lpstr>Review</vt:lpstr>
      <vt:lpstr>Review</vt:lpstr>
      <vt:lpstr>Review</vt:lpstr>
      <vt:lpstr>Review</vt:lpstr>
      <vt:lpstr>Principle 6</vt:lpstr>
      <vt:lpstr>Checkpoint</vt:lpstr>
      <vt:lpstr>THE EFFECTIVE FACILITATOR</vt:lpstr>
      <vt:lpstr>Exercise #4 – Key Points</vt:lpstr>
      <vt:lpstr>Timing Exercise #4</vt:lpstr>
      <vt:lpstr>Exercise #4 Debrief </vt:lpstr>
    </vt:vector>
  </TitlesOfParts>
  <Company>Story Worldwide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Jon Thomas</dc:creator>
  <cp:lastModifiedBy>Dave Adelman</cp:lastModifiedBy>
  <cp:revision>171</cp:revision>
  <dcterms:created xsi:type="dcterms:W3CDTF">2013-02-26T03:03:57Z</dcterms:created>
  <dcterms:modified xsi:type="dcterms:W3CDTF">2020-04-16T20:47:13Z</dcterms:modified>
</cp:coreProperties>
</file>