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1"/>
    <p:sldMasterId id="2147483682" r:id="rId2"/>
  </p:sldMasterIdLst>
  <p:notesMasterIdLst>
    <p:notesMasterId r:id="rId106"/>
  </p:notesMasterIdLst>
  <p:handoutMasterIdLst>
    <p:handoutMasterId r:id="rId107"/>
  </p:handoutMasterIdLst>
  <p:sldIdLst>
    <p:sldId id="399" r:id="rId3"/>
    <p:sldId id="510" r:id="rId4"/>
    <p:sldId id="388" r:id="rId5"/>
    <p:sldId id="267" r:id="rId6"/>
    <p:sldId id="391" r:id="rId7"/>
    <p:sldId id="401" r:id="rId8"/>
    <p:sldId id="422" r:id="rId9"/>
    <p:sldId id="423" r:id="rId10"/>
    <p:sldId id="424" r:id="rId11"/>
    <p:sldId id="425" r:id="rId12"/>
    <p:sldId id="426" r:id="rId13"/>
    <p:sldId id="427" r:id="rId14"/>
    <p:sldId id="428" r:id="rId15"/>
    <p:sldId id="429" r:id="rId16"/>
    <p:sldId id="430" r:id="rId17"/>
    <p:sldId id="431" r:id="rId18"/>
    <p:sldId id="432" r:id="rId19"/>
    <p:sldId id="433" r:id="rId20"/>
    <p:sldId id="519" r:id="rId21"/>
    <p:sldId id="524" r:id="rId22"/>
    <p:sldId id="521" r:id="rId23"/>
    <p:sldId id="522" r:id="rId24"/>
    <p:sldId id="523" r:id="rId25"/>
    <p:sldId id="520" r:id="rId26"/>
    <p:sldId id="435" r:id="rId27"/>
    <p:sldId id="436" r:id="rId28"/>
    <p:sldId id="335" r:id="rId29"/>
    <p:sldId id="336" r:id="rId30"/>
    <p:sldId id="437" r:id="rId31"/>
    <p:sldId id="438" r:id="rId32"/>
    <p:sldId id="439" r:id="rId33"/>
    <p:sldId id="440" r:id="rId34"/>
    <p:sldId id="441" r:id="rId35"/>
    <p:sldId id="443" r:id="rId36"/>
    <p:sldId id="444" r:id="rId37"/>
    <p:sldId id="445" r:id="rId38"/>
    <p:sldId id="446" r:id="rId39"/>
    <p:sldId id="447" r:id="rId40"/>
    <p:sldId id="448" r:id="rId41"/>
    <p:sldId id="449" r:id="rId42"/>
    <p:sldId id="450" r:id="rId43"/>
    <p:sldId id="451" r:id="rId44"/>
    <p:sldId id="452" r:id="rId45"/>
    <p:sldId id="453" r:id="rId46"/>
    <p:sldId id="454" r:id="rId47"/>
    <p:sldId id="455" r:id="rId48"/>
    <p:sldId id="456" r:id="rId49"/>
    <p:sldId id="457" r:id="rId50"/>
    <p:sldId id="458" r:id="rId51"/>
    <p:sldId id="459" r:id="rId52"/>
    <p:sldId id="460" r:id="rId53"/>
    <p:sldId id="461" r:id="rId54"/>
    <p:sldId id="393" r:id="rId55"/>
    <p:sldId id="462" r:id="rId56"/>
    <p:sldId id="463" r:id="rId57"/>
    <p:sldId id="464" r:id="rId58"/>
    <p:sldId id="403" r:id="rId59"/>
    <p:sldId id="465" r:id="rId60"/>
    <p:sldId id="466" r:id="rId61"/>
    <p:sldId id="467" r:id="rId62"/>
    <p:sldId id="468" r:id="rId63"/>
    <p:sldId id="469" r:id="rId64"/>
    <p:sldId id="470" r:id="rId65"/>
    <p:sldId id="471" r:id="rId66"/>
    <p:sldId id="473" r:id="rId67"/>
    <p:sldId id="474" r:id="rId68"/>
    <p:sldId id="475" r:id="rId69"/>
    <p:sldId id="476" r:id="rId70"/>
    <p:sldId id="477" r:id="rId71"/>
    <p:sldId id="478" r:id="rId72"/>
    <p:sldId id="479" r:id="rId73"/>
    <p:sldId id="509" r:id="rId74"/>
    <p:sldId id="480" r:id="rId75"/>
    <p:sldId id="481" r:id="rId76"/>
    <p:sldId id="482" r:id="rId77"/>
    <p:sldId id="484" r:id="rId78"/>
    <p:sldId id="483" r:id="rId79"/>
    <p:sldId id="485" r:id="rId80"/>
    <p:sldId id="486" r:id="rId81"/>
    <p:sldId id="487" r:id="rId82"/>
    <p:sldId id="488" r:id="rId83"/>
    <p:sldId id="489" r:id="rId84"/>
    <p:sldId id="490" r:id="rId85"/>
    <p:sldId id="491" r:id="rId86"/>
    <p:sldId id="492" r:id="rId87"/>
    <p:sldId id="493" r:id="rId88"/>
    <p:sldId id="500" r:id="rId89"/>
    <p:sldId id="499" r:id="rId90"/>
    <p:sldId id="501" r:id="rId91"/>
    <p:sldId id="512" r:id="rId92"/>
    <p:sldId id="513" r:id="rId93"/>
    <p:sldId id="514" r:id="rId94"/>
    <p:sldId id="516" r:id="rId95"/>
    <p:sldId id="511" r:id="rId96"/>
    <p:sldId id="515" r:id="rId97"/>
    <p:sldId id="517" r:id="rId98"/>
    <p:sldId id="494" r:id="rId99"/>
    <p:sldId id="496" r:id="rId100"/>
    <p:sldId id="497" r:id="rId101"/>
    <p:sldId id="498" r:id="rId102"/>
    <p:sldId id="472" r:id="rId103"/>
    <p:sldId id="420" r:id="rId104"/>
    <p:sldId id="417"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83"/>
    <a:srgbClr val="F26522"/>
    <a:srgbClr val="F2B434"/>
    <a:srgbClr val="00C7B1"/>
    <a:srgbClr val="AFBD22"/>
    <a:srgbClr val="002C54"/>
    <a:srgbClr val="A0DBE6"/>
    <a:srgbClr val="00467F"/>
    <a:srgbClr val="C9401B"/>
    <a:srgbClr val="FF5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75793" autoAdjust="0"/>
  </p:normalViewPr>
  <p:slideViewPr>
    <p:cSldViewPr snapToGrid="0" snapToObjects="1">
      <p:cViewPr varScale="1">
        <p:scale>
          <a:sx n="79" d="100"/>
          <a:sy n="79" d="100"/>
        </p:scale>
        <p:origin x="1578" y="54"/>
      </p:cViewPr>
      <p:guideLst>
        <p:guide orient="horz" pos="2166"/>
        <p:guide pos="3840"/>
      </p:guideLst>
    </p:cSldViewPr>
  </p:slideViewPr>
  <p:notesTextViewPr>
    <p:cViewPr>
      <p:scale>
        <a:sx n="3" d="2"/>
        <a:sy n="3" d="2"/>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4/16/2020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30073270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4/16/2020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6995462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a:lnSpc>
                <a:spcPct val="80000"/>
              </a:lnSpc>
            </a:pPr>
            <a:r>
              <a:rPr lang="en-US" sz="1600" b="1" i="0" u="sng" dirty="0">
                <a:latin typeface="Times New Roman" charset="0"/>
              </a:rPr>
              <a:t>Timing: </a:t>
            </a:r>
            <a:r>
              <a:rPr lang="en-US" sz="1600" b="1" i="0" u="none" baseline="0" dirty="0">
                <a:latin typeface="Times New Roman" charset="0"/>
              </a:rPr>
              <a:t> 90-105 minutes [This is a long Principle, so watch your time and pace carefully.]</a:t>
            </a:r>
          </a:p>
          <a:p>
            <a:pPr>
              <a:lnSpc>
                <a:spcPct val="80000"/>
              </a:lnSpc>
            </a:pPr>
            <a:endParaRPr lang="en-US" sz="1600" b="1" i="0" u="sng" dirty="0">
              <a:latin typeface="Times New Roman" charset="0"/>
            </a:endParaRPr>
          </a:p>
          <a:p>
            <a:pPr>
              <a:lnSpc>
                <a:spcPct val="80000"/>
              </a:lnSpc>
            </a:pPr>
            <a:r>
              <a:rPr lang="en-US" sz="1600" b="1" i="0" u="sng" dirty="0">
                <a:latin typeface="Times New Roman" charset="0"/>
              </a:rPr>
              <a:t>Engagement Strategies:</a:t>
            </a:r>
          </a:p>
          <a:p>
            <a:pPr>
              <a:lnSpc>
                <a:spcPct val="80000"/>
              </a:lnSpc>
              <a:buFontTx/>
              <a:buChar char="•"/>
            </a:pPr>
            <a:r>
              <a:rPr lang="en-US" sz="1600" b="1" i="0" dirty="0">
                <a:latin typeface="Times New Roman" charset="0"/>
              </a:rPr>
              <a:t>Teams</a:t>
            </a:r>
            <a:r>
              <a:rPr lang="en-US" sz="1600" b="1" i="0" baseline="0" dirty="0">
                <a:latin typeface="Times New Roman" charset="0"/>
              </a:rPr>
              <a:t> each build their first Type B question and then “grade” each others Type B questions</a:t>
            </a:r>
          </a:p>
          <a:p>
            <a:pPr>
              <a:lnSpc>
                <a:spcPct val="80000"/>
              </a:lnSpc>
              <a:buFontTx/>
              <a:buChar char="•"/>
            </a:pPr>
            <a:r>
              <a:rPr lang="en-US" sz="1600" b="1" i="0" baseline="0" dirty="0">
                <a:latin typeface="Times New Roman" charset="0"/>
              </a:rPr>
              <a:t>Lots of backward build up on the Reacting Questions</a:t>
            </a:r>
          </a:p>
          <a:p>
            <a:pPr>
              <a:lnSpc>
                <a:spcPct val="80000"/>
              </a:lnSpc>
              <a:buFontTx/>
              <a:buChar char="•"/>
            </a:pPr>
            <a:r>
              <a:rPr lang="en-US" sz="1600" b="1" i="0" baseline="0" dirty="0">
                <a:latin typeface="Times New Roman" charset="0"/>
              </a:rPr>
              <a:t>Conduct a Brainstorming (to demonstrate how to do that as well as how the ideas will start to tail off after the 3 minute or so timeframe)</a:t>
            </a:r>
          </a:p>
          <a:p>
            <a:pPr>
              <a:lnSpc>
                <a:spcPct val="80000"/>
              </a:lnSpc>
              <a:buFontTx/>
              <a:buNone/>
            </a:pPr>
            <a:endParaRPr lang="en-US" sz="1600" b="1" i="0" dirty="0">
              <a:latin typeface="Times New Roman" charset="0"/>
            </a:endParaRPr>
          </a:p>
          <a:p>
            <a:pPr>
              <a:lnSpc>
                <a:spcPct val="80000"/>
              </a:lnSpc>
              <a:buFontTx/>
              <a:buNone/>
            </a:pPr>
            <a:endParaRPr lang="en-US" sz="1600" b="1" i="0" dirty="0">
              <a:latin typeface="Times New Roman" charset="0"/>
            </a:endParaRPr>
          </a:p>
          <a:p>
            <a:pPr>
              <a:lnSpc>
                <a:spcPct val="80000"/>
              </a:lnSpc>
            </a:pPr>
            <a:r>
              <a:rPr lang="en-US" sz="1600" b="1" i="0" u="sng" dirty="0">
                <a:latin typeface="Times New Roman" charset="0"/>
              </a:rPr>
              <a:t>Flip Charts:</a:t>
            </a:r>
            <a:endParaRPr lang="en-US" sz="1600" b="1" i="0" dirty="0">
              <a:latin typeface="Times New Roman" charset="0"/>
            </a:endParaRPr>
          </a:p>
          <a:p>
            <a:pPr>
              <a:lnSpc>
                <a:spcPct val="80000"/>
              </a:lnSpc>
              <a:buFontTx/>
              <a:buChar char="•"/>
            </a:pPr>
            <a:r>
              <a:rPr lang="en-US" sz="1600" b="1" i="0" dirty="0">
                <a:latin typeface="Times New Roman" charset="0"/>
              </a:rPr>
              <a:t>Type</a:t>
            </a:r>
            <a:r>
              <a:rPr lang="en-US" sz="1600" b="1" i="0" baseline="0" dirty="0">
                <a:latin typeface="Times New Roman" charset="0"/>
              </a:rPr>
              <a:t> A vs. Type B Question (to be used for listing participant responses to which question is better; ensure you model write first, discuss second, using their words, and avoiding the lulls</a:t>
            </a:r>
            <a:endParaRPr lang="en-US" sz="1600" b="1" i="0" dirty="0">
              <a:latin typeface="Times New Roman" charset="0"/>
            </a:endParaRPr>
          </a:p>
          <a:p>
            <a:pPr>
              <a:lnSpc>
                <a:spcPct val="80000"/>
              </a:lnSpc>
              <a:buFontTx/>
              <a:buChar char="•"/>
            </a:pPr>
            <a:r>
              <a:rPr lang="en-US" sz="1600" b="1" i="0" dirty="0">
                <a:latin typeface="Times New Roman" charset="0"/>
              </a:rPr>
              <a:t>Great</a:t>
            </a:r>
            <a:r>
              <a:rPr lang="en-US" sz="1600" b="1" i="0" baseline="0" dirty="0">
                <a:latin typeface="Times New Roman" charset="0"/>
              </a:rPr>
              <a:t> Starting Question</a:t>
            </a:r>
          </a:p>
          <a:p>
            <a:pPr marL="800100" lvl="1" indent="-342900">
              <a:lnSpc>
                <a:spcPct val="80000"/>
              </a:lnSpc>
              <a:buFont typeface="+mj-lt"/>
              <a:buAutoNum type="arabicPeriod"/>
            </a:pPr>
            <a:r>
              <a:rPr lang="en-US" sz="1600" b="1" i="0" baseline="0" dirty="0">
                <a:latin typeface="Times New Roman" charset="0"/>
              </a:rPr>
              <a:t>Begin with an image building phrase</a:t>
            </a:r>
          </a:p>
          <a:p>
            <a:pPr marL="800100" lvl="1" indent="-342900">
              <a:lnSpc>
                <a:spcPct val="80000"/>
              </a:lnSpc>
              <a:buFont typeface="+mj-lt"/>
              <a:buAutoNum type="arabicPeriod"/>
            </a:pPr>
            <a:r>
              <a:rPr lang="en-US" sz="1600" b="1" i="0" baseline="0" dirty="0">
                <a:latin typeface="Times New Roman" charset="0"/>
              </a:rPr>
              <a:t>Extend…..the image (2-3 phrases)</a:t>
            </a:r>
          </a:p>
          <a:p>
            <a:pPr marL="800100" lvl="1" indent="-342900">
              <a:lnSpc>
                <a:spcPct val="80000"/>
              </a:lnSpc>
              <a:buFont typeface="+mj-lt"/>
              <a:buAutoNum type="arabicPeriod"/>
            </a:pPr>
            <a:r>
              <a:rPr lang="en-US" sz="1600" b="1" i="0" baseline="0" dirty="0">
                <a:latin typeface="Times New Roman" charset="0"/>
              </a:rPr>
              <a:t>Ask the direct question</a:t>
            </a:r>
            <a:endParaRPr lang="en-US" sz="1600" b="1" i="0" dirty="0">
              <a:latin typeface="Times New Roman" charset="0"/>
            </a:endParaRPr>
          </a:p>
          <a:p>
            <a:pPr>
              <a:lnSpc>
                <a:spcPct val="80000"/>
              </a:lnSpc>
              <a:buFontTx/>
              <a:buChar char="•"/>
            </a:pPr>
            <a:r>
              <a:rPr lang="en-US" sz="1600" b="1" i="0" dirty="0">
                <a:latin typeface="Times New Roman" charset="0"/>
              </a:rPr>
              <a:t>Reacting</a:t>
            </a:r>
            <a:r>
              <a:rPr lang="en-US" sz="1600" b="1" i="0" baseline="0" dirty="0">
                <a:latin typeface="Times New Roman" charset="0"/>
              </a:rPr>
              <a:t> Questions</a:t>
            </a:r>
          </a:p>
          <a:p>
            <a:pPr lvl="1">
              <a:lnSpc>
                <a:spcPct val="80000"/>
              </a:lnSpc>
              <a:buFontTx/>
              <a:buChar char="•"/>
            </a:pPr>
            <a:r>
              <a:rPr lang="en-US" sz="1600" b="1" i="0" baseline="0" dirty="0">
                <a:latin typeface="Times New Roman" charset="0"/>
              </a:rPr>
              <a:t>Direct</a:t>
            </a:r>
          </a:p>
          <a:p>
            <a:pPr lvl="1">
              <a:lnSpc>
                <a:spcPct val="80000"/>
              </a:lnSpc>
              <a:buFontTx/>
              <a:buChar char="•"/>
            </a:pPr>
            <a:r>
              <a:rPr lang="en-US" sz="1600" b="1" i="0" baseline="0" dirty="0">
                <a:latin typeface="Times New Roman" charset="0"/>
              </a:rPr>
              <a:t>Indirect</a:t>
            </a:r>
          </a:p>
          <a:p>
            <a:pPr lvl="1">
              <a:lnSpc>
                <a:spcPct val="80000"/>
              </a:lnSpc>
              <a:buFontTx/>
              <a:buChar char="•"/>
            </a:pPr>
            <a:r>
              <a:rPr lang="en-US" sz="1600" b="1" i="0" baseline="0" dirty="0">
                <a:latin typeface="Times New Roman" charset="0"/>
              </a:rPr>
              <a:t>Redirect</a:t>
            </a:r>
          </a:p>
          <a:p>
            <a:pPr lvl="1">
              <a:lnSpc>
                <a:spcPct val="80000"/>
              </a:lnSpc>
              <a:buFontTx/>
              <a:buChar char="•"/>
            </a:pPr>
            <a:r>
              <a:rPr lang="en-US" sz="1600" b="1" i="0" baseline="0" dirty="0">
                <a:latin typeface="Times New Roman" charset="0"/>
              </a:rPr>
              <a:t>Playback</a:t>
            </a:r>
          </a:p>
          <a:p>
            <a:pPr lvl="1">
              <a:lnSpc>
                <a:spcPct val="80000"/>
              </a:lnSpc>
              <a:buFontTx/>
              <a:buChar char="•"/>
            </a:pPr>
            <a:r>
              <a:rPr lang="en-US" sz="1600" b="1" i="0" baseline="0" dirty="0">
                <a:latin typeface="Times New Roman" charset="0"/>
              </a:rPr>
              <a:t>Leading *</a:t>
            </a:r>
          </a:p>
          <a:p>
            <a:pPr lvl="1">
              <a:lnSpc>
                <a:spcPct val="80000"/>
              </a:lnSpc>
              <a:buFontTx/>
              <a:buChar char="•"/>
            </a:pPr>
            <a:r>
              <a:rPr lang="en-US" sz="1600" b="1" i="0" baseline="0" dirty="0">
                <a:latin typeface="Times New Roman" charset="0"/>
              </a:rPr>
              <a:t>Prompt</a:t>
            </a:r>
          </a:p>
          <a:p>
            <a:pPr lvl="1">
              <a:lnSpc>
                <a:spcPct val="80000"/>
              </a:lnSpc>
              <a:buFontTx/>
              <a:buChar char="•"/>
            </a:pPr>
            <a:r>
              <a:rPr lang="en-US" sz="1600" b="1" i="0" baseline="0" dirty="0">
                <a:latin typeface="Times New Roman" charset="0"/>
              </a:rPr>
              <a:t>Tag</a:t>
            </a:r>
          </a:p>
          <a:p>
            <a:pPr lvl="1">
              <a:lnSpc>
                <a:spcPct val="80000"/>
              </a:lnSpc>
              <a:buFontTx/>
              <a:buChar char="•"/>
            </a:pPr>
            <a:r>
              <a:rPr lang="en-US" sz="1600" b="1" i="0" baseline="0" dirty="0">
                <a:latin typeface="Times New Roman" charset="0"/>
              </a:rPr>
              <a:t>Float *</a:t>
            </a:r>
          </a:p>
          <a:p>
            <a:pPr lvl="0">
              <a:lnSpc>
                <a:spcPct val="80000"/>
              </a:lnSpc>
              <a:buFontTx/>
              <a:buChar char="•"/>
            </a:pPr>
            <a:r>
              <a:rPr lang="en-US" sz="1600" b="1" i="0" baseline="0" dirty="0">
                <a:latin typeface="Times New Roman" charset="0"/>
              </a:rPr>
              <a:t>Listing vs. Brainstorming</a:t>
            </a:r>
          </a:p>
          <a:p>
            <a:pPr lvl="1">
              <a:lnSpc>
                <a:spcPct val="80000"/>
              </a:lnSpc>
              <a:buFontTx/>
              <a:buChar char="•"/>
            </a:pPr>
            <a:r>
              <a:rPr lang="en-US" sz="1600" b="1" i="0" u="sng" baseline="0" dirty="0">
                <a:latin typeface="Times New Roman" charset="0"/>
              </a:rPr>
              <a:t>T</a:t>
            </a:r>
            <a:r>
              <a:rPr lang="en-US" sz="1600" b="1" i="0" baseline="0" dirty="0">
                <a:latin typeface="Times New Roman" charset="0"/>
              </a:rPr>
              <a:t>itle		</a:t>
            </a:r>
            <a:r>
              <a:rPr lang="en-US" sz="1600" b="1" i="0" u="sng" baseline="0" dirty="0">
                <a:latin typeface="Times New Roman" charset="0"/>
              </a:rPr>
              <a:t>T</a:t>
            </a:r>
            <a:r>
              <a:rPr lang="en-US" sz="1600" b="1" i="0" baseline="0" dirty="0">
                <a:latin typeface="Times New Roman" charset="0"/>
              </a:rPr>
              <a:t>itle</a:t>
            </a:r>
          </a:p>
          <a:p>
            <a:pPr lvl="1">
              <a:lnSpc>
                <a:spcPct val="80000"/>
              </a:lnSpc>
              <a:buFontTx/>
              <a:buChar char="•"/>
            </a:pPr>
            <a:r>
              <a:rPr lang="en-US" sz="1600" b="1" i="0" u="sng" baseline="0" dirty="0">
                <a:latin typeface="Times New Roman" charset="0"/>
              </a:rPr>
              <a:t>A</a:t>
            </a:r>
            <a:r>
              <a:rPr lang="en-US" sz="1600" b="1" i="0" baseline="0" dirty="0">
                <a:latin typeface="Times New Roman" charset="0"/>
              </a:rPr>
              <a:t>sk		</a:t>
            </a:r>
            <a:r>
              <a:rPr lang="en-US" sz="1600" b="1" i="0" u="sng" baseline="0" dirty="0">
                <a:latin typeface="Times New Roman" charset="0"/>
              </a:rPr>
              <a:t>A</a:t>
            </a:r>
            <a:r>
              <a:rPr lang="en-US" sz="1600" b="1" i="0" baseline="0" dirty="0">
                <a:latin typeface="Times New Roman" charset="0"/>
              </a:rPr>
              <a:t>sk</a:t>
            </a:r>
          </a:p>
          <a:p>
            <a:pPr lvl="1">
              <a:lnSpc>
                <a:spcPct val="80000"/>
              </a:lnSpc>
              <a:buFontTx/>
              <a:buChar char="•"/>
            </a:pPr>
            <a:r>
              <a:rPr lang="en-US" sz="1600" b="1" i="0" u="sng" dirty="0">
                <a:latin typeface="Times New Roman" charset="0"/>
              </a:rPr>
              <a:t>R</a:t>
            </a:r>
            <a:r>
              <a:rPr lang="en-US" sz="1600" b="1" i="0" dirty="0">
                <a:latin typeface="Times New Roman" charset="0"/>
              </a:rPr>
              <a:t>ecord	</a:t>
            </a:r>
            <a:r>
              <a:rPr lang="en-US" sz="1600" b="1" i="0" u="sng" dirty="0">
                <a:latin typeface="Times New Roman" charset="0"/>
              </a:rPr>
              <a:t>R</a:t>
            </a:r>
            <a:r>
              <a:rPr lang="en-US" sz="1600" b="1" i="0" dirty="0">
                <a:latin typeface="Times New Roman" charset="0"/>
              </a:rPr>
              <a:t>ecord</a:t>
            </a:r>
          </a:p>
          <a:p>
            <a:pPr lvl="1">
              <a:lnSpc>
                <a:spcPct val="80000"/>
              </a:lnSpc>
              <a:buFontTx/>
              <a:buChar char="•"/>
            </a:pPr>
            <a:r>
              <a:rPr lang="en-US" sz="1600" b="1" i="0" u="sng" dirty="0">
                <a:latin typeface="Times New Roman" charset="0"/>
              </a:rPr>
              <a:t>R</a:t>
            </a:r>
            <a:r>
              <a:rPr lang="en-US" sz="1600" b="1" i="0" dirty="0">
                <a:latin typeface="Times New Roman" charset="0"/>
              </a:rPr>
              <a:t>eact		</a:t>
            </a:r>
            <a:r>
              <a:rPr lang="en-US" sz="1600" b="1" i="0" u="sng" dirty="0">
                <a:latin typeface="Times New Roman" charset="0"/>
              </a:rPr>
              <a:t>T</a:t>
            </a:r>
            <a:r>
              <a:rPr lang="en-US" sz="1600" b="1" i="0" dirty="0">
                <a:latin typeface="Times New Roman" charset="0"/>
              </a:rPr>
              <a:t>ime</a:t>
            </a:r>
          </a:p>
          <a:p>
            <a:pPr lvl="0">
              <a:lnSpc>
                <a:spcPct val="80000"/>
              </a:lnSpc>
              <a:buFontTx/>
              <a:buChar char="•"/>
            </a:pPr>
            <a:r>
              <a:rPr lang="en-US" sz="1600" b="1" i="0" dirty="0">
                <a:latin typeface="Times New Roman" charset="0"/>
              </a:rPr>
              <a:t>Preparing</a:t>
            </a:r>
            <a:r>
              <a:rPr lang="en-US" sz="1600" b="1" i="0" baseline="0" dirty="0">
                <a:latin typeface="Times New Roman" charset="0"/>
              </a:rPr>
              <a:t> for a Session (to be used for the Brainstorming activity)</a:t>
            </a:r>
          </a:p>
          <a:p>
            <a:pPr lvl="0">
              <a:lnSpc>
                <a:spcPct val="80000"/>
              </a:lnSpc>
              <a:buFontTx/>
              <a:buChar char="•"/>
            </a:pPr>
            <a:r>
              <a:rPr lang="en-US" sz="1600" b="1" i="0" baseline="0" dirty="0">
                <a:latin typeface="Times New Roman" charset="0"/>
              </a:rPr>
              <a:t>Grocery List and Group (2 flip charts to use for slides on Grouping #74-75)</a:t>
            </a:r>
            <a:endParaRPr lang="en-US" sz="1600" b="1" i="0" dirty="0">
              <a:latin typeface="Times New Roman" charset="0"/>
            </a:endParaRPr>
          </a:p>
          <a:p>
            <a:pPr>
              <a:lnSpc>
                <a:spcPct val="80000"/>
              </a:lnSpc>
              <a:buFontTx/>
              <a:buNone/>
            </a:pPr>
            <a:endParaRPr lang="en-US" sz="1600" b="1" i="0" dirty="0">
              <a:latin typeface="Times New Roman" charset="0"/>
            </a:endParaRPr>
          </a:p>
          <a:p>
            <a:pPr>
              <a:lnSpc>
                <a:spcPct val="80000"/>
              </a:lnSpc>
            </a:pPr>
            <a:r>
              <a:rPr lang="en-US" sz="1600" b="1" i="0" u="sng" dirty="0">
                <a:latin typeface="Times New Roman" charset="0"/>
              </a:rPr>
              <a:t>DOs:</a:t>
            </a:r>
            <a:r>
              <a:rPr lang="en-US" sz="1600" b="1" i="0" dirty="0">
                <a:latin typeface="Times New Roman" charset="0"/>
              </a:rPr>
              <a:t> </a:t>
            </a:r>
          </a:p>
          <a:p>
            <a:pPr>
              <a:lnSpc>
                <a:spcPct val="80000"/>
              </a:lnSpc>
              <a:buFontTx/>
              <a:buChar char="•"/>
            </a:pPr>
            <a:r>
              <a:rPr lang="en-US" sz="1600" b="1" i="0" dirty="0">
                <a:latin typeface="Times New Roman" charset="0"/>
              </a:rPr>
              <a:t>Model every technique</a:t>
            </a:r>
            <a:r>
              <a:rPr lang="en-US" sz="1600" b="1" i="0" baseline="0" dirty="0">
                <a:latin typeface="Times New Roman" charset="0"/>
              </a:rPr>
              <a:t> (e.g. checkpoint, questioning, engagement, flip charting, asking teams vs. individuals, brainstorming and grouping etc.)</a:t>
            </a:r>
            <a:endParaRPr lang="en-US" sz="1600" b="1" i="0" dirty="0">
              <a:latin typeface="Times New Roman" charset="0"/>
            </a:endParaRPr>
          </a:p>
          <a:p>
            <a:pPr>
              <a:lnSpc>
                <a:spcPct val="80000"/>
              </a:lnSpc>
              <a:buFontTx/>
              <a:buChar char="•"/>
            </a:pPr>
            <a:r>
              <a:rPr lang="en-US" sz="1600" b="1" i="0" u="none" baseline="0" dirty="0">
                <a:latin typeface="Times New Roman" charset="0"/>
              </a:rPr>
              <a:t>Demonstrate the Type B question and “sell” it for better breadth and depth of responses from participants</a:t>
            </a:r>
          </a:p>
          <a:p>
            <a:pPr>
              <a:lnSpc>
                <a:spcPct val="80000"/>
              </a:lnSpc>
              <a:buFontTx/>
              <a:buChar char="•"/>
            </a:pPr>
            <a:r>
              <a:rPr lang="en-US" sz="1600" b="1" i="0" u="none" baseline="0" dirty="0">
                <a:latin typeface="Times New Roman" charset="0"/>
              </a:rPr>
              <a:t>Engage: 1) which question is better? 2) when would we want to use a Type B question [to open dialogue; therefore to begin each facilitated process/agenda item; 3) why a variety of probing questions? 4) brainstorming 4) grouping</a:t>
            </a:r>
          </a:p>
          <a:p>
            <a:pPr>
              <a:lnSpc>
                <a:spcPct val="80000"/>
              </a:lnSpc>
              <a:buFontTx/>
              <a:buChar char="•"/>
            </a:pPr>
            <a:endParaRPr lang="en-US" sz="1600" b="1" i="0" u="none" baseline="0" dirty="0">
              <a:latin typeface="Times New Roman" charset="0"/>
            </a:endParaRPr>
          </a:p>
          <a:p>
            <a:pPr>
              <a:lnSpc>
                <a:spcPct val="80000"/>
              </a:lnSpc>
              <a:buFontTx/>
              <a:buNone/>
            </a:pPr>
            <a:endParaRPr lang="en-US" sz="1600" b="1" i="0" u="sng" baseline="0" dirty="0">
              <a:latin typeface="Times New Roman" charset="0"/>
            </a:endParaRPr>
          </a:p>
          <a:p>
            <a:pPr>
              <a:lnSpc>
                <a:spcPct val="80000"/>
              </a:lnSpc>
              <a:buFontTx/>
              <a:buNone/>
            </a:pPr>
            <a:r>
              <a:rPr lang="en-US" sz="1600" b="1" i="0" u="sng" baseline="0" dirty="0">
                <a:latin typeface="Times New Roman" charset="0"/>
              </a:rPr>
              <a:t>DON’Ts</a:t>
            </a:r>
          </a:p>
          <a:p>
            <a:pPr>
              <a:lnSpc>
                <a:spcPct val="80000"/>
              </a:lnSpc>
              <a:buFontTx/>
              <a:buChar char="•"/>
            </a:pPr>
            <a:r>
              <a:rPr lang="en-US" sz="1600" b="1" i="0" dirty="0">
                <a:latin typeface="Times New Roman" charset="0"/>
              </a:rPr>
              <a:t>Read</a:t>
            </a:r>
            <a:r>
              <a:rPr lang="en-US" sz="1600" b="1" i="0" baseline="0" dirty="0">
                <a:latin typeface="Times New Roman" charset="0"/>
              </a:rPr>
              <a:t> the slides</a:t>
            </a:r>
          </a:p>
          <a:p>
            <a:pPr>
              <a:lnSpc>
                <a:spcPct val="80000"/>
              </a:lnSpc>
              <a:buFontTx/>
              <a:buChar char="•"/>
            </a:pPr>
            <a:r>
              <a:rPr lang="en-US" sz="1600" b="1" i="0" baseline="0" dirty="0">
                <a:latin typeface="Times New Roman" charset="0"/>
              </a:rPr>
              <a:t>Overuse the read-arounds</a:t>
            </a:r>
            <a:endParaRPr lang="en-US" sz="1600" b="1" i="0" dirty="0">
              <a:latin typeface="Times New Roman" charset="0"/>
            </a:endParaRPr>
          </a:p>
          <a:p>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3204076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Wingdings" pitchFamily="2" charset="2"/>
              <a:buNone/>
              <a:defRPr/>
            </a:pPr>
            <a:r>
              <a:rPr lang="en-US" sz="1200" b="1" i="1" dirty="0"/>
              <a:t>Let’s start with an example of looking for the objectives for this class. (Blue)</a:t>
            </a:r>
            <a:r>
              <a:rPr lang="en-US" sz="1200" b="1" i="1" baseline="0" dirty="0"/>
              <a:t> team, what is the Type A or direct question for that? </a:t>
            </a:r>
          </a:p>
          <a:p>
            <a:pPr marL="0" indent="0">
              <a:buFont typeface="Wingdings" pitchFamily="2" charset="2"/>
              <a:buNone/>
              <a:defRPr/>
            </a:pPr>
            <a:endParaRPr lang="en-US" sz="1200" b="1" i="1" baseline="0" dirty="0"/>
          </a:p>
          <a:p>
            <a:pPr marL="0" indent="0">
              <a:buFont typeface="Wingdings" pitchFamily="2" charset="2"/>
              <a:buNone/>
              <a:defRPr/>
            </a:pPr>
            <a:r>
              <a:rPr lang="en-US" sz="1200" b="1" i="1" baseline="0" dirty="0"/>
              <a:t>Great, let’s now work on making that a Type B, Great Starting Question.</a:t>
            </a:r>
            <a:endParaRPr lang="en-US" sz="1200"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15761504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100</a:t>
            </a:fld>
            <a:endParaRPr lang="en-US" dirty="0"/>
          </a:p>
        </p:txBody>
      </p:sp>
    </p:spTree>
    <p:extLst>
      <p:ext uri="{BB962C8B-B14F-4D97-AF65-F5344CB8AC3E}">
        <p14:creationId xmlns:p14="http://schemas.microsoft.com/office/powerpoint/2010/main" val="22058513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101</a:t>
            </a:fld>
            <a:endParaRPr lang="en-US" dirty="0"/>
          </a:p>
        </p:txBody>
      </p:sp>
    </p:spTree>
    <p:extLst>
      <p:ext uri="{BB962C8B-B14F-4D97-AF65-F5344CB8AC3E}">
        <p14:creationId xmlns:p14="http://schemas.microsoft.com/office/powerpoint/2010/main" val="21718846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102</a:t>
            </a:fld>
            <a:endParaRPr lang="en-US" dirty="0"/>
          </a:p>
        </p:txBody>
      </p:sp>
    </p:spTree>
    <p:extLst>
      <p:ext uri="{BB962C8B-B14F-4D97-AF65-F5344CB8AC3E}">
        <p14:creationId xmlns:p14="http://schemas.microsoft.com/office/powerpoint/2010/main" val="2674542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Wingdings" pitchFamily="2" charset="2"/>
              <a:buNone/>
              <a:defRPr/>
            </a:pPr>
            <a:r>
              <a:rPr lang="en-US" sz="1200" b="1" i="1" dirty="0"/>
              <a:t>(Green) team, (name), would you please read the question.</a:t>
            </a:r>
            <a:r>
              <a:rPr lang="en-US" sz="1200" b="1" i="1" baseline="0" dirty="0"/>
              <a:t> </a:t>
            </a:r>
            <a:r>
              <a:rPr lang="en-US" sz="1200" b="1" i="0" baseline="0" dirty="0"/>
              <a:t>[Using animation go through all 3 parts, 1 at a time, to unfold the Type B Question.]</a:t>
            </a:r>
          </a:p>
          <a:p>
            <a:pPr marL="0" indent="0">
              <a:buFont typeface="Wingdings" pitchFamily="2" charset="2"/>
              <a:buNone/>
              <a:defRPr/>
            </a:pPr>
            <a:endParaRPr lang="en-US" sz="1200" b="1" i="1" baseline="0" dirty="0"/>
          </a:p>
          <a:p>
            <a:pPr marL="0" indent="0">
              <a:buFont typeface="Wingdings" pitchFamily="2" charset="2"/>
              <a:buNone/>
              <a:defRPr/>
            </a:pPr>
            <a:r>
              <a:rPr lang="en-US" sz="1200" b="1" i="1" baseline="0" dirty="0"/>
              <a:t>Can everyone see how much more likely people are to respond to this question vs. “What are your objectives.” </a:t>
            </a:r>
            <a:r>
              <a:rPr lang="en-US" sz="1200" b="1" i="0" baseline="0" dirty="0"/>
              <a:t>[Facilitate the discussion.]</a:t>
            </a:r>
            <a:endParaRPr lang="en-US" sz="1200"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3607230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b="1" i="1" dirty="0"/>
              <a:t>Alright, now that we have started</a:t>
            </a:r>
            <a:r>
              <a:rPr lang="en-US" b="1" i="1" baseline="0" dirty="0"/>
              <a:t> with the why, the what and the how of the Type B, Great Starting Question, I would like to use our teams and do an exercise to build our knowledge of the Type B question. Here is what I would like to do:</a:t>
            </a:r>
          </a:p>
          <a:p>
            <a:endParaRPr lang="en-US" b="1" i="1" baseline="0" dirty="0"/>
          </a:p>
          <a:p>
            <a:r>
              <a:rPr lang="en-US" b="1" i="0" baseline="0" dirty="0"/>
              <a:t>[Purpose:]</a:t>
            </a:r>
            <a:r>
              <a:rPr lang="en-US" b="1" i="1" baseline="0" dirty="0"/>
              <a:t> We are going to use the next several minutes reviewing a handful of Type B questions and identify the errors in each to gain a better grasp of how to build a great starting question</a:t>
            </a:r>
          </a:p>
          <a:p>
            <a:br>
              <a:rPr lang="en-US" b="1" i="1" baseline="0" dirty="0"/>
            </a:br>
            <a:r>
              <a:rPr lang="en-US" b="1" i="0" baseline="0" dirty="0"/>
              <a:t>[Example: not needed.]</a:t>
            </a:r>
          </a:p>
          <a:p>
            <a:endParaRPr lang="en-US" b="1" i="1" baseline="0" dirty="0"/>
          </a:p>
          <a:p>
            <a:r>
              <a:rPr lang="en-US" b="1" i="0" baseline="0" dirty="0"/>
              <a:t>[Directions:]</a:t>
            </a:r>
            <a:r>
              <a:rPr lang="en-US" b="1" i="1" baseline="0" dirty="0"/>
              <a:t> The way we are going to do this is as follows: 1) I am going to show you several Type B questions on the next few slides. Starting with the (green) team, I am going to ask you what is wrong with that question. Please refer to your manual or our flip chart to remind yourself of the 3 parts of the Type B question. Of course, if that team finds the problem with that Type B question, we will award them a dot</a:t>
            </a:r>
          </a:p>
          <a:p>
            <a:endParaRPr lang="en-US" b="1" i="1" baseline="0" dirty="0"/>
          </a:p>
          <a:p>
            <a:r>
              <a:rPr lang="en-US" b="1" i="0" baseline="0" dirty="0"/>
              <a:t>[Exceptions:] </a:t>
            </a:r>
            <a:r>
              <a:rPr lang="en-US" b="1" i="1" baseline="0" dirty="0"/>
              <a:t>If a team cannot identify anything that is wrong with an example, we will move to the next team to see if they can identify what might be wrong with that Type B question. And they can earn a dot.</a:t>
            </a:r>
          </a:p>
          <a:p>
            <a:endParaRPr lang="en-US" b="1" i="1" baseline="0" dirty="0"/>
          </a:p>
          <a:p>
            <a:r>
              <a:rPr lang="en-US" b="1" i="0" baseline="0" dirty="0"/>
              <a:t>[Questions:]</a:t>
            </a:r>
            <a:r>
              <a:rPr lang="en-US" b="1" i="1" baseline="0" dirty="0"/>
              <a:t> Any questions about how we are going to do this?</a:t>
            </a:r>
          </a:p>
          <a:p>
            <a:endParaRPr lang="en-US" b="1" i="1" baseline="0" dirty="0"/>
          </a:p>
          <a:p>
            <a:r>
              <a:rPr lang="en-US" b="1" i="1" baseline="0" dirty="0"/>
              <a:t>Great, let’s get started.</a:t>
            </a:r>
          </a:p>
          <a:p>
            <a:endParaRPr lang="en-US" b="1" i="1" baseline="0" dirty="0"/>
          </a:p>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127026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Wingdings" pitchFamily="2" charset="2"/>
              <a:buNone/>
              <a:defRPr/>
            </a:pPr>
            <a:r>
              <a:rPr lang="en-US" sz="1200" b="1" i="1" dirty="0"/>
              <a:t>(Green) team, you are up. </a:t>
            </a:r>
          </a:p>
          <a:p>
            <a:pPr>
              <a:buFont typeface="Wingdings" pitchFamily="2" charset="2"/>
              <a:buNone/>
              <a:defRPr/>
            </a:pPr>
            <a:endParaRPr lang="en-US" sz="1200" b="1" i="1" dirty="0"/>
          </a:p>
          <a:p>
            <a:pPr>
              <a:buFont typeface="Wingdings" pitchFamily="2" charset="2"/>
              <a:buNone/>
              <a:defRPr/>
            </a:pPr>
            <a:r>
              <a:rPr lang="en-US" sz="1200" b="1" i="1" dirty="0"/>
              <a:t>Go through the next this</a:t>
            </a:r>
            <a:r>
              <a:rPr lang="en-US" sz="1200" b="1" i="1" baseline="0" dirty="0"/>
              <a:t> and the next 3</a:t>
            </a:r>
            <a:r>
              <a:rPr lang="en-US" sz="1200" b="1" i="1" dirty="0"/>
              <a:t> slides.</a:t>
            </a:r>
            <a:r>
              <a:rPr lang="en-US" sz="1200" b="1" i="1" baseline="0" dirty="0"/>
              <a:t> </a:t>
            </a:r>
            <a:r>
              <a:rPr lang="en-US" sz="1200" b="1" i="0" baseline="0" dirty="0"/>
              <a:t>[Error 1]</a:t>
            </a:r>
            <a:endParaRPr lang="en-US" sz="1200"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3136913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Wingdings" pitchFamily="2" charset="2"/>
              <a:buNone/>
              <a:defRPr/>
            </a:pPr>
            <a:r>
              <a:rPr lang="en-US" sz="1200" b="1" dirty="0"/>
              <a:t>[Error 2]</a:t>
            </a:r>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2896834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Wingdings" pitchFamily="2" charset="2"/>
              <a:buNone/>
              <a:defRPr/>
            </a:pPr>
            <a:r>
              <a:rPr lang="en-US" sz="1200" b="1" dirty="0"/>
              <a:t>[Error 3]</a:t>
            </a:r>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1059969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Wingdings" pitchFamily="2" charset="2"/>
              <a:buNone/>
              <a:defRPr/>
            </a:pPr>
            <a:r>
              <a:rPr lang="en-US" sz="1200" b="1" dirty="0"/>
              <a:t>[Error 4]</a:t>
            </a:r>
          </a:p>
          <a:p>
            <a:pPr>
              <a:buFont typeface="Wingdings" pitchFamily="2" charset="2"/>
              <a:buNone/>
              <a:defRPr/>
            </a:pPr>
            <a:endParaRPr lang="en-US" sz="1200" b="1" dirty="0"/>
          </a:p>
          <a:p>
            <a:pPr>
              <a:buFont typeface="Wingdings" pitchFamily="2" charset="2"/>
              <a:buNone/>
              <a:defRPr/>
            </a:pPr>
            <a:r>
              <a:rPr lang="en-US" sz="1200" b="1" i="1" dirty="0"/>
              <a:t>Careful</a:t>
            </a:r>
            <a:r>
              <a:rPr lang="en-US" sz="1200" b="1" i="1" baseline="0" dirty="0"/>
              <a:t> folks, on to the last example. I will open this up to the team that a member stands up and says, “here.”</a:t>
            </a:r>
          </a:p>
          <a:p>
            <a:pPr>
              <a:buFont typeface="Wingdings" pitchFamily="2" charset="2"/>
              <a:buNone/>
              <a:defRPr/>
            </a:pPr>
            <a:endParaRPr lang="en-US" sz="1200" b="1" i="1" baseline="0" dirty="0"/>
          </a:p>
          <a:p>
            <a:pPr>
              <a:buFont typeface="Wingdings" pitchFamily="2" charset="2"/>
              <a:buNone/>
              <a:defRPr/>
            </a:pPr>
            <a:r>
              <a:rPr lang="en-US" sz="1200" b="1" i="1" baseline="0" dirty="0"/>
              <a:t>Are we ready?</a:t>
            </a:r>
            <a:endParaRPr lang="en-US" sz="1200"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Wingdings" pitchFamily="2" charset="2"/>
              <a:buNone/>
              <a:defRPr/>
            </a:pPr>
            <a:r>
              <a:rPr lang="en-US" sz="1200" b="1" i="1" dirty="0"/>
              <a:t>That’s right, this one has no errors. It is a Great</a:t>
            </a:r>
            <a:r>
              <a:rPr lang="en-US" sz="1200" b="1" i="1" baseline="0" dirty="0"/>
              <a:t> Starting Question.</a:t>
            </a:r>
            <a:endParaRPr lang="en-US" sz="1200"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2482902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Let’s build our first Type</a:t>
            </a:r>
            <a:r>
              <a:rPr lang="en-US" b="1" i="1" baseline="0" dirty="0"/>
              <a:t> B question together. Before we do that, let’s look at this key tip for developing a great Type B question.</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3825286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While we ask the Type B question</a:t>
            </a:r>
            <a:r>
              <a:rPr lang="en-US" b="1" i="1" baseline="0" dirty="0"/>
              <a:t> in the order described </a:t>
            </a:r>
            <a:r>
              <a:rPr lang="en-US" b="1" i="0" baseline="0" dirty="0"/>
              <a:t>[refer to flip chart] </a:t>
            </a:r>
            <a:r>
              <a:rPr lang="en-US" b="1" i="1" baseline="0" dirty="0"/>
              <a:t>we can better build the Type B question in a different order as follows:</a:t>
            </a:r>
          </a:p>
          <a:p>
            <a:endParaRPr lang="en-US" b="1" i="1" baseline="0" dirty="0"/>
          </a:p>
          <a:p>
            <a:r>
              <a:rPr lang="en-US" b="1" i="1" baseline="0" dirty="0"/>
              <a:t>Step 3 first – determine the Type A question; the question we want the participants to answer.</a:t>
            </a:r>
          </a:p>
          <a:p>
            <a:endParaRPr lang="en-US" b="1" i="1" baseline="0" dirty="0"/>
          </a:p>
          <a:p>
            <a:r>
              <a:rPr lang="en-US" b="1" i="1" baseline="0" dirty="0"/>
              <a:t>Then Step 1 – begin with the image building phrase</a:t>
            </a:r>
          </a:p>
          <a:p>
            <a:endParaRPr lang="en-US" b="1" i="1" baseline="0" dirty="0"/>
          </a:p>
          <a:p>
            <a:r>
              <a:rPr lang="en-US" b="1" i="1" baseline="0" dirty="0"/>
              <a:t>And, then finally, Step 2: extend the image. And, the KEY, is to find the key word or phrase in the Type A question and identify synonyms for that work/phrase. </a:t>
            </a:r>
          </a:p>
          <a:p>
            <a:endParaRPr lang="en-US" b="1" i="1" baseline="0" dirty="0"/>
          </a:p>
          <a:p>
            <a:r>
              <a:rPr lang="en-US" b="1" i="1" baseline="0" dirty="0"/>
              <a:t>Let’s use this to build our Type B question on the things we do to prepare to go to work.</a:t>
            </a:r>
          </a:p>
          <a:p>
            <a:endParaRPr lang="en-US" b="1" baseline="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226696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b="1" i="0" baseline="0" dirty="0"/>
              <a:t>[Review:]</a:t>
            </a:r>
            <a:r>
              <a:rPr lang="en-US" b="1" i="1" baseline="0" dirty="0"/>
              <a:t> We have just completed discussing what a facilitated session is, when facilitation is appropriate, the facilitation process, the roles of a facilitator as well as other roles that exist in a session.</a:t>
            </a:r>
          </a:p>
          <a:p>
            <a:endParaRPr lang="en-US" b="1" i="1" baseline="0" dirty="0"/>
          </a:p>
          <a:p>
            <a:r>
              <a:rPr lang="en-US" b="1" i="0" baseline="0" dirty="0"/>
              <a:t>[Preview:]</a:t>
            </a:r>
            <a:r>
              <a:rPr lang="en-US" b="1" i="1" baseline="0" dirty="0"/>
              <a:t> What we are about to do now is jump into our first Principle, Principle 5, Information Gathering.</a:t>
            </a:r>
          </a:p>
          <a:p>
            <a:endParaRPr lang="en-US" b="1" i="1" baseline="0" dirty="0"/>
          </a:p>
          <a:p>
            <a:r>
              <a:rPr lang="en-US" b="1" i="0" baseline="0" dirty="0"/>
              <a:t>[Big View:]</a:t>
            </a:r>
            <a:r>
              <a:rPr lang="en-US" b="1" i="1" baseline="0" dirty="0"/>
              <a:t> and the reason this Principle is so important is that, as facilitators, we want to have a rich variety of tools in our toolkit that allows the participants to identify information, organize that information and prioritize information based on the session purpose and the agenda item we are addressing.</a:t>
            </a:r>
          </a:p>
          <a:p>
            <a:endParaRPr lang="en-US" b="1" i="1" baseline="0" dirty="0"/>
          </a:p>
          <a:p>
            <a:r>
              <a:rPr lang="en-US" b="1" i="0" baseline="0" dirty="0"/>
              <a:t>[Other Thoughts Around the Why of Principle 5:]</a:t>
            </a:r>
          </a:p>
          <a:p>
            <a:endParaRPr lang="en-US" b="1" i="1" baseline="0" dirty="0"/>
          </a:p>
          <a:p>
            <a:pPr lvl="0"/>
            <a:r>
              <a:rPr lang="en-US" sz="1200" b="1" i="1" kern="1200" dirty="0">
                <a:solidFill>
                  <a:schemeClr val="tx1"/>
                </a:solidFill>
                <a:effectLst/>
                <a:latin typeface="+mn-lt"/>
                <a:ea typeface="+mn-ea"/>
                <a:cs typeface="+mn-cs"/>
              </a:rPr>
              <a:t>To conduct a successful session, a facilitator needs a multitude of tools versus the hammer in the tool belt scenario when the only tool in your tool belt is a hammer then everything begins to look like a nail.</a:t>
            </a:r>
          </a:p>
          <a:p>
            <a:r>
              <a:rPr lang="en-US" sz="1200" b="1" i="1" kern="1200" dirty="0">
                <a:solidFill>
                  <a:schemeClr val="tx1"/>
                </a:solidFill>
                <a:effectLst/>
                <a:latin typeface="+mn-lt"/>
                <a:ea typeface="+mn-ea"/>
                <a:cs typeface="+mn-cs"/>
              </a:rPr>
              <a:t>In particular, in this Principle, we will provide you a technique that will avoid that “deafening silence” many facilitators are plagued with when they start a new session/agenda item. When that silence happens, not only does it suck energy out of the room, it also makes the participants feel dumb.  They feel like they should be able to answer your question, but because you asked a poorly phrased question, they look bad.</a:t>
            </a:r>
            <a:endParaRPr lang="en-US" b="1" i="1" baseline="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3810113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baseline="0" dirty="0"/>
              <a:t>(Purple) team, what is the Type A question.</a:t>
            </a:r>
            <a:r>
              <a:rPr lang="en-US" b="1" i="0" baseline="0" dirty="0"/>
              <a:t> [Facilitate the right Type A question.]</a:t>
            </a:r>
          </a:p>
          <a:p>
            <a:endParaRPr lang="en-US" b="1" i="1" baseline="0" dirty="0"/>
          </a:p>
          <a:p>
            <a:r>
              <a:rPr lang="en-US" b="1" i="1" baseline="0" dirty="0"/>
              <a:t>Good, so (red) team, let’s move to the next key. (Red) team, what is the key word or phrase? </a:t>
            </a:r>
            <a:r>
              <a:rPr lang="en-US" b="1" i="0" baseline="0" dirty="0"/>
              <a:t>[The </a:t>
            </a:r>
            <a:r>
              <a:rPr lang="en-US" b="1" i="0" u="sng" baseline="0" dirty="0"/>
              <a:t>things</a:t>
            </a:r>
            <a:r>
              <a:rPr lang="en-US" b="1" i="0" baseline="0" dirty="0"/>
              <a:t> we bring to work.]</a:t>
            </a:r>
          </a:p>
          <a:p>
            <a:endParaRPr lang="en-US" b="1" i="1" baseline="0" dirty="0"/>
          </a:p>
          <a:p>
            <a:r>
              <a:rPr lang="en-US" b="1" i="1" baseline="0" dirty="0"/>
              <a:t>OK, (green team), some synonyms for that key word or phrase? </a:t>
            </a:r>
            <a:r>
              <a:rPr lang="en-US" b="1" i="0" baseline="0" dirty="0"/>
              <a:t>[Items, articles, things.]</a:t>
            </a:r>
          </a:p>
          <a:p>
            <a:endParaRPr lang="en-US" b="1" i="1" baseline="0" dirty="0"/>
          </a:p>
          <a:p>
            <a:r>
              <a:rPr lang="en-US" b="1" i="1" baseline="0" dirty="0"/>
              <a:t>Great, now (green) team, the image building phrase to start the Type B question. </a:t>
            </a:r>
            <a:r>
              <a:rPr lang="en-US" b="1" i="0" baseline="0" dirty="0"/>
              <a:t>[Think about it, you are sound asleep and the clock just went off.]</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3846180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Now, let’s put it all together</a:t>
            </a:r>
            <a:r>
              <a:rPr lang="en-US" b="1" i="1" baseline="0" dirty="0"/>
              <a:t> in the correct order.</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1172109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Let’s give ourselves</a:t>
            </a:r>
            <a:r>
              <a:rPr lang="en-US" b="1" i="1" baseline="0" dirty="0"/>
              <a:t> a hand and look at another Type B question that works as well. </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4107407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pPr marL="4763" lvl="0" indent="-4763" eaLnBrk="1" hangingPunct="1">
              <a:lnSpc>
                <a:spcPct val="90000"/>
              </a:lnSpc>
              <a:buFont typeface="Wingdings" charset="2"/>
              <a:buNone/>
            </a:pPr>
            <a:r>
              <a:rPr lang="en-US" sz="2800" b="1" i="1" dirty="0">
                <a:solidFill>
                  <a:schemeClr val="tx2"/>
                </a:solidFill>
              </a:rPr>
              <a:t>Let’s look at our Sample</a:t>
            </a:r>
            <a:r>
              <a:rPr lang="en-US" sz="2800" b="1" i="1" baseline="0" dirty="0">
                <a:solidFill>
                  <a:schemeClr val="tx2"/>
                </a:solidFill>
              </a:rPr>
              <a:t> Agenda </a:t>
            </a:r>
            <a:r>
              <a:rPr lang="en-US" sz="2800" b="1" i="0" baseline="0" dirty="0">
                <a:solidFill>
                  <a:schemeClr val="tx2"/>
                </a:solidFill>
              </a:rPr>
              <a:t>[Use flip chart with this agenda as well.]</a:t>
            </a:r>
          </a:p>
          <a:p>
            <a:pPr marL="4763" lvl="0" indent="-4763" eaLnBrk="1" hangingPunct="1">
              <a:lnSpc>
                <a:spcPct val="90000"/>
              </a:lnSpc>
              <a:buFont typeface="Wingdings" charset="2"/>
              <a:buNone/>
            </a:pPr>
            <a:endParaRPr lang="en-US" sz="2800" b="1" i="1" baseline="0" dirty="0">
              <a:solidFill>
                <a:schemeClr val="tx2"/>
              </a:solidFill>
            </a:endParaRPr>
          </a:p>
          <a:p>
            <a:pPr marL="4763" lvl="0" indent="-4763" eaLnBrk="1" hangingPunct="1">
              <a:lnSpc>
                <a:spcPct val="90000"/>
              </a:lnSpc>
              <a:buFont typeface="Wingdings" charset="2"/>
              <a:buNone/>
            </a:pPr>
            <a:r>
              <a:rPr lang="en-US" sz="2800" b="1" i="1" baseline="0" dirty="0">
                <a:solidFill>
                  <a:schemeClr val="tx2"/>
                </a:solidFill>
              </a:rPr>
              <a:t>Think about facilitating this session, think about all the times we will be opening dialogue during this session, all the places in the agenda we will want to use a Type B question, (blue) team, what do you think, where will we want to use the Type B question? </a:t>
            </a:r>
            <a:r>
              <a:rPr lang="en-US" sz="2800" b="1" i="0" baseline="0" dirty="0">
                <a:solidFill>
                  <a:schemeClr val="tx2"/>
                </a:solidFill>
              </a:rPr>
              <a:t>[Facilitate the discussion.]</a:t>
            </a:r>
          </a:p>
          <a:p>
            <a:pPr marL="4763" lvl="0" indent="-4763" eaLnBrk="1" hangingPunct="1">
              <a:lnSpc>
                <a:spcPct val="90000"/>
              </a:lnSpc>
              <a:buFont typeface="Wingdings" charset="2"/>
              <a:buNone/>
            </a:pPr>
            <a:endParaRPr lang="en-US" sz="2800" b="1" i="1" baseline="0" dirty="0">
              <a:solidFill>
                <a:schemeClr val="tx2"/>
              </a:solidFill>
            </a:endParaRPr>
          </a:p>
          <a:p>
            <a:pPr marL="4763" lvl="0" indent="-4763" eaLnBrk="1" hangingPunct="1">
              <a:lnSpc>
                <a:spcPct val="90000"/>
              </a:lnSpc>
              <a:buFont typeface="Wingdings" charset="2"/>
              <a:buNone/>
            </a:pPr>
            <a:r>
              <a:rPr lang="en-US" sz="2800" b="1" i="1" baseline="0" dirty="0">
                <a:solidFill>
                  <a:schemeClr val="tx2"/>
                </a:solidFill>
              </a:rPr>
              <a:t>So, that’s right. And so there is some bad news and some good news. The bad news is we have to prepare 7 Type B questions for this session. You know what the good news is? </a:t>
            </a:r>
            <a:r>
              <a:rPr lang="en-US" sz="2800" b="1" i="0" baseline="0" dirty="0">
                <a:solidFill>
                  <a:schemeClr val="tx2"/>
                </a:solidFill>
              </a:rPr>
              <a:t>[nod head] </a:t>
            </a:r>
            <a:r>
              <a:rPr lang="en-US" sz="2800" b="1" i="1" baseline="0" dirty="0">
                <a:solidFill>
                  <a:schemeClr val="tx2"/>
                </a:solidFill>
              </a:rPr>
              <a:t>Yes, we prepare our agenda in advance so we can prepare all of our Type B questions before we ever start our facilitated sessions. Won’t that help us get a lot more participation? </a:t>
            </a:r>
            <a:r>
              <a:rPr lang="en-US" sz="2800" b="1" i="0" baseline="0" dirty="0">
                <a:solidFill>
                  <a:schemeClr val="tx2"/>
                </a:solidFill>
              </a:rPr>
              <a:t>[nod head]</a:t>
            </a:r>
          </a:p>
          <a:p>
            <a:pPr marL="4763" lvl="0" indent="-4763" eaLnBrk="1" hangingPunct="1">
              <a:lnSpc>
                <a:spcPct val="90000"/>
              </a:lnSpc>
              <a:buFont typeface="Wingdings" charset="2"/>
              <a:buNone/>
            </a:pPr>
            <a:endParaRPr lang="en-US" sz="2800" b="1" i="1" baseline="0" dirty="0">
              <a:solidFill>
                <a:schemeClr val="tx2"/>
              </a:solidFill>
            </a:endParaRPr>
          </a:p>
          <a:p>
            <a:pPr marL="4763" lvl="0" indent="-4763" eaLnBrk="1" hangingPunct="1">
              <a:lnSpc>
                <a:spcPct val="90000"/>
              </a:lnSpc>
              <a:buFont typeface="Wingdings" charset="2"/>
              <a:buNone/>
            </a:pPr>
            <a:r>
              <a:rPr lang="en-US" sz="2800" b="1" i="1" baseline="0" dirty="0">
                <a:solidFill>
                  <a:schemeClr val="tx2"/>
                </a:solidFill>
              </a:rPr>
              <a:t>Let’s take some time to do a quick exercise.</a:t>
            </a:r>
          </a:p>
          <a:p>
            <a:pPr marL="4763" lvl="0" indent="-4763" eaLnBrk="1" hangingPunct="1">
              <a:lnSpc>
                <a:spcPct val="90000"/>
              </a:lnSpc>
              <a:buFont typeface="Wingdings" charset="2"/>
              <a:buNone/>
            </a:pPr>
            <a:endParaRPr lang="en-US" sz="2800" b="1" i="1" baseline="0" dirty="0">
              <a:solidFill>
                <a:schemeClr val="tx2"/>
              </a:solidFill>
            </a:endParaRPr>
          </a:p>
          <a:p>
            <a:pPr marL="4763" lvl="0" indent="-4763" eaLnBrk="1" hangingPunct="1">
              <a:lnSpc>
                <a:spcPct val="90000"/>
              </a:lnSpc>
              <a:buFont typeface="Wingdings" charset="2"/>
              <a:buNone/>
            </a:pPr>
            <a:r>
              <a:rPr lang="en-US" sz="2800" b="1" i="0" baseline="0" dirty="0">
                <a:solidFill>
                  <a:schemeClr val="tx2"/>
                </a:solidFill>
              </a:rPr>
              <a:t>[Purpose:]</a:t>
            </a:r>
            <a:r>
              <a:rPr lang="en-US" sz="2800" b="1" i="1" baseline="0" dirty="0">
                <a:solidFill>
                  <a:schemeClr val="tx2"/>
                </a:solidFill>
              </a:rPr>
              <a:t> To give each of our teams an opportunity to build a Type B question.</a:t>
            </a:r>
          </a:p>
          <a:p>
            <a:pPr marL="4763" lvl="0" indent="-4763" eaLnBrk="1" hangingPunct="1">
              <a:lnSpc>
                <a:spcPct val="90000"/>
              </a:lnSpc>
              <a:buFont typeface="Wingdings" charset="2"/>
              <a:buNone/>
            </a:pPr>
            <a:endParaRPr lang="en-US" sz="2800" b="1" i="1" baseline="0" dirty="0">
              <a:solidFill>
                <a:schemeClr val="tx2"/>
              </a:solidFill>
            </a:endParaRPr>
          </a:p>
          <a:p>
            <a:pPr marL="4763" lvl="0" indent="-4763" eaLnBrk="1" hangingPunct="1">
              <a:lnSpc>
                <a:spcPct val="90000"/>
              </a:lnSpc>
              <a:buFont typeface="Wingdings" charset="2"/>
              <a:buNone/>
            </a:pPr>
            <a:r>
              <a:rPr lang="en-US" sz="2800" b="1" i="0" baseline="0" dirty="0">
                <a:solidFill>
                  <a:schemeClr val="tx2"/>
                </a:solidFill>
              </a:rPr>
              <a:t>[Example:]</a:t>
            </a:r>
            <a:r>
              <a:rPr lang="en-US" sz="2800" b="1" i="1" baseline="0" dirty="0">
                <a:solidFill>
                  <a:schemeClr val="tx2"/>
                </a:solidFill>
              </a:rPr>
              <a:t> Think about what we just did in developing our Type B questions for the things we do to prepare to go to work; we want to do that same thing, build a starting question for this Agenda Item B of this Sample Agenda.</a:t>
            </a:r>
          </a:p>
          <a:p>
            <a:pPr marL="4763" lvl="0" indent="-4763" eaLnBrk="1" hangingPunct="1">
              <a:lnSpc>
                <a:spcPct val="90000"/>
              </a:lnSpc>
              <a:buFont typeface="Wingdings" charset="2"/>
              <a:buNone/>
            </a:pPr>
            <a:endParaRPr lang="en-US" sz="2800" b="1" i="1" baseline="0" dirty="0">
              <a:solidFill>
                <a:schemeClr val="tx2"/>
              </a:solidFill>
            </a:endParaRPr>
          </a:p>
          <a:p>
            <a:pPr marL="4763" lvl="0" indent="-4763" eaLnBrk="1" hangingPunct="1">
              <a:lnSpc>
                <a:spcPct val="90000"/>
              </a:lnSpc>
              <a:buFont typeface="Wingdings" charset="2"/>
              <a:buNone/>
            </a:pPr>
            <a:r>
              <a:rPr lang="en-US" sz="2800" b="1" i="0" baseline="0" dirty="0">
                <a:solidFill>
                  <a:schemeClr val="tx2"/>
                </a:solidFill>
              </a:rPr>
              <a:t>[Directions:]</a:t>
            </a:r>
            <a:r>
              <a:rPr lang="en-US" sz="2800" b="1" i="1" baseline="0" dirty="0">
                <a:solidFill>
                  <a:schemeClr val="tx2"/>
                </a:solidFill>
              </a:rPr>
              <a:t> To do this, first I want to select a new team lead. So, if you lead the team earlier today, you are eliminated as the team lead for this exercise. Of the remaining team members, will the person who has the (oldest, newest) automobile, please serve as our team leader. Teams, can I see a head nod to ensure you each have your new team leader? Good, I will give each team (4) minutes to build their question. The team leader will serve as the scribe and spokesperson for this exercise. </a:t>
            </a:r>
          </a:p>
          <a:p>
            <a:pPr marL="4763" lvl="0" indent="-4763" eaLnBrk="1" hangingPunct="1">
              <a:lnSpc>
                <a:spcPct val="90000"/>
              </a:lnSpc>
              <a:buFont typeface="Wingdings" charset="2"/>
              <a:buNone/>
            </a:pPr>
            <a:endParaRPr lang="en-US" sz="2800" b="1" i="1" baseline="0" dirty="0">
              <a:solidFill>
                <a:schemeClr val="tx2"/>
              </a:solidFill>
            </a:endParaRPr>
          </a:p>
          <a:p>
            <a:pPr marL="4763" lvl="0" indent="-4763" eaLnBrk="1" hangingPunct="1">
              <a:lnSpc>
                <a:spcPct val="90000"/>
              </a:lnSpc>
              <a:buFont typeface="Wingdings" charset="2"/>
              <a:buNone/>
            </a:pPr>
            <a:r>
              <a:rPr lang="en-US" sz="2800" b="1" i="0" baseline="0" dirty="0">
                <a:solidFill>
                  <a:schemeClr val="tx2"/>
                </a:solidFill>
              </a:rPr>
              <a:t>[Questions:]</a:t>
            </a:r>
            <a:r>
              <a:rPr lang="en-US" sz="2800" b="1" i="1" baseline="0" dirty="0">
                <a:solidFill>
                  <a:schemeClr val="tx2"/>
                </a:solidFill>
              </a:rPr>
              <a:t> Are there any questions before we begin?</a:t>
            </a:r>
          </a:p>
          <a:p>
            <a:pPr marL="4763" lvl="0" indent="-4763" eaLnBrk="1" hangingPunct="1">
              <a:lnSpc>
                <a:spcPct val="90000"/>
              </a:lnSpc>
              <a:buFont typeface="Wingdings" charset="2"/>
              <a:buNone/>
            </a:pPr>
            <a:endParaRPr lang="en-US" sz="2800" b="1" i="1" baseline="0" dirty="0">
              <a:solidFill>
                <a:schemeClr val="tx2"/>
              </a:solidFill>
            </a:endParaRPr>
          </a:p>
          <a:p>
            <a:pPr marL="4763" lvl="0" indent="-4763" eaLnBrk="1" hangingPunct="1">
              <a:lnSpc>
                <a:spcPct val="90000"/>
              </a:lnSpc>
              <a:buFont typeface="Wingdings" charset="2"/>
              <a:buNone/>
            </a:pPr>
            <a:r>
              <a:rPr lang="en-US" sz="2800" b="1" i="0" baseline="0" dirty="0">
                <a:solidFill>
                  <a:schemeClr val="tx2"/>
                </a:solidFill>
              </a:rPr>
              <a:t>[Starting question:]</a:t>
            </a:r>
            <a:r>
              <a:rPr lang="en-US" sz="2800" b="1" i="1" baseline="0" dirty="0">
                <a:solidFill>
                  <a:schemeClr val="tx2"/>
                </a:solidFill>
              </a:rPr>
              <a:t> OK, think about it, you are preparing to conduct this session on improving the hiring process, think about this 2</a:t>
            </a:r>
            <a:r>
              <a:rPr lang="en-US" sz="2800" b="1" i="1" baseline="30000" dirty="0">
                <a:solidFill>
                  <a:schemeClr val="tx2"/>
                </a:solidFill>
              </a:rPr>
              <a:t>nd</a:t>
            </a:r>
            <a:r>
              <a:rPr lang="en-US" sz="2800" b="1" i="1" baseline="0" dirty="0">
                <a:solidFill>
                  <a:schemeClr val="tx2"/>
                </a:solidFill>
              </a:rPr>
              <a:t> agenda item, think about the Type B question you will want to use to open up this agenda item. What will that Type B question be?</a:t>
            </a:r>
          </a:p>
          <a:p>
            <a:pPr marL="4763" lvl="0" indent="-4763" eaLnBrk="1" hangingPunct="1">
              <a:lnSpc>
                <a:spcPct val="90000"/>
              </a:lnSpc>
              <a:buFont typeface="Wingdings" charset="2"/>
              <a:buNone/>
            </a:pPr>
            <a:endParaRPr lang="en-US" sz="2800" b="1" i="1" baseline="0" dirty="0">
              <a:solidFill>
                <a:schemeClr val="tx2"/>
              </a:solidFill>
            </a:endParaRPr>
          </a:p>
          <a:p>
            <a:pPr marL="4763" lvl="0" indent="-4763" eaLnBrk="1" hangingPunct="1">
              <a:lnSpc>
                <a:spcPct val="90000"/>
              </a:lnSpc>
              <a:buFont typeface="Wingdings" charset="2"/>
              <a:buNone/>
            </a:pPr>
            <a:r>
              <a:rPr lang="en-US" sz="2800" b="1" i="1" baseline="0" dirty="0">
                <a:solidFill>
                  <a:schemeClr val="tx2"/>
                </a:solidFill>
              </a:rPr>
              <a:t>Starting the clock for (4) minutes. Start now.</a:t>
            </a:r>
          </a:p>
          <a:p>
            <a:pPr marL="4763" lvl="0" indent="-4763" eaLnBrk="1" hangingPunct="1">
              <a:lnSpc>
                <a:spcPct val="90000"/>
              </a:lnSpc>
              <a:buFont typeface="Wingdings" charset="2"/>
              <a:buNone/>
            </a:pPr>
            <a:endParaRPr lang="en-US" sz="2800" b="1" i="1" baseline="0" dirty="0">
              <a:solidFill>
                <a:schemeClr val="tx2"/>
              </a:solidFill>
            </a:endParaRPr>
          </a:p>
          <a:p>
            <a:pPr marL="4763" lvl="0" indent="-4763" eaLnBrk="1" hangingPunct="1">
              <a:lnSpc>
                <a:spcPct val="90000"/>
              </a:lnSpc>
              <a:buFont typeface="Wingdings" charset="2"/>
              <a:buNone/>
            </a:pPr>
            <a:endParaRPr lang="en-US" sz="2400"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1345231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[Have</a:t>
            </a:r>
            <a:r>
              <a:rPr lang="en-US" b="1" baseline="0" dirty="0"/>
              <a:t> the flip chart and this slide up to complete this exercise.]</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1820093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[When clock runs</a:t>
            </a:r>
            <a:r>
              <a:rPr lang="en-US" b="1" baseline="0" dirty="0"/>
              <a:t> out:]</a:t>
            </a:r>
          </a:p>
          <a:p>
            <a:r>
              <a:rPr lang="en-US" b="1" i="1" baseline="0" dirty="0"/>
              <a:t>OK, here is what we are going to do. Each team, starting with the (purple) team is going to read their Type B question to us. The next team, clockwise, will be the judge of that Type B question. If the team reading their Type B question has all 3 parts, we will award them 3 points; if they have 2 of the 3 parts of the Type B question, we will award them 2 dots; and, if they have only 1 part, well we will give them a little love </a:t>
            </a:r>
            <a:r>
              <a:rPr lang="en-US" b="1" i="0" baseline="0" dirty="0"/>
              <a:t>[clap your hands]</a:t>
            </a:r>
            <a:r>
              <a:rPr lang="en-US" b="1" i="1" baseline="0" dirty="0"/>
              <a:t> but no dots. </a:t>
            </a:r>
          </a:p>
          <a:p>
            <a:endParaRPr lang="en-US" b="1" i="1" baseline="0" dirty="0"/>
          </a:p>
          <a:p>
            <a:r>
              <a:rPr lang="en-US" b="1" i="1" baseline="0" dirty="0"/>
              <a:t>Is everyone clear? Great, (purple) team, get us started. </a:t>
            </a:r>
          </a:p>
          <a:p>
            <a:endParaRPr lang="en-US" b="1" baseline="0" dirty="0"/>
          </a:p>
          <a:p>
            <a:r>
              <a:rPr lang="en-US" b="1" baseline="0" dirty="0"/>
              <a:t>[At the end, chime in with some feedback and tips. Encourage the group and reinforce the benefit of the Type B question.]</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663114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Before we do a quick review, let me share with you the LSI Type B question for Agenda</a:t>
            </a:r>
            <a:r>
              <a:rPr lang="en-US" b="1" i="1" baseline="0" dirty="0"/>
              <a:t> Item B. </a:t>
            </a:r>
            <a:r>
              <a:rPr lang="en-US" b="1" i="0" baseline="0" dirty="0"/>
              <a:t>[Read or have a volunteer read the Type B question.]</a:t>
            </a:r>
          </a:p>
          <a:p>
            <a:endParaRPr lang="en-US" b="1" i="1" baseline="0" dirty="0"/>
          </a:p>
          <a:p>
            <a:r>
              <a:rPr lang="en-US" b="1" i="1" baseline="0" dirty="0"/>
              <a:t>Are there any additional questions or comments about the Type B question? Can you see why we call this the Great Starting Question?</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1967872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OK, let’s do a quick</a:t>
            </a:r>
            <a:r>
              <a:rPr lang="en-US" b="1" i="1" baseline="0" dirty="0"/>
              <a:t> review. This time we will start from my right with the (purple) team and go counter clockwise for each question.</a:t>
            </a:r>
          </a:p>
          <a:p>
            <a:endParaRPr lang="en-US" b="1" baseline="0" dirty="0"/>
          </a:p>
          <a:p>
            <a:r>
              <a:rPr lang="en-US" b="1" baseline="0" dirty="0"/>
              <a:t>[Go through the review questions awarding dots for correct answers until the review slides are complete.]</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1081250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1521916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110480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baseline="0" dirty="0"/>
              <a:t>Let me briefly explain why are starting in the middle of the 10 Principles with Principle 5. We will be covering tools/techniques in the Principle that we will be using in Principle 1 as well as most of the other Principles. So we want to start here and then we will go back to Principle 1 and tackle each Principle in order thereafter.</a:t>
            </a:r>
          </a:p>
          <a:p>
            <a:endParaRPr lang="en-US" b="1" i="1" baseline="0" dirty="0"/>
          </a:p>
          <a:p>
            <a:r>
              <a:rPr lang="en-US" b="1" i="1" baseline="0" dirty="0"/>
              <a:t>Any questions on why we starting with Principle 5? </a:t>
            </a:r>
            <a:r>
              <a:rPr lang="en-US" b="1" i="0" baseline="0" dirty="0"/>
              <a:t>[Address questions.]</a:t>
            </a:r>
            <a:r>
              <a:rPr lang="en-US" b="1" i="1" baseline="0" dirty="0"/>
              <a:t> Great, then let’s move on.</a:t>
            </a:r>
            <a:endParaRPr lang="en-US" b="1" i="1" dirty="0"/>
          </a:p>
          <a:p>
            <a:endParaRPr 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266591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853674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pitchFamily="-84" charset="0"/>
              </a:rPr>
              <a:t>Alright, now</a:t>
            </a:r>
            <a:r>
              <a:rPr lang="en-US" b="1" i="1" baseline="0" dirty="0">
                <a:latin typeface="Times New Roman" pitchFamily="-84" charset="0"/>
              </a:rPr>
              <a:t> that we have asked that Type B question to open the dialogue, what is next? Remember some of the roles of a facilitator. To be the guide, bridge builder and peacemaker </a:t>
            </a:r>
            <a:r>
              <a:rPr lang="en-US" b="1" i="0" baseline="0" dirty="0">
                <a:latin typeface="Times New Roman" pitchFamily="-84" charset="0"/>
              </a:rPr>
              <a:t>[Consider hand signals and have teams respond accordingly.]</a:t>
            </a:r>
            <a:r>
              <a:rPr lang="en-US" b="1" i="1" baseline="0" dirty="0">
                <a:latin typeface="Times New Roman" pitchFamily="-84" charset="0"/>
              </a:rPr>
              <a:t> We must ensure that what one person or team says the other participants or teams also understand it the same way.</a:t>
            </a:r>
          </a:p>
          <a:p>
            <a:pPr>
              <a:buFontTx/>
              <a:buNone/>
            </a:pPr>
            <a:endParaRPr lang="en-US" b="1" i="1" baseline="0" dirty="0">
              <a:latin typeface="Times New Roman" pitchFamily="-84" charset="0"/>
            </a:endParaRPr>
          </a:p>
          <a:p>
            <a:pPr>
              <a:buFontTx/>
              <a:buNone/>
            </a:pPr>
            <a:r>
              <a:rPr lang="en-US" b="1" i="1" baseline="0" dirty="0">
                <a:latin typeface="Times New Roman" pitchFamily="-84" charset="0"/>
              </a:rPr>
              <a:t>Think about your experiences in meetings, think about the role questions have played in those meeting, think about  why we as facilitators would want to guide with questions; what might some of those reasons be? </a:t>
            </a:r>
            <a:r>
              <a:rPr lang="en-US" b="1" i="0" baseline="0" dirty="0">
                <a:latin typeface="Times New Roman" pitchFamily="-84" charset="0"/>
              </a:rPr>
              <a:t>[Facilitate the discussion.]</a:t>
            </a:r>
          </a:p>
          <a:p>
            <a:pPr>
              <a:buFontTx/>
              <a:buNone/>
            </a:pPr>
            <a:endParaRPr lang="en-US" b="1" i="1" baseline="0" dirty="0">
              <a:latin typeface="Times New Roman" pitchFamily="-84" charset="0"/>
            </a:endParaRPr>
          </a:p>
          <a:p>
            <a:pPr>
              <a:buFontTx/>
              <a:buNone/>
            </a:pPr>
            <a:r>
              <a:rPr lang="en-US" b="1" i="1" baseline="0" dirty="0">
                <a:latin typeface="Times New Roman" pitchFamily="-84" charset="0"/>
              </a:rPr>
              <a:t>Alright then let’s look at some of the specific types of Reacting Questions facilitators might use to achieve these needs.</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2625144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dirty="0">
                <a:latin typeface="Times New Roman" pitchFamily="-84" charset="0"/>
              </a:rPr>
              <a:t>[Review and highlight</a:t>
            </a:r>
            <a:r>
              <a:rPr lang="en-US" b="1" baseline="0" dirty="0">
                <a:latin typeface="Times New Roman" pitchFamily="-84" charset="0"/>
              </a:rPr>
              <a:t> the key points from the discussion on why Reacting Questions with these points.]</a:t>
            </a: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3805965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We</a:t>
            </a:r>
            <a:r>
              <a:rPr lang="en-US" b="1" i="1" baseline="0" dirty="0">
                <a:latin typeface="Times New Roman" pitchFamily="-84" charset="0"/>
              </a:rPr>
              <a:t> have discussed many of the reasons a facilitator would want to have a multitude of question types to ensure clear and common communication occurs between and among participants in a facilitated session. We have identified 8 specific Reacting Questions. Let’s take a look at these questions using our teams to learn about each type and then a series of reviews to “train the mind.”</a:t>
            </a:r>
          </a:p>
          <a:p>
            <a:endParaRPr lang="en-US" b="1" i="1" baseline="0" dirty="0">
              <a:latin typeface="Times New Roman" pitchFamily="-84" charset="0"/>
            </a:endParaRPr>
          </a:p>
          <a:p>
            <a:r>
              <a:rPr lang="en-US" b="1" i="1" baseline="0" dirty="0">
                <a:latin typeface="Times New Roman" pitchFamily="-84" charset="0"/>
              </a:rPr>
              <a:t>Let’s start with (name) from our (blue) team and then go clockwise using a round-robin read-around.</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4157501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(Name),</a:t>
            </a:r>
            <a:r>
              <a:rPr lang="en-US" b="1" i="1" baseline="0" dirty="0"/>
              <a:t> please read from the slide or page 5-4 of your participant manual. Read the question type, the purpose, its explanation and the sample provided.</a:t>
            </a:r>
          </a:p>
          <a:p>
            <a:endParaRPr lang="en-US" b="1" i="1" baseline="0" dirty="0"/>
          </a:p>
          <a:p>
            <a:r>
              <a:rPr lang="en-US" b="1" i="1" baseline="0" dirty="0"/>
              <a:t>Thank you. The Direct Probe is typically to dig deeper or challenge something we think may not be correct. And, it is typically used for the more assertive participant. Other options might be questions like, “What make you say that” or “Can you give us an example of how that might work,” etc.</a:t>
            </a:r>
          </a:p>
          <a:p>
            <a:endParaRPr lang="en-US" b="1" i="1" baseline="0" dirty="0"/>
          </a:p>
          <a:p>
            <a:r>
              <a:rPr lang="en-US" b="1" i="1" baseline="0" dirty="0"/>
              <a:t>Any questions? OK, next.</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1706333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(Name), would you continue with our next Reacting Question type?</a:t>
            </a:r>
          </a:p>
          <a:p>
            <a:endParaRPr lang="en-US" b="1" i="1" dirty="0"/>
          </a:p>
          <a:p>
            <a:r>
              <a:rPr lang="en-US" b="1" i="1" dirty="0"/>
              <a:t>Thanks, (name). The Indirect</a:t>
            </a:r>
            <a:r>
              <a:rPr lang="en-US" b="1" i="1" baseline="0" dirty="0"/>
              <a:t> Probe is very helpful for the reluctant or reticent participant. It confirms to him/her that we heard them, and it is encouraging their continues input during the session.</a:t>
            </a:r>
          </a:p>
          <a:p>
            <a:endParaRPr lang="en-US" b="1" i="1" baseline="0" dirty="0"/>
          </a:p>
          <a:p>
            <a:r>
              <a:rPr lang="en-US" b="1" i="1" baseline="0" dirty="0"/>
              <a:t>Any questions? OK, let’s do some choral responses for our review as we progress through the 8 Reacting Questions.</a:t>
            </a:r>
            <a:endParaRPr lang="en-US" b="1" i="1" dirty="0"/>
          </a:p>
          <a:p>
            <a:endParaRPr lang="en-US" b="1" i="1" dirty="0"/>
          </a:p>
          <a:p>
            <a:r>
              <a:rPr lang="en-US" b="1" i="1" baseline="0" dirty="0"/>
              <a:t>(Red) team the Direct Question is…? </a:t>
            </a:r>
            <a:r>
              <a:rPr lang="en-US" b="1" i="0" baseline="0" dirty="0"/>
              <a:t>[Choral response from that team = Why is that important?]</a:t>
            </a:r>
          </a:p>
          <a:p>
            <a:r>
              <a:rPr lang="en-US" b="1" i="1" baseline="0" dirty="0"/>
              <a:t>And now (green) team the Indirect Question is…? </a:t>
            </a:r>
            <a:r>
              <a:rPr lang="en-US" b="1" i="0" baseline="0" dirty="0"/>
              <a:t>[Choral response = Is the reason that’s important because…?]</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3022778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(Name), would you continue with our next Reacting Question type?</a:t>
            </a:r>
          </a:p>
          <a:p>
            <a:endParaRPr lang="en-US" b="1" i="1" dirty="0"/>
          </a:p>
          <a:p>
            <a:r>
              <a:rPr lang="en-US" b="1" i="1" dirty="0"/>
              <a:t>Thanks, (name). The Redirect</a:t>
            </a:r>
            <a:r>
              <a:rPr lang="en-US" b="1" i="1" baseline="0" dirty="0"/>
              <a:t> is a powerful Reacting Question and is especially useful when Wondering Willie/Wilhelmina try to offer comments that are not related. For example, in the middle of listing the steps in the current hiring process </a:t>
            </a:r>
            <a:r>
              <a:rPr lang="en-US" b="1" i="0" baseline="0" dirty="0"/>
              <a:t>[refer to flip chart on Sample Agenda]</a:t>
            </a:r>
            <a:r>
              <a:rPr lang="en-US" b="1" i="1" baseline="0" dirty="0"/>
              <a:t> and he/she says, “Yes that is a step and I know there is a big problem with that step, and it is….”</a:t>
            </a:r>
          </a:p>
          <a:p>
            <a:endParaRPr lang="en-US" b="1" i="1" baseline="0" dirty="0"/>
          </a:p>
          <a:p>
            <a:r>
              <a:rPr lang="en-US" b="1" i="1" baseline="0" dirty="0"/>
              <a:t>Any questions or comments?</a:t>
            </a:r>
            <a:endParaRPr lang="en-US" b="1" i="1" dirty="0"/>
          </a:p>
          <a:p>
            <a:endParaRPr lang="en-US" b="1" i="1" dirty="0"/>
          </a:p>
          <a:p>
            <a:r>
              <a:rPr lang="en-US" b="1" i="1" dirty="0"/>
              <a:t>Now for some review</a:t>
            </a:r>
            <a:r>
              <a:rPr lang="en-US" b="1" i="1" baseline="0" dirty="0"/>
              <a:t> (green) team the Direct Question is…? </a:t>
            </a:r>
            <a:r>
              <a:rPr lang="en-US" b="1" i="0" baseline="0" dirty="0"/>
              <a:t>[Choral response from that team = Why is that important?]</a:t>
            </a:r>
          </a:p>
          <a:p>
            <a:r>
              <a:rPr lang="en-US" b="1" i="1" baseline="0" dirty="0"/>
              <a:t>And now (blue) team the Indirect Question is…? </a:t>
            </a:r>
            <a:r>
              <a:rPr lang="en-US" b="1" i="0" baseline="0" dirty="0"/>
              <a:t>[Choral response = Is the reason that’s important because…?]</a:t>
            </a:r>
          </a:p>
          <a:p>
            <a:endParaRPr lang="en-US" b="1" i="1" baseline="0" dirty="0"/>
          </a:p>
          <a:p>
            <a:r>
              <a:rPr lang="en-US" b="1" i="0" baseline="0" dirty="0"/>
              <a:t>[Note: each time the review is started, start at a new team so the teams are not only repeating the same response every time.]</a:t>
            </a:r>
            <a:endParaRPr lang="en-US" b="1" i="0"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3455256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(Name), would you continue with our next Reacting Question type?</a:t>
            </a:r>
          </a:p>
          <a:p>
            <a:endParaRPr lang="en-US" b="1" i="1" dirty="0"/>
          </a:p>
          <a:p>
            <a:r>
              <a:rPr lang="en-US" b="1" i="1" dirty="0"/>
              <a:t>Thanks, (name). The Playback might</a:t>
            </a:r>
            <a:r>
              <a:rPr lang="en-US" b="1" i="1" baseline="0" dirty="0"/>
              <a:t> be used when we see looks of confusion or we, as the facilitator, would like to ensure a point is clearly understood or reinforced.</a:t>
            </a:r>
          </a:p>
          <a:p>
            <a:endParaRPr lang="en-US" b="1" i="1" baseline="0" dirty="0"/>
          </a:p>
          <a:p>
            <a:r>
              <a:rPr lang="en-US" b="1" i="1" baseline="0" dirty="0"/>
              <a:t>Any questions or comments?</a:t>
            </a:r>
            <a:endParaRPr lang="en-US" b="1" i="1" dirty="0"/>
          </a:p>
          <a:p>
            <a:endParaRPr lang="en-US" b="1" i="1" dirty="0"/>
          </a:p>
          <a:p>
            <a:r>
              <a:rPr lang="en-US" b="1" i="1" dirty="0"/>
              <a:t>Now for some review</a:t>
            </a:r>
            <a:r>
              <a:rPr lang="en-US" b="1" i="1" baseline="0" dirty="0"/>
              <a:t> (blue) team the Direct Question is…? </a:t>
            </a:r>
            <a:r>
              <a:rPr lang="en-US" b="1" i="0" baseline="0" dirty="0"/>
              <a:t>[Choral response from that team = Why is that important?]</a:t>
            </a:r>
          </a:p>
          <a:p>
            <a:r>
              <a:rPr lang="en-US" b="1" i="1" baseline="0" dirty="0"/>
              <a:t>And now (purple) team the Indirect Question is…? </a:t>
            </a:r>
            <a:r>
              <a:rPr lang="en-US" b="1" i="0" baseline="0" dirty="0"/>
              <a:t>[Choral response = Is the reason that’s important because...?]</a:t>
            </a:r>
          </a:p>
          <a:p>
            <a:r>
              <a:rPr lang="en-US" b="1" i="1" baseline="0" dirty="0"/>
              <a:t>And next (red) team the Redirect Question is…? </a:t>
            </a:r>
            <a:r>
              <a:rPr lang="en-US" b="1" i="0" baseline="0" dirty="0"/>
              <a:t>[Choral response = That’s an interesting point, can we put that on the issues list?]</a:t>
            </a:r>
          </a:p>
          <a:p>
            <a:endParaRPr lang="en-US" b="1" i="1" baseline="0" dirty="0"/>
          </a:p>
          <a:p>
            <a:r>
              <a:rPr lang="en-US" b="1" i="0" baseline="0" dirty="0"/>
              <a:t>[Note: each time the review is started, start at a new team so the teams are not only repeating the same response every time.]</a:t>
            </a:r>
            <a:endParaRPr lang="en-US" b="1" i="0"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2101856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(Name), would you continue with our next Reacting Question type?</a:t>
            </a:r>
          </a:p>
          <a:p>
            <a:endParaRPr lang="en-US" b="1" i="1" dirty="0"/>
          </a:p>
          <a:p>
            <a:r>
              <a:rPr lang="en-US" b="1" i="1" dirty="0"/>
              <a:t>Thanks, (name). The leading question</a:t>
            </a:r>
            <a:r>
              <a:rPr lang="en-US" b="1" i="1" baseline="0" dirty="0"/>
              <a:t> is one of several ways we at Leadership Strategies try to offer our guidance or suggestions when we are aware of something that we believe is being overlooked. Of the 3 very specific techniques in our methodology that does this, the Leading Question is the “softest” and the “least intrusive” in terms of the content.</a:t>
            </a:r>
          </a:p>
          <a:p>
            <a:endParaRPr lang="en-US" b="1" i="1" baseline="0" dirty="0"/>
          </a:p>
          <a:p>
            <a:r>
              <a:rPr lang="en-US" b="1" i="1" baseline="0" dirty="0"/>
              <a:t>Any questions?</a:t>
            </a:r>
            <a:endParaRPr lang="en-US" b="1" i="1" dirty="0"/>
          </a:p>
          <a:p>
            <a:endParaRPr lang="en-US" b="1" i="1" dirty="0"/>
          </a:p>
          <a:p>
            <a:r>
              <a:rPr lang="en-US" b="1" i="1" dirty="0"/>
              <a:t>Now for some review</a:t>
            </a:r>
            <a:r>
              <a:rPr lang="en-US" b="1" i="1" baseline="0" dirty="0"/>
              <a:t> (purple) team the Direct Question is…? </a:t>
            </a:r>
            <a:r>
              <a:rPr lang="en-US" b="1" i="0" baseline="0" dirty="0"/>
              <a:t>[Choral response from that team = Why is that important?]</a:t>
            </a:r>
          </a:p>
          <a:p>
            <a:r>
              <a:rPr lang="en-US" b="1" i="1" baseline="0" dirty="0"/>
              <a:t>And now (red) team the Indirect Question is…? </a:t>
            </a:r>
            <a:r>
              <a:rPr lang="en-US" b="1" i="0" baseline="0" dirty="0"/>
              <a:t>[Choral response = Is the reason that’s important because...?]</a:t>
            </a:r>
          </a:p>
          <a:p>
            <a:r>
              <a:rPr lang="en-US" b="1" i="1" baseline="0" dirty="0"/>
              <a:t>And next (green) team the Redirect Question is…? </a:t>
            </a:r>
            <a:r>
              <a:rPr lang="en-US" b="1" i="0" baseline="0" dirty="0"/>
              <a:t>[Choral response = That’s an interesting point, can we put that on the issues list?]</a:t>
            </a:r>
          </a:p>
          <a:p>
            <a:r>
              <a:rPr lang="en-US" b="1" i="1" baseline="0" dirty="0"/>
              <a:t>And, the (blue) team, the Playback Question is…? </a:t>
            </a:r>
            <a:r>
              <a:rPr lang="en-US" b="1" i="0" baseline="0" dirty="0"/>
              <a:t>[Choral response = It sounds like what you are saying is…is that right?]</a:t>
            </a:r>
          </a:p>
          <a:p>
            <a:endParaRPr lang="en-US" b="1" baseline="0" dirty="0"/>
          </a:p>
          <a:p>
            <a:r>
              <a:rPr lang="en-US" b="1" baseline="0" dirty="0"/>
              <a:t>[Note: each time the review is started, start at a new team so the teams are not only repeating the same response every time.]</a:t>
            </a:r>
            <a:endParaRPr lang="en-US" b="1"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77806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(Name), would you continue with our next Reacting Question type?</a:t>
            </a:r>
          </a:p>
          <a:p>
            <a:endParaRPr lang="en-US" b="1" i="1" dirty="0"/>
          </a:p>
          <a:p>
            <a:r>
              <a:rPr lang="en-US" b="1" i="1" dirty="0"/>
              <a:t>Thanks, (name). The prompt is a good technique when we are in the middle of a process and we believe there</a:t>
            </a:r>
            <a:r>
              <a:rPr lang="en-US" b="1" i="1" baseline="0" dirty="0"/>
              <a:t> may be more information that has not yet been identified and it also provides a quick review of what has already been provided by the participants. </a:t>
            </a:r>
          </a:p>
          <a:p>
            <a:endParaRPr lang="en-US" b="1" i="1" baseline="0" dirty="0"/>
          </a:p>
          <a:p>
            <a:r>
              <a:rPr lang="en-US" b="1" i="1" baseline="0" dirty="0"/>
              <a:t>Any questions about the Prompt?</a:t>
            </a:r>
            <a:endParaRPr lang="en-US" b="1" i="1" dirty="0"/>
          </a:p>
          <a:p>
            <a:endParaRPr lang="en-US" b="1" i="1" dirty="0"/>
          </a:p>
          <a:p>
            <a:r>
              <a:rPr lang="en-US" b="1" i="1" dirty="0"/>
              <a:t>Now for some review</a:t>
            </a:r>
            <a:r>
              <a:rPr lang="en-US" b="1" i="1" baseline="0" dirty="0"/>
              <a:t> (red) team the Direct Question is…? </a:t>
            </a:r>
            <a:r>
              <a:rPr lang="en-US" b="1" i="0" baseline="0" dirty="0"/>
              <a:t>[Choral response from that team = Why is that important?]</a:t>
            </a:r>
          </a:p>
          <a:p>
            <a:r>
              <a:rPr lang="en-US" b="1" i="1" baseline="0" dirty="0"/>
              <a:t>And now (green) team the Indirect Question is…? </a:t>
            </a:r>
            <a:r>
              <a:rPr lang="en-US" b="1" i="0" baseline="0" dirty="0"/>
              <a:t>[Choral response = Is the reason that’s important because...?]</a:t>
            </a:r>
          </a:p>
          <a:p>
            <a:r>
              <a:rPr lang="en-US" b="1" i="1" baseline="0" dirty="0"/>
              <a:t>And next (blue) team the Redirect Question is…? </a:t>
            </a:r>
            <a:r>
              <a:rPr lang="en-US" b="1" i="0" baseline="0" dirty="0"/>
              <a:t>[Choral response = That’s an interesting point, can we put that on the issues list?]</a:t>
            </a:r>
          </a:p>
          <a:p>
            <a:r>
              <a:rPr lang="en-US" b="1" i="1" baseline="0" dirty="0"/>
              <a:t>And, the (purple) team, the Playback Question is…? </a:t>
            </a:r>
            <a:r>
              <a:rPr lang="en-US" b="1" i="0" baseline="0" dirty="0"/>
              <a:t>[Choral response = It sounds like what you are saying is…is that right?]</a:t>
            </a:r>
          </a:p>
          <a:p>
            <a:r>
              <a:rPr lang="en-US" b="1" i="1" baseline="0" dirty="0"/>
              <a:t>And, the (red) team, the Leading Question is…? </a:t>
            </a:r>
            <a:r>
              <a:rPr lang="en-US" b="1" i="0" baseline="0" dirty="0"/>
              <a:t>[Choral response = Are there solutions in the area of...?]</a:t>
            </a:r>
          </a:p>
          <a:p>
            <a:endParaRPr lang="en-US" b="1" baseline="0" dirty="0"/>
          </a:p>
          <a:p>
            <a:r>
              <a:rPr lang="en-US" b="1" baseline="0" dirty="0"/>
              <a:t>[Note: each time the review is started, start at a new team so the teams are not only repeating the same response every time.]</a:t>
            </a:r>
            <a:endParaRPr lang="en-US" b="1"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1217222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In this Principle we are going to cover the 8 best practices/techniques shown on this slide. Of all the 100+ techniques,</a:t>
            </a:r>
            <a:r>
              <a:rPr lang="en-US" b="1" i="1" baseline="0" dirty="0"/>
              <a:t> </a:t>
            </a:r>
            <a:r>
              <a:rPr lang="en-US" b="1" i="1" dirty="0"/>
              <a:t>we are going to be addressing in the next (4) days, typically</a:t>
            </a:r>
            <a:r>
              <a:rPr lang="en-US" b="1" i="1" baseline="0" dirty="0"/>
              <a:t> the most difficult as well as one of the most beneficial techniques, is the first one….</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288046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(Name), would you continue with our next Reacting Question type?</a:t>
            </a:r>
          </a:p>
          <a:p>
            <a:endParaRPr lang="en-US" b="1" i="1" dirty="0"/>
          </a:p>
          <a:p>
            <a:r>
              <a:rPr lang="en-US" b="1" i="1" dirty="0"/>
              <a:t>Thanks, (name). The Tag Question simply acknowledges that we “got” or heard what a participant has provided. It is another</a:t>
            </a:r>
            <a:r>
              <a:rPr lang="en-US" b="1" i="1" baseline="0" dirty="0"/>
              <a:t> technique to provide assurance to a participant, and particularly for those more hesitant participants, that we heard them. It also encourages more/future participation.</a:t>
            </a:r>
          </a:p>
          <a:p>
            <a:endParaRPr lang="en-US" b="1" i="1" baseline="0" dirty="0"/>
          </a:p>
          <a:p>
            <a:r>
              <a:rPr lang="en-US" b="1" i="1" baseline="0" dirty="0"/>
              <a:t>Any questions about the Tag Question?</a:t>
            </a:r>
            <a:endParaRPr lang="en-US" b="1" i="1" dirty="0"/>
          </a:p>
          <a:p>
            <a:endParaRPr lang="en-US" b="1" i="1" dirty="0"/>
          </a:p>
          <a:p>
            <a:r>
              <a:rPr lang="en-US" b="1" i="1" dirty="0"/>
              <a:t>Now for some review</a:t>
            </a:r>
            <a:r>
              <a:rPr lang="en-US" b="1" i="1" baseline="0" dirty="0"/>
              <a:t> (green) team the Direct Question is…? </a:t>
            </a:r>
            <a:r>
              <a:rPr lang="en-US" b="1" i="0" baseline="0" dirty="0"/>
              <a:t>[Choral response from that team = Why is that important?]</a:t>
            </a:r>
          </a:p>
          <a:p>
            <a:r>
              <a:rPr lang="en-US" b="1" i="1" baseline="0" dirty="0"/>
              <a:t>And now (blue) team the Indirect Question is…? </a:t>
            </a:r>
            <a:r>
              <a:rPr lang="en-US" b="1" i="0" baseline="0" dirty="0"/>
              <a:t>[Choral response = Is the reason that’s important because...?]</a:t>
            </a:r>
          </a:p>
          <a:p>
            <a:r>
              <a:rPr lang="en-US" b="1" i="1" baseline="0" dirty="0"/>
              <a:t>And next (purple) team the Redirect Question is…? </a:t>
            </a:r>
            <a:r>
              <a:rPr lang="en-US" b="1" i="0" baseline="0" dirty="0"/>
              <a:t>[Choral response = That’s an interesting point, can we put that on the issues list?]</a:t>
            </a:r>
          </a:p>
          <a:p>
            <a:r>
              <a:rPr lang="en-US" b="1" i="1" baseline="0" dirty="0"/>
              <a:t>And, the (red) team, the Playback Question is…? </a:t>
            </a:r>
            <a:r>
              <a:rPr lang="en-US" b="1" i="0" baseline="0" dirty="0"/>
              <a:t>[Choral response = It sounds like what you are saying is…is that right?]</a:t>
            </a:r>
          </a:p>
          <a:p>
            <a:r>
              <a:rPr lang="en-US" b="1" i="1" baseline="0" dirty="0"/>
              <a:t>And, the (green) team, the Leading Question is…? </a:t>
            </a:r>
            <a:r>
              <a:rPr lang="en-US" b="1" i="0" baseline="0" dirty="0"/>
              <a:t>[Choral response = Are there solutions in the area of...?]</a:t>
            </a:r>
          </a:p>
          <a:p>
            <a:endParaRPr lang="en-US" b="1" baseline="0" dirty="0"/>
          </a:p>
          <a:p>
            <a:r>
              <a:rPr lang="en-US" b="1" baseline="0" dirty="0"/>
              <a:t>[Note: each time the review is started, start at a new team so the teams are not only repeating the same response every time.]</a:t>
            </a:r>
            <a:endParaRPr lang="en-US" b="1"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4146147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(Name), would you continue with our final</a:t>
            </a:r>
            <a:r>
              <a:rPr lang="en-US" b="1" i="1" baseline="0" dirty="0"/>
              <a:t> </a:t>
            </a:r>
            <a:r>
              <a:rPr lang="en-US" b="1" i="1" dirty="0"/>
              <a:t>Reacting Question type?</a:t>
            </a:r>
          </a:p>
          <a:p>
            <a:endParaRPr lang="en-US" b="1" i="1" dirty="0"/>
          </a:p>
          <a:p>
            <a:r>
              <a:rPr lang="en-US" b="1" i="1" dirty="0"/>
              <a:t>Thanks, (name). The Float an Idea Question is</a:t>
            </a:r>
            <a:r>
              <a:rPr lang="en-US" b="1" i="1" baseline="0" dirty="0"/>
              <a:t> typically used after we have tried a Leading Question and the group has still not addressed a specific idea or input that we believe had been overlooked. This is the only question type that is a “two-fer” or “three-fer” technique. In other words… </a:t>
            </a:r>
            <a:r>
              <a:rPr lang="en-US" b="1" i="0" baseline="0" dirty="0"/>
              <a:t>[next slide]</a:t>
            </a:r>
            <a:endParaRPr lang="en-US" b="1" i="0" dirty="0"/>
          </a:p>
          <a:p>
            <a:endParaRPr lang="en-US" b="1" baseline="0"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3388496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pitchFamily="-84" charset="0"/>
              </a:rPr>
              <a:t>When we Float</a:t>
            </a:r>
            <a:r>
              <a:rPr lang="en-US" b="1" i="1" baseline="0" dirty="0">
                <a:latin typeface="Times New Roman" pitchFamily="-84" charset="0"/>
              </a:rPr>
              <a:t> Ideas, we, as the facilitator, have offered an idea or a suggestion.</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2909916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baseline="0" dirty="0"/>
              <a:t>In general, the facilitator must first allow the participants to come up with their own ideas. If the group is missing something, we may Float an Idea. The group may then either accept or reject the idea. If they reject it, that is their decision. Typically, when we Float an Idea, the group begins a discussion about that idea. This is an indication that they may be accepting that idea. </a:t>
            </a:r>
          </a:p>
          <a:p>
            <a:endParaRPr lang="en-US" b="1" i="1" baseline="0" dirty="0"/>
          </a:p>
          <a:p>
            <a:r>
              <a:rPr lang="en-US" b="1" i="1" baseline="0" dirty="0"/>
              <a:t>We then follow up with a direct probe such as, “How would you see that working?” etc. </a:t>
            </a:r>
          </a:p>
          <a:p>
            <a:endParaRPr lang="en-US" b="1" i="1" baseline="0" dirty="0"/>
          </a:p>
          <a:p>
            <a:r>
              <a:rPr lang="en-US" b="1" i="1" dirty="0"/>
              <a:t>To transfer the ownership from us, as the facilitator, to them, the participants, we ask a</a:t>
            </a:r>
            <a:r>
              <a:rPr lang="en-US" b="1" i="1" baseline="0" dirty="0"/>
              <a:t> participant, “What is the benefit or business impact of </a:t>
            </a:r>
            <a:r>
              <a:rPr lang="en-US" b="1" i="0" baseline="0" dirty="0"/>
              <a:t>[the idea or suggestion the facilitator has provided]</a:t>
            </a:r>
            <a:r>
              <a:rPr lang="en-US" b="1" i="1" baseline="0" dirty="0"/>
              <a:t>?” If they can articulate the benefit, we believe ownership has transferred from us, the facilitator, the them, the participants. </a:t>
            </a:r>
          </a:p>
          <a:p>
            <a:endParaRPr lang="en-US" b="1" i="1" baseline="0" dirty="0"/>
          </a:p>
          <a:p>
            <a:r>
              <a:rPr lang="en-US" b="1" i="1" baseline="0" dirty="0"/>
              <a:t>Any questions? </a:t>
            </a:r>
            <a:endParaRPr lang="en-US" b="1" i="1" dirty="0"/>
          </a:p>
          <a:p>
            <a:endParaRPr lang="en-US" b="1" i="1" dirty="0"/>
          </a:p>
          <a:p>
            <a:pPr>
              <a:buFontTx/>
              <a:buNone/>
            </a:pPr>
            <a:endParaRPr lang="en-US"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2651670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b="1" i="1" dirty="0"/>
              <a:t>As a review</a:t>
            </a:r>
            <a:r>
              <a:rPr lang="en-US" b="1" i="1" baseline="0" dirty="0"/>
              <a:t> of the Float an Idea, here is a specific example using a payroll system and the personnel department. </a:t>
            </a:r>
            <a:r>
              <a:rPr lang="en-US" b="1" i="0" baseline="0" dirty="0"/>
              <a:t>[Review the slide or have a participant read the slide.]</a:t>
            </a:r>
          </a:p>
          <a:p>
            <a:endParaRPr lang="en-US" b="1" i="1" baseline="0" dirty="0"/>
          </a:p>
          <a:p>
            <a:r>
              <a:rPr lang="en-US" b="1" i="1" baseline="0" dirty="0"/>
              <a:t>Any questions on Floating an Idea? </a:t>
            </a:r>
            <a:r>
              <a:rPr lang="en-US" b="1" i="0" baseline="0" dirty="0"/>
              <a:t>[Facilitate the discussion.]</a:t>
            </a:r>
          </a:p>
          <a:p>
            <a:endParaRPr lang="en-US" b="1" i="1" baseline="0" dirty="0"/>
          </a:p>
          <a:p>
            <a:r>
              <a:rPr lang="en-US" b="1" i="1" dirty="0"/>
              <a:t>Now for our last round of review</a:t>
            </a:r>
            <a:r>
              <a:rPr lang="en-US" b="1" i="1" baseline="0" dirty="0"/>
              <a:t> (blue) team the Direct Question is…? </a:t>
            </a:r>
            <a:r>
              <a:rPr lang="en-US" b="1" i="0" baseline="0" dirty="0"/>
              <a:t>[Choral response from that team = Why is that important?]</a:t>
            </a:r>
          </a:p>
          <a:p>
            <a:r>
              <a:rPr lang="en-US" b="1" i="1" baseline="0" dirty="0"/>
              <a:t>And now (purple) team the Indirect Question is…? </a:t>
            </a:r>
            <a:r>
              <a:rPr lang="en-US" b="1" i="0" baseline="0" dirty="0"/>
              <a:t>[Choral response = Is the reason that’s important because...?]</a:t>
            </a:r>
          </a:p>
          <a:p>
            <a:r>
              <a:rPr lang="en-US" b="1" i="1" baseline="0" dirty="0"/>
              <a:t>And next (red) team the Redirect Question is…? </a:t>
            </a:r>
            <a:r>
              <a:rPr lang="en-US" b="1" i="0" baseline="0" dirty="0"/>
              <a:t>[Choral response = That’s an interesting point, can we put that on the issues list?]</a:t>
            </a:r>
          </a:p>
          <a:p>
            <a:r>
              <a:rPr lang="en-US" b="1" i="1" baseline="0" dirty="0"/>
              <a:t>And, the (green) team, the Playback Question is…? </a:t>
            </a:r>
            <a:r>
              <a:rPr lang="en-US" b="1" i="0" baseline="0" dirty="0"/>
              <a:t>[Choral response = It sounds like what you are saying is…is that right?]</a:t>
            </a:r>
          </a:p>
          <a:p>
            <a:r>
              <a:rPr lang="en-US" b="1" i="1" baseline="0" dirty="0"/>
              <a:t>And, the (blue) team, the Leading Question is…? </a:t>
            </a:r>
            <a:r>
              <a:rPr lang="en-US" b="1" i="0" baseline="0" dirty="0"/>
              <a:t>[Choral response = Are there solutions in the area of...?]</a:t>
            </a:r>
          </a:p>
          <a:p>
            <a:r>
              <a:rPr lang="en-US" b="1" i="1" baseline="0" dirty="0"/>
              <a:t>(Purple) team, the Tag Question is…? </a:t>
            </a:r>
            <a:r>
              <a:rPr lang="en-US" b="1" i="0" baseline="0" dirty="0"/>
              <a:t>[Choral response = That’s important, isn’t it?]</a:t>
            </a:r>
          </a:p>
          <a:p>
            <a:r>
              <a:rPr lang="en-US" b="1" i="1" baseline="0" dirty="0"/>
              <a:t>Lastly, (red) team, the Float an Idea sounds like…? </a:t>
            </a:r>
            <a:r>
              <a:rPr lang="en-US" b="1" i="0" baseline="0" dirty="0"/>
              <a:t>[Choral response = What about…?]</a:t>
            </a:r>
          </a:p>
          <a:p>
            <a:r>
              <a:rPr lang="en-US" b="1" i="1" baseline="0" dirty="0"/>
              <a:t>(Green) team once we have Floated an Idea, the next step is to…? </a:t>
            </a:r>
            <a:r>
              <a:rPr lang="en-US" b="1" i="0" baseline="0" dirty="0"/>
              <a:t>[Choral response = We use a direct probe.]</a:t>
            </a:r>
          </a:p>
          <a:p>
            <a:r>
              <a:rPr lang="en-US" b="1" i="1" baseline="0" dirty="0"/>
              <a:t>And then (blue) team, we transfer ownership of that idea by…? </a:t>
            </a:r>
            <a:r>
              <a:rPr lang="en-US" b="1" i="0" baseline="0" dirty="0"/>
              <a:t>[Choral response = What are the benefits?]</a:t>
            </a:r>
          </a:p>
          <a:p>
            <a:r>
              <a:rPr lang="en-US" b="1" i="1" baseline="0" dirty="0"/>
              <a:t>Great review, let’s give it a hand </a:t>
            </a:r>
            <a:r>
              <a:rPr lang="en-US" b="1" i="0" baseline="0" dirty="0"/>
              <a:t>[lead the clapping].</a:t>
            </a:r>
          </a:p>
          <a:p>
            <a:endParaRPr lang="en-US" b="1" baseline="0" dirty="0"/>
          </a:p>
          <a:p>
            <a:r>
              <a:rPr lang="en-US" b="1" baseline="0" dirty="0"/>
              <a:t>[Note: each time the review is started, start at a new team so the teams are not only repeating the same response every time.]</a:t>
            </a:r>
            <a:endParaRPr lang="en-US" b="1"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328728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OK, let’s do another</a:t>
            </a:r>
            <a:r>
              <a:rPr lang="en-US" b="1" i="1" baseline="0" dirty="0"/>
              <a:t> review of what we have covered so far. This time we will start from the middle with the (green) team and go clockwise for each question.</a:t>
            </a:r>
          </a:p>
          <a:p>
            <a:endParaRPr lang="en-US" b="1" baseline="0" dirty="0"/>
          </a:p>
          <a:p>
            <a:r>
              <a:rPr lang="en-US" b="1" baseline="0" dirty="0"/>
              <a:t>[Go through the review questions awarding dots for correct answers until the review slides are complete.]</a:t>
            </a:r>
            <a:endParaRPr lang="en-US" b="1"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3713498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14243946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1997713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7939883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49</a:t>
            </a:fld>
            <a:endParaRPr lang="en-US" dirty="0"/>
          </a:p>
        </p:txBody>
      </p:sp>
    </p:spTree>
    <p:extLst>
      <p:ext uri="{BB962C8B-B14F-4D97-AF65-F5344CB8AC3E}">
        <p14:creationId xmlns:p14="http://schemas.microsoft.com/office/powerpoint/2010/main" val="240864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The starting question. Let’s take a look</a:t>
            </a:r>
            <a:r>
              <a:rPr lang="en-US" b="1" i="1" baseline="0" dirty="0">
                <a:latin typeface="Times New Roman" pitchFamily="-84" charset="0"/>
              </a:rPr>
              <a:t> at what we mean.</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3034096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50</a:t>
            </a:fld>
            <a:endParaRPr lang="en-US" dirty="0"/>
          </a:p>
        </p:txBody>
      </p:sp>
    </p:spTree>
    <p:extLst>
      <p:ext uri="{BB962C8B-B14F-4D97-AF65-F5344CB8AC3E}">
        <p14:creationId xmlns:p14="http://schemas.microsoft.com/office/powerpoint/2010/main" val="1008806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51</a:t>
            </a:fld>
            <a:endParaRPr lang="en-US" dirty="0"/>
          </a:p>
        </p:txBody>
      </p:sp>
    </p:spTree>
    <p:extLst>
      <p:ext uri="{BB962C8B-B14F-4D97-AF65-F5344CB8AC3E}">
        <p14:creationId xmlns:p14="http://schemas.microsoft.com/office/powerpoint/2010/main" val="7660925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52</a:t>
            </a:fld>
            <a:endParaRPr lang="en-US" dirty="0"/>
          </a:p>
        </p:txBody>
      </p:sp>
    </p:spTree>
    <p:extLst>
      <p:ext uri="{BB962C8B-B14F-4D97-AF65-F5344CB8AC3E}">
        <p14:creationId xmlns:p14="http://schemas.microsoft.com/office/powerpoint/2010/main" val="124425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pitchFamily="-84" charset="0"/>
              </a:rPr>
              <a:t>Mini checkpoint… </a:t>
            </a:r>
          </a:p>
          <a:p>
            <a:pPr>
              <a:buFontTx/>
              <a:buNone/>
            </a:pPr>
            <a:endParaRPr lang="en-US" b="1" dirty="0">
              <a:latin typeface="Times New Roman" pitchFamily="-84" charset="0"/>
            </a:endParaRPr>
          </a:p>
          <a:p>
            <a:pPr>
              <a:buFontTx/>
              <a:buNone/>
            </a:pPr>
            <a:r>
              <a:rPr lang="en-US" b="1" i="0" dirty="0">
                <a:latin typeface="Times New Roman" pitchFamily="-84" charset="0"/>
              </a:rPr>
              <a:t>[Review:</a:t>
            </a:r>
            <a:r>
              <a:rPr lang="en-US" b="1" i="0" baseline="0" dirty="0">
                <a:latin typeface="Times New Roman" pitchFamily="-84" charset="0"/>
              </a:rPr>
              <a:t>]</a:t>
            </a:r>
            <a:r>
              <a:rPr lang="en-US" b="1" i="1" baseline="0" dirty="0">
                <a:latin typeface="Times New Roman" pitchFamily="-84" charset="0"/>
              </a:rPr>
              <a:t> We have covered both how we open up dialogue with the Type B starting question and how to probe/dig deeper with the 8 Reacting Questions.</a:t>
            </a:r>
          </a:p>
          <a:p>
            <a:pPr>
              <a:buFontTx/>
              <a:buNone/>
            </a:pPr>
            <a:endParaRPr lang="en-US" b="1" baseline="0" dirty="0">
              <a:latin typeface="Times New Roman" pitchFamily="-84" charset="0"/>
            </a:endParaRPr>
          </a:p>
          <a:p>
            <a:pPr>
              <a:buFontTx/>
              <a:buNone/>
            </a:pPr>
            <a:r>
              <a:rPr lang="en-US" b="1" i="0" baseline="0" dirty="0">
                <a:latin typeface="Times New Roman" pitchFamily="-84" charset="0"/>
              </a:rPr>
              <a:t>[Preview:] </a:t>
            </a:r>
            <a:r>
              <a:rPr lang="en-US" b="1" i="1" baseline="0" dirty="0">
                <a:latin typeface="Times New Roman" pitchFamily="-84" charset="0"/>
              </a:rPr>
              <a:t>Now, let’s look at some of the ways we will apply these techniques.</a:t>
            </a:r>
          </a:p>
          <a:p>
            <a:pPr>
              <a:buFontTx/>
              <a:buNone/>
            </a:pPr>
            <a:endParaRPr lang="en-US" b="1" baseline="0" dirty="0">
              <a:latin typeface="Times New Roman" pitchFamily="-84" charset="0"/>
            </a:endParaRPr>
          </a:p>
          <a:p>
            <a:pPr>
              <a:buFontTx/>
              <a:buNone/>
            </a:pPr>
            <a:r>
              <a:rPr lang="en-US" b="1" i="0" baseline="0" dirty="0">
                <a:latin typeface="Times New Roman" pitchFamily="-84" charset="0"/>
              </a:rPr>
              <a:t>[Big View:]</a:t>
            </a:r>
            <a:r>
              <a:rPr lang="en-US" b="1" i="1" baseline="0" dirty="0">
                <a:latin typeface="Times New Roman" pitchFamily="-84" charset="0"/>
              </a:rPr>
              <a:t> And that’s important so we now where and when to best use these powerful techniques that help the participants create, understand and accept the results that they, the participants, do in a facilitated session.</a:t>
            </a:r>
          </a:p>
          <a:p>
            <a:pPr>
              <a:buFontTx/>
              <a:buNone/>
            </a:pPr>
            <a:endParaRPr lang="en-US" b="1" baseline="0" dirty="0">
              <a:latin typeface="Times New Roman" pitchFamily="-84" charset="0"/>
            </a:endParaRPr>
          </a:p>
          <a:p>
            <a:pPr>
              <a:buFontTx/>
              <a:buNone/>
            </a:pPr>
            <a:r>
              <a:rPr lang="en-US" b="1" i="1" baseline="0" dirty="0">
                <a:latin typeface="Times New Roman" pitchFamily="-84" charset="0"/>
              </a:rPr>
              <a:t>And, we will start with listing.</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53</a:t>
            </a:fld>
            <a:endParaRPr lang="en-US" dirty="0"/>
          </a:p>
        </p:txBody>
      </p:sp>
    </p:spTree>
    <p:extLst>
      <p:ext uri="{BB962C8B-B14F-4D97-AF65-F5344CB8AC3E}">
        <p14:creationId xmlns:p14="http://schemas.microsoft.com/office/powerpoint/2010/main" val="3915742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We list to gather lower levels of detail.</a:t>
            </a:r>
            <a:r>
              <a:rPr lang="en-US" b="1" i="1" baseline="0" dirty="0"/>
              <a:t> </a:t>
            </a:r>
            <a:r>
              <a:rPr lang="en-US" b="1" i="0" baseline="0" dirty="0"/>
              <a:t>[Hand gesture with both hands pushing down.] </a:t>
            </a:r>
            <a:r>
              <a:rPr lang="en-US" b="1" i="1" dirty="0"/>
              <a:t>Listing has the connotation of items</a:t>
            </a:r>
            <a:r>
              <a:rPr lang="en-US" b="1" i="1" baseline="0" dirty="0"/>
              <a:t> that belong or not belong. For example, if we were listing items to buy at the grocery store, we would likely not include a sheet of plywood. Similarly, if we were going to Lowe’s or Home Depot, we would probably not include a dozen eggs on that list.</a:t>
            </a:r>
          </a:p>
          <a:p>
            <a:endParaRPr lang="en-US" b="1" i="1" baseline="0" dirty="0"/>
          </a:p>
          <a:p>
            <a:r>
              <a:rPr lang="en-US" b="1" i="1" baseline="0" dirty="0"/>
              <a:t>This slide has other examples of places where listing would apply. Does anyone on the (green) team have an example of where you have used listing?</a:t>
            </a:r>
          </a:p>
          <a:p>
            <a:endParaRPr lang="en-US" b="1" baseline="0" dirty="0"/>
          </a:p>
          <a:p>
            <a:r>
              <a:rPr lang="en-US" b="1" baseline="0" dirty="0"/>
              <a:t>[An example or two might be used.]</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54</a:t>
            </a:fld>
            <a:endParaRPr lang="en-US" dirty="0"/>
          </a:p>
        </p:txBody>
      </p:sp>
    </p:spTree>
    <p:extLst>
      <p:ext uri="{BB962C8B-B14F-4D97-AF65-F5344CB8AC3E}">
        <p14:creationId xmlns:p14="http://schemas.microsoft.com/office/powerpoint/2010/main" val="41337283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Let’s look at one of many</a:t>
            </a:r>
            <a:r>
              <a:rPr lang="en-US" b="1" i="1" baseline="0" dirty="0"/>
              <a:t> acronyms that we will be using to help us remember many of the best practices/techniques we will be using in our role as the facilitator. To list we have the acronym of TARR. That means we:</a:t>
            </a:r>
          </a:p>
          <a:p>
            <a:endParaRPr lang="en-US" b="1" i="1" baseline="0" dirty="0"/>
          </a:p>
          <a:p>
            <a:r>
              <a:rPr lang="en-US" b="1" i="0" u="sng" baseline="0" dirty="0"/>
              <a:t>T</a:t>
            </a:r>
            <a:r>
              <a:rPr lang="en-US" b="1" i="0" baseline="0" dirty="0"/>
              <a:t>itle the flip chart. [Refer to the flip chart; cover up the title with your arm and ask the question:] </a:t>
            </a:r>
            <a:r>
              <a:rPr lang="en-US" b="1" i="1" baseline="0" dirty="0"/>
              <a:t>“What does this flip chart “say” to you this way?” </a:t>
            </a:r>
            <a:r>
              <a:rPr lang="en-US" b="1" i="0" baseline="0" dirty="0"/>
              <a:t>[Uncover the flip chart title and ask the question:]</a:t>
            </a:r>
            <a:r>
              <a:rPr lang="en-US" b="1" i="1" baseline="0" dirty="0"/>
              <a:t> “What about now?” You see, when we Title our flip chart, we laser the focus and help the participants.</a:t>
            </a:r>
          </a:p>
          <a:p>
            <a:endParaRPr lang="en-US" b="1" i="1" baseline="0" dirty="0"/>
          </a:p>
          <a:p>
            <a:r>
              <a:rPr lang="en-US" b="1" i="1" u="sng" baseline="0" dirty="0"/>
              <a:t>A</a:t>
            </a:r>
            <a:r>
              <a:rPr lang="en-US" b="1" i="1" baseline="0" dirty="0"/>
              <a:t>sk, and (blue) team, what type of question will we ask to begin a listing? Yes, the Great Starting Question.</a:t>
            </a:r>
          </a:p>
          <a:p>
            <a:endParaRPr lang="en-US" b="1" i="1" baseline="0" dirty="0"/>
          </a:p>
          <a:p>
            <a:r>
              <a:rPr lang="en-US" b="1" i="1" baseline="0" dirty="0"/>
              <a:t>Then we </a:t>
            </a:r>
            <a:r>
              <a:rPr lang="en-US" b="1" i="1" u="sng" baseline="0" dirty="0"/>
              <a:t>R</a:t>
            </a:r>
            <a:r>
              <a:rPr lang="en-US" b="1" i="1" baseline="0" dirty="0"/>
              <a:t>ecord the responses from the participants.</a:t>
            </a:r>
          </a:p>
          <a:p>
            <a:endParaRPr lang="en-US" b="1" i="1" baseline="0" dirty="0"/>
          </a:p>
          <a:p>
            <a:r>
              <a:rPr lang="en-US" b="1" i="1" baseline="0" dirty="0"/>
              <a:t>And, finally, we </a:t>
            </a:r>
            <a:r>
              <a:rPr lang="en-US" b="1" i="1" u="sng" baseline="0" dirty="0"/>
              <a:t>R</a:t>
            </a:r>
            <a:r>
              <a:rPr lang="en-US" b="1" i="1" baseline="0" dirty="0"/>
              <a:t>eact using our Reacting Questions.</a:t>
            </a:r>
          </a:p>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55</a:t>
            </a:fld>
            <a:endParaRPr lang="en-US" dirty="0"/>
          </a:p>
        </p:txBody>
      </p:sp>
    </p:spTree>
    <p:extLst>
      <p:ext uri="{BB962C8B-B14F-4D97-AF65-F5344CB8AC3E}">
        <p14:creationId xmlns:p14="http://schemas.microsoft.com/office/powerpoint/2010/main" val="9904839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Now</a:t>
            </a:r>
            <a:r>
              <a:rPr lang="en-US" b="1" i="1" baseline="0" dirty="0"/>
              <a:t> let’s apply our Reacting Questions to the listing process. We will start with the (purple) team and go to the (blue) team next and continue in that order. Are we ready to go? </a:t>
            </a:r>
          </a:p>
          <a:p>
            <a:endParaRPr lang="en-US" b="1" baseline="0" dirty="0"/>
          </a:p>
          <a:p>
            <a:r>
              <a:rPr lang="en-US" b="1" baseline="0" dirty="0"/>
              <a:t>[During the review award dots to teams for the proper responses.]</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56</a:t>
            </a:fld>
            <a:endParaRPr lang="en-US" dirty="0"/>
          </a:p>
        </p:txBody>
      </p:sp>
    </p:spTree>
    <p:extLst>
      <p:ext uri="{BB962C8B-B14F-4D97-AF65-F5344CB8AC3E}">
        <p14:creationId xmlns:p14="http://schemas.microsoft.com/office/powerpoint/2010/main" val="20076547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buFontTx/>
              <a:buNone/>
            </a:pPr>
            <a:r>
              <a:rPr lang="en-US" b="1" i="1" dirty="0">
                <a:latin typeface="Times New Roman" charset="0"/>
              </a:rPr>
              <a:t>(Purple team),</a:t>
            </a:r>
            <a:r>
              <a:rPr lang="en-US" b="1" i="1" baseline="0" dirty="0">
                <a:latin typeface="Times New Roman" charset="0"/>
              </a:rPr>
              <a:t> </a:t>
            </a:r>
            <a:r>
              <a:rPr lang="en-US" b="1" i="1" dirty="0">
                <a:latin typeface="Times New Roman" charset="0"/>
              </a:rPr>
              <a:t>what doe we do when what we hear from a participant may not be right?</a:t>
            </a:r>
          </a:p>
        </p:txBody>
      </p:sp>
      <p:sp>
        <p:nvSpPr>
          <p:cNvPr id="4" name="Slide Number Placeholder 3"/>
          <p:cNvSpPr>
            <a:spLocks noGrp="1"/>
          </p:cNvSpPr>
          <p:nvPr>
            <p:ph type="sldNum" sz="quarter" idx="10"/>
          </p:nvPr>
        </p:nvSpPr>
        <p:spPr/>
        <p:txBody>
          <a:bodyPr/>
          <a:lstStyle/>
          <a:p>
            <a:fld id="{4B573F6C-1218-BD4D-A5E4-4AD687B88FB2}" type="slidenum">
              <a:rPr lang="en-US" smtClean="0"/>
              <a:pPr/>
              <a:t>57</a:t>
            </a:fld>
            <a:endParaRPr lang="en-US" dirty="0"/>
          </a:p>
        </p:txBody>
      </p:sp>
    </p:spTree>
    <p:extLst>
      <p:ext uri="{BB962C8B-B14F-4D97-AF65-F5344CB8AC3E}">
        <p14:creationId xmlns:p14="http://schemas.microsoft.com/office/powerpoint/2010/main" val="2893135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buFontTx/>
              <a:buNone/>
            </a:pPr>
            <a:r>
              <a:rPr lang="en-US" b="1" i="1" dirty="0">
                <a:latin typeface="Times New Roman" charset="0"/>
              </a:rPr>
              <a:t>(Blue) team, what if you look around when a participant</a:t>
            </a:r>
            <a:r>
              <a:rPr lang="en-US" b="1" i="1" baseline="0" dirty="0">
                <a:latin typeface="Times New Roman" charset="0"/>
              </a:rPr>
              <a:t> has offered their input and you see, using your Clairvoyant role, that these looks of confusion on the faces of the participants. They appear not to understand what a fellow participant just said. What question type would you suggest?</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58</a:t>
            </a:fld>
            <a:endParaRPr lang="en-US" dirty="0"/>
          </a:p>
        </p:txBody>
      </p:sp>
    </p:spTree>
    <p:extLst>
      <p:ext uri="{BB962C8B-B14F-4D97-AF65-F5344CB8AC3E}">
        <p14:creationId xmlns:p14="http://schemas.microsoft.com/office/powerpoint/2010/main" val="9472879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buFontTx/>
              <a:buNone/>
            </a:pPr>
            <a:r>
              <a:rPr lang="en-US" b="1" i="1" dirty="0">
                <a:latin typeface="Times New Roman" charset="0"/>
              </a:rPr>
              <a:t>OK, (green) team, you are up. A</a:t>
            </a:r>
            <a:r>
              <a:rPr lang="en-US" b="1" i="1" baseline="0" dirty="0">
                <a:latin typeface="Times New Roman" charset="0"/>
              </a:rPr>
              <a:t> participant has offered his/her input. You don’t understand it and, by the looks on the other participants, they don’t either. What reacting question would you suggest?</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59</a:t>
            </a:fld>
            <a:endParaRPr lang="en-US" dirty="0"/>
          </a:p>
        </p:txBody>
      </p:sp>
    </p:spTree>
    <p:extLst>
      <p:ext uri="{BB962C8B-B14F-4D97-AF65-F5344CB8AC3E}">
        <p14:creationId xmlns:p14="http://schemas.microsoft.com/office/powerpoint/2010/main" val="1329995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Let’s create a scenario where you</a:t>
            </a:r>
            <a:r>
              <a:rPr lang="en-US" b="1" i="1" baseline="0" dirty="0">
                <a:latin typeface="Times New Roman" pitchFamily="-84" charset="0"/>
              </a:rPr>
              <a:t> are facilitating a group of school registrars in your local community. (Blue) team, how are you schools organized in you community? </a:t>
            </a:r>
            <a:r>
              <a:rPr lang="en-US" b="1" i="0" baseline="0" dirty="0">
                <a:latin typeface="Times New Roman" pitchFamily="-84" charset="0"/>
              </a:rPr>
              <a:t>[Take response; for example, by district, by county, by parish, etc.]</a:t>
            </a:r>
          </a:p>
          <a:p>
            <a:endParaRPr lang="en-US" b="1" i="1" baseline="0" dirty="0">
              <a:latin typeface="Times New Roman" pitchFamily="-84" charset="0"/>
            </a:endParaRPr>
          </a:p>
          <a:p>
            <a:r>
              <a:rPr lang="en-US" b="1" i="1" baseline="0" dirty="0">
                <a:latin typeface="Times New Roman" pitchFamily="-84" charset="0"/>
              </a:rPr>
              <a:t>OK, let’s say we have a dozen registrars from your county in the room. We have been asked to facilitate a session to help them with their school scheduling process. At a very high level, we have Inputs, Process and Outputs in the process. So we want to start by finding out from the registrars what inputs they need to prepare the school schedule.</a:t>
            </a:r>
          </a:p>
          <a:p>
            <a:endParaRPr lang="en-US" b="1" i="1" baseline="0" dirty="0">
              <a:latin typeface="Times New Roman" pitchFamily="-84" charset="0"/>
            </a:endParaRPr>
          </a:p>
          <a:p>
            <a:r>
              <a:rPr lang="en-US" b="1" i="1" baseline="0" dirty="0">
                <a:latin typeface="Times New Roman" pitchFamily="-84" charset="0"/>
              </a:rPr>
              <a:t>Let’s take a look at 2 ways to ask the question on the next slide. As we review these questions, I would like you to think about each question, think about the registrars sitting in our session, think about which of the questions would be more likely be the most effective in terms of eliciting the most responses from the participants. Ready? Here we go.</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21348947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latin typeface="Times New Roman" charset="0"/>
              </a:rPr>
              <a:t>(Red) team, you are next. Our friend, Willie, has</a:t>
            </a:r>
            <a:r>
              <a:rPr lang="en-US" b="1" i="1" baseline="0" dirty="0">
                <a:latin typeface="Times New Roman" charset="0"/>
              </a:rPr>
              <a:t> just tried to hijack our session. He has offered input that has no relevance to what we are discussing. What reacting question would you use?</a:t>
            </a:r>
            <a:endParaRPr lang="en-US" b="1" i="1" dirty="0">
              <a:latin typeface="Times New Roman" charset="0"/>
            </a:endParaRPr>
          </a:p>
          <a:p>
            <a:pPr lvl="0">
              <a:buFontTx/>
              <a:buNone/>
            </a:pPr>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60</a:t>
            </a:fld>
            <a:endParaRPr lang="en-US" dirty="0"/>
          </a:p>
        </p:txBody>
      </p:sp>
    </p:spTree>
    <p:extLst>
      <p:ext uri="{BB962C8B-B14F-4D97-AF65-F5344CB8AC3E}">
        <p14:creationId xmlns:p14="http://schemas.microsoft.com/office/powerpoint/2010/main" val="3765556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buFontTx/>
              <a:buNone/>
            </a:pPr>
            <a:r>
              <a:rPr lang="en-US" b="1" i="1" dirty="0">
                <a:latin typeface="Times New Roman" charset="0"/>
              </a:rPr>
              <a:t>(Purple) team,</a:t>
            </a:r>
            <a:r>
              <a:rPr lang="en-US" b="1" i="1" baseline="0" dirty="0">
                <a:latin typeface="Times New Roman" charset="0"/>
              </a:rPr>
              <a:t> t</a:t>
            </a:r>
            <a:r>
              <a:rPr lang="en-US" b="1" i="1" dirty="0">
                <a:latin typeface="Times New Roman" charset="0"/>
              </a:rPr>
              <a:t>here are a</a:t>
            </a:r>
            <a:r>
              <a:rPr lang="en-US" b="1" i="1" baseline="0" dirty="0">
                <a:latin typeface="Times New Roman" charset="0"/>
              </a:rPr>
              <a:t> few points that you, the facilitator, believe have been overlooked. Which reacting question would work in this situation?</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61</a:t>
            </a:fld>
            <a:endParaRPr lang="en-US" dirty="0"/>
          </a:p>
        </p:txBody>
      </p:sp>
    </p:spTree>
    <p:extLst>
      <p:ext uri="{BB962C8B-B14F-4D97-AF65-F5344CB8AC3E}">
        <p14:creationId xmlns:p14="http://schemas.microsoft.com/office/powerpoint/2010/main" val="10030944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buFontTx/>
              <a:buNone/>
            </a:pPr>
            <a:r>
              <a:rPr lang="en-US" b="1" i="1" dirty="0">
                <a:latin typeface="Times New Roman" charset="0"/>
              </a:rPr>
              <a:t>(Blue) team, we are back to you. The group has been working hard; they have just stalled,</a:t>
            </a:r>
            <a:r>
              <a:rPr lang="en-US" b="1" i="1" baseline="0" dirty="0">
                <a:latin typeface="Times New Roman" charset="0"/>
              </a:rPr>
              <a:t> and you are confident there is more to be had in this list. What question type would you recommend?</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62</a:t>
            </a:fld>
            <a:endParaRPr lang="en-US" dirty="0"/>
          </a:p>
        </p:txBody>
      </p:sp>
    </p:spTree>
    <p:extLst>
      <p:ext uri="{BB962C8B-B14F-4D97-AF65-F5344CB8AC3E}">
        <p14:creationId xmlns:p14="http://schemas.microsoft.com/office/powerpoint/2010/main" val="3389631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buFontTx/>
              <a:buNone/>
            </a:pPr>
            <a:r>
              <a:rPr lang="en-US" b="1" i="1" dirty="0">
                <a:latin typeface="Times New Roman" charset="0"/>
              </a:rPr>
              <a:t>(Green)</a:t>
            </a:r>
            <a:r>
              <a:rPr lang="en-US" b="1" i="1" baseline="0" dirty="0">
                <a:latin typeface="Times New Roman" charset="0"/>
              </a:rPr>
              <a:t> team, it’s up to you again. You are warming up the participants or a participant has said something that you would like to acknowledge. Which reacting question would you go to?</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63</a:t>
            </a:fld>
            <a:endParaRPr lang="en-US" dirty="0"/>
          </a:p>
        </p:txBody>
      </p:sp>
    </p:spTree>
    <p:extLst>
      <p:ext uri="{BB962C8B-B14F-4D97-AF65-F5344CB8AC3E}">
        <p14:creationId xmlns:p14="http://schemas.microsoft.com/office/powerpoint/2010/main" val="14354442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1">
              <a:buFontTx/>
              <a:buNone/>
            </a:pPr>
            <a:r>
              <a:rPr lang="en-US" sz="1200" b="1" i="1" kern="1200" baseline="0" dirty="0">
                <a:solidFill>
                  <a:schemeClr val="tx1"/>
                </a:solidFill>
                <a:latin typeface="Times New Roman" charset="0"/>
                <a:ea typeface="+mn-ea"/>
                <a:cs typeface="+mn-cs"/>
              </a:rPr>
              <a:t>(Red) team, you can see a solution, but the group doesn’t. Which reacting question would you try?</a:t>
            </a:r>
          </a:p>
        </p:txBody>
      </p:sp>
      <p:sp>
        <p:nvSpPr>
          <p:cNvPr id="4" name="Slide Number Placeholder 3"/>
          <p:cNvSpPr>
            <a:spLocks noGrp="1"/>
          </p:cNvSpPr>
          <p:nvPr>
            <p:ph type="sldNum" sz="quarter" idx="10"/>
          </p:nvPr>
        </p:nvSpPr>
        <p:spPr/>
        <p:txBody>
          <a:bodyPr/>
          <a:lstStyle/>
          <a:p>
            <a:fld id="{4B573F6C-1218-BD4D-A5E4-4AD687B88FB2}" type="slidenum">
              <a:rPr lang="en-US" smtClean="0"/>
              <a:pPr/>
              <a:t>64</a:t>
            </a:fld>
            <a:endParaRPr lang="en-US" dirty="0"/>
          </a:p>
        </p:txBody>
      </p:sp>
    </p:spTree>
    <p:extLst>
      <p:ext uri="{BB962C8B-B14F-4D97-AF65-F5344CB8AC3E}">
        <p14:creationId xmlns:p14="http://schemas.microsoft.com/office/powerpoint/2010/main" val="39946582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pitchFamily="-84" charset="0"/>
              </a:rPr>
              <a:t>Nice job, folks. Let’s move to another process where we will use our</a:t>
            </a:r>
            <a:r>
              <a:rPr lang="en-US" b="1" i="1" baseline="0" dirty="0">
                <a:latin typeface="Times New Roman" pitchFamily="-84" charset="0"/>
              </a:rPr>
              <a:t> Type B starting question, brainstorming.</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65</a:t>
            </a:fld>
            <a:endParaRPr lang="en-US" dirty="0"/>
          </a:p>
        </p:txBody>
      </p:sp>
    </p:spTree>
    <p:extLst>
      <p:ext uri="{BB962C8B-B14F-4D97-AF65-F5344CB8AC3E}">
        <p14:creationId xmlns:p14="http://schemas.microsoft.com/office/powerpoint/2010/main" val="9531728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When we brainstorm, we are looking to generate</a:t>
            </a:r>
            <a:r>
              <a:rPr lang="en-US" b="1" i="1" baseline="0" dirty="0"/>
              <a:t> ideas. </a:t>
            </a:r>
            <a:r>
              <a:rPr lang="en-US" b="1" i="0" baseline="0" dirty="0"/>
              <a:t>[point to your head] </a:t>
            </a:r>
            <a:r>
              <a:rPr lang="en-US" b="1" i="1" baseline="0" dirty="0"/>
              <a:t>We brainstorm for possibilities. Three examples are on the slide. Let me go to our (red) team and ask them if they would provide us with a brainstorming example, they have been a part of.</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66</a:t>
            </a:fld>
            <a:endParaRPr lang="en-US" dirty="0"/>
          </a:p>
        </p:txBody>
      </p:sp>
    </p:spTree>
    <p:extLst>
      <p:ext uri="{BB962C8B-B14F-4D97-AF65-F5344CB8AC3E}">
        <p14:creationId xmlns:p14="http://schemas.microsoft.com/office/powerpoint/2010/main" val="19655182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While there are many similarities between Listing and Brainstorming,</a:t>
            </a:r>
            <a:r>
              <a:rPr lang="en-US" b="1" i="1" baseline="0" dirty="0"/>
              <a:t> there are key difference. Going back to our acronym, let’s see what that looks like for Brainstorming.</a:t>
            </a:r>
          </a:p>
          <a:p>
            <a:endParaRPr lang="en-US" b="1" i="1" baseline="0" dirty="0"/>
          </a:p>
          <a:p>
            <a:r>
              <a:rPr lang="en-US" b="1" i="1" baseline="0" dirty="0"/>
              <a:t>Here we </a:t>
            </a:r>
            <a:r>
              <a:rPr lang="en-US" b="1" i="1" u="sng" baseline="0" dirty="0"/>
              <a:t>T</a:t>
            </a:r>
            <a:r>
              <a:rPr lang="en-US" b="1" i="1" baseline="0" dirty="0"/>
              <a:t>itle our flip chart.</a:t>
            </a:r>
          </a:p>
          <a:p>
            <a:endParaRPr lang="en-US" b="1" i="1" baseline="0" dirty="0"/>
          </a:p>
          <a:p>
            <a:r>
              <a:rPr lang="en-US" b="1" i="1" baseline="0" dirty="0"/>
              <a:t>Then we </a:t>
            </a:r>
            <a:r>
              <a:rPr lang="en-US" b="1" i="1" u="sng" baseline="0" dirty="0"/>
              <a:t>A</a:t>
            </a:r>
            <a:r>
              <a:rPr lang="en-US" b="1" i="1" baseline="0" dirty="0"/>
              <a:t>sk a great, visual Type B starting question.</a:t>
            </a:r>
          </a:p>
          <a:p>
            <a:endParaRPr lang="en-US" b="1" i="1" baseline="0" dirty="0"/>
          </a:p>
          <a:p>
            <a:r>
              <a:rPr lang="en-US" b="1" i="1" baseline="0" dirty="0"/>
              <a:t>We are going to </a:t>
            </a:r>
            <a:r>
              <a:rPr lang="en-US" b="1" i="1" u="sng" baseline="0" dirty="0"/>
              <a:t>R</a:t>
            </a:r>
            <a:r>
              <a:rPr lang="en-US" b="1" i="1" baseline="0" dirty="0"/>
              <a:t>ecord the participant responses, just as we did during Listing.</a:t>
            </a:r>
          </a:p>
          <a:p>
            <a:endParaRPr lang="en-US" b="1" i="1" baseline="0" dirty="0"/>
          </a:p>
          <a:p>
            <a:r>
              <a:rPr lang="en-US" b="1" i="1" baseline="0" dirty="0"/>
              <a:t>Will we React, (green) team? That’s right, we will NOT react. Reacting is a form of judgment and we want to eliminate any judgment when we brainstorm. So instead of Reacting we will </a:t>
            </a:r>
            <a:r>
              <a:rPr lang="en-US" b="1" i="1" u="sng" baseline="0" dirty="0"/>
              <a:t>T</a:t>
            </a:r>
            <a:r>
              <a:rPr lang="en-US" b="1" i="1" baseline="0" dirty="0"/>
              <a:t>ime the Brainstorming activity.</a:t>
            </a:r>
          </a:p>
          <a:p>
            <a:endParaRPr lang="en-US" b="1" i="1" baseline="0" dirty="0"/>
          </a:p>
          <a:p>
            <a:r>
              <a:rPr lang="en-US" b="1" i="1" baseline="0" dirty="0"/>
              <a:t>We will demonstrate this in just a few minutes but when we Time during Brainstorming, we typically find 3 to 8 minutes is a good guideline. There are several reasons including 1) the longer you Brainstorm the more challenging to prohibit that judgment from creeping in and 2) we find that the group will typically start running out of new ideas after about 3 to 8 minutes. </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67</a:t>
            </a:fld>
            <a:endParaRPr lang="en-US" dirty="0"/>
          </a:p>
        </p:txBody>
      </p:sp>
    </p:spTree>
    <p:extLst>
      <p:ext uri="{BB962C8B-B14F-4D97-AF65-F5344CB8AC3E}">
        <p14:creationId xmlns:p14="http://schemas.microsoft.com/office/powerpoint/2010/main" val="26747203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Typically, the first time we Brainstorm</a:t>
            </a:r>
            <a:r>
              <a:rPr lang="en-US" b="1" i="1" baseline="0" dirty="0"/>
              <a:t> during a session, it is a good idea to review the Brainstorming Guidelines. Thereafter we may refer to them or briefly remind the participants of these guidelines.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68</a:t>
            </a:fld>
            <a:endParaRPr lang="en-US" dirty="0"/>
          </a:p>
        </p:txBody>
      </p:sp>
    </p:spTree>
    <p:extLst>
      <p:ext uri="{BB962C8B-B14F-4D97-AF65-F5344CB8AC3E}">
        <p14:creationId xmlns:p14="http://schemas.microsoft.com/office/powerpoint/2010/main" val="35386954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Let’s start with the (blue) team and read the slide on the summary guidelines</a:t>
            </a:r>
            <a:r>
              <a:rPr lang="en-US" b="1" i="1" baseline="0" dirty="0"/>
              <a:t> for Brainstorming. </a:t>
            </a:r>
            <a:r>
              <a:rPr lang="en-US" b="1" i="0" baseline="0" dirty="0"/>
              <a:t>[Complete the read around offering key points for each.]</a:t>
            </a:r>
          </a:p>
          <a:p>
            <a:endParaRPr lang="en-US" b="1" i="1" baseline="0" dirty="0"/>
          </a:p>
          <a:p>
            <a:r>
              <a:rPr lang="en-US" b="1" i="0" baseline="0" dirty="0"/>
              <a:t>[Notes: some key points to consider:]</a:t>
            </a:r>
          </a:p>
          <a:p>
            <a:endParaRPr lang="en-US" b="1" i="1" baseline="0" dirty="0"/>
          </a:p>
          <a:p>
            <a:r>
              <a:rPr lang="en-US" b="1" i="1" baseline="0" dirty="0"/>
              <a:t>Objective: Brainstorming is “wide open” to begin with; be clear about the area/objective/topic.</a:t>
            </a:r>
          </a:p>
          <a:p>
            <a:endParaRPr lang="en-US" b="1" i="1" baseline="0" dirty="0"/>
          </a:p>
          <a:p>
            <a:r>
              <a:rPr lang="en-US" b="1" i="1" baseline="0" dirty="0"/>
              <a:t>Prohibit judgment: we are going to go for about (3-8) minutes; for the next (3-8) minutes, can we leave all judgment out of this.</a:t>
            </a:r>
          </a:p>
          <a:p>
            <a:endParaRPr lang="en-US" b="1" i="1" baseline="0" dirty="0"/>
          </a:p>
          <a:p>
            <a:r>
              <a:rPr lang="en-US" b="1" i="1" baseline="0" dirty="0"/>
              <a:t>Encourage creativity: let’s think out of the box, perhaps assume unlimited time, money, resources for the time being.</a:t>
            </a:r>
          </a:p>
          <a:p>
            <a:endParaRPr lang="en-US" b="1" i="1" baseline="0" dirty="0"/>
          </a:p>
          <a:p>
            <a:r>
              <a:rPr lang="en-US" b="1" i="1" baseline="0" dirty="0"/>
              <a:t>Keep the pace moving: my keeping a nice pace, people will tend to offer more than if they try to “personally screen” their ideas.</a:t>
            </a:r>
          </a:p>
          <a:p>
            <a:endParaRPr lang="en-US" b="1" i="1" baseline="0" dirty="0"/>
          </a:p>
          <a:p>
            <a:r>
              <a:rPr lang="en-US" b="1" i="1" baseline="0" dirty="0"/>
              <a:t>Go for quantity: I find that when I say something like, “I don’t think we will get more than a handful of ideas” that groups take that as a challenge.</a:t>
            </a:r>
          </a:p>
          <a:p>
            <a:r>
              <a:rPr lang="en-US" b="1" i="1" baseline="0" dirty="0"/>
              <a:t>Always either group and/or prioritize when we are done.</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69</a:t>
            </a:fld>
            <a:endParaRPr lang="en-US" dirty="0"/>
          </a:p>
        </p:txBody>
      </p:sp>
    </p:spTree>
    <p:extLst>
      <p:ext uri="{BB962C8B-B14F-4D97-AF65-F5344CB8AC3E}">
        <p14:creationId xmlns:p14="http://schemas.microsoft.com/office/powerpoint/2010/main" val="421345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(Name), would you please read Question Type A. </a:t>
            </a:r>
            <a:r>
              <a:rPr lang="en-US" b="1" i="0" dirty="0">
                <a:latin typeface="Times New Roman" pitchFamily="-84" charset="0"/>
              </a:rPr>
              <a:t>[Let</a:t>
            </a:r>
            <a:r>
              <a:rPr lang="en-US" b="1" i="0" baseline="0" dirty="0">
                <a:latin typeface="Times New Roman" pitchFamily="-84" charset="0"/>
              </a:rPr>
              <a:t> them read the Type A.]</a:t>
            </a:r>
            <a:r>
              <a:rPr lang="en-US" b="1" i="1" baseline="0" dirty="0">
                <a:latin typeface="Times New Roman" pitchFamily="-84" charset="0"/>
              </a:rPr>
              <a:t> Thank you. </a:t>
            </a:r>
          </a:p>
          <a:p>
            <a:endParaRPr lang="en-US" b="1" i="1" baseline="0" dirty="0">
              <a:latin typeface="Times New Roman" pitchFamily="-84" charset="0"/>
            </a:endParaRPr>
          </a:p>
          <a:p>
            <a:r>
              <a:rPr lang="en-US" b="1" i="1" baseline="0" dirty="0">
                <a:latin typeface="Times New Roman" pitchFamily="-84" charset="0"/>
              </a:rPr>
              <a:t>Next, (name), would you please do the same for Question Type B? Thank you.</a:t>
            </a:r>
          </a:p>
          <a:p>
            <a:endParaRPr lang="en-US" b="1" i="1" baseline="0" dirty="0">
              <a:latin typeface="Times New Roman" pitchFamily="-84" charset="0"/>
            </a:endParaRPr>
          </a:p>
          <a:p>
            <a:r>
              <a:rPr lang="en-US" b="1" i="1" baseline="0" dirty="0">
                <a:latin typeface="Times New Roman" pitchFamily="-84" charset="0"/>
              </a:rPr>
              <a:t>I am going to start with the (red) team and ask each team to respond. Now, think about both of these starting questions, think about what each one of the questions did for you, which one helped you to be more likely to respond to the question. (red) team, which one did you prefer?  </a:t>
            </a:r>
            <a:r>
              <a:rPr lang="en-US" b="1" i="0" baseline="0" dirty="0">
                <a:latin typeface="Times New Roman" pitchFamily="-84" charset="0"/>
              </a:rPr>
              <a:t>[Facilitate the discussion; consider using a flip chart to list the +’s of both Type A and Type B question as an engagement.]</a:t>
            </a:r>
          </a:p>
          <a:p>
            <a:endParaRPr lang="en-US" b="1" i="1" baseline="0" dirty="0">
              <a:latin typeface="Times New Roman" pitchFamily="-84" charset="0"/>
            </a:endParaRPr>
          </a:p>
          <a:p>
            <a:r>
              <a:rPr lang="en-US" b="1" i="1" baseline="0" dirty="0">
                <a:latin typeface="Times New Roman" pitchFamily="-84" charset="0"/>
              </a:rPr>
              <a:t>OK, now, by a show of hands, how many prefer Type A? Type B? So, it appears that (90+%) of you preferred the Type B and we would agree that the Type B question is a better starting question. While it is better, we believe it can be made even better. Let’s take a look at what we refer to as the secret of the great starting question. How to ask that type of great starting question.</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3499532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When we Brainstorm,</a:t>
            </a:r>
            <a:r>
              <a:rPr lang="en-US" b="1" i="1" baseline="0" dirty="0"/>
              <a:t> we will want to look at a variety of ways to conduct that Brainstorm. Who has had participants do the recording of ideas on flip charts? </a:t>
            </a:r>
            <a:r>
              <a:rPr lang="en-US" b="1" i="0" baseline="0" dirty="0"/>
              <a:t>[Have a participant share what they did; add comments as necessary.]</a:t>
            </a:r>
          </a:p>
          <a:p>
            <a:endParaRPr lang="en-US" b="1" i="1" baseline="0" dirty="0"/>
          </a:p>
          <a:p>
            <a:r>
              <a:rPr lang="en-US" b="1" i="1" baseline="0" dirty="0"/>
              <a:t>How about a round robin. Who has used that technique? </a:t>
            </a:r>
            <a:r>
              <a:rPr lang="en-US" b="1" i="0" baseline="0" dirty="0"/>
              <a:t>[Again, find a “brave volunteer” and award dots.]</a:t>
            </a:r>
          </a:p>
          <a:p>
            <a:endParaRPr lang="en-US" b="1" i="1" baseline="0" dirty="0"/>
          </a:p>
          <a:p>
            <a:r>
              <a:rPr lang="en-US" b="1" i="1" baseline="0" dirty="0"/>
              <a:t>Anybody sue the standing method? </a:t>
            </a:r>
            <a:r>
              <a:rPr lang="en-US" b="1" i="0" baseline="0" dirty="0"/>
              <a:t>[Again, engage and award dots.]</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70</a:t>
            </a:fld>
            <a:endParaRPr lang="en-US" dirty="0"/>
          </a:p>
        </p:txBody>
      </p:sp>
    </p:spTree>
    <p:extLst>
      <p:ext uri="{BB962C8B-B14F-4D97-AF65-F5344CB8AC3E}">
        <p14:creationId xmlns:p14="http://schemas.microsoft.com/office/powerpoint/2010/main" val="18883981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OK, now</a:t>
            </a:r>
            <a:r>
              <a:rPr lang="en-US" b="1" i="1" baseline="0" dirty="0"/>
              <a:t> that we have discussed how to Brainstorm, let’s do a quick Brainstorming Session using our TART technique.</a:t>
            </a:r>
          </a:p>
          <a:p>
            <a:endParaRPr lang="en-US" b="1" baseline="0" dirty="0"/>
          </a:p>
          <a:p>
            <a:r>
              <a:rPr lang="en-US" b="1" baseline="0" dirty="0"/>
              <a:t>[Conduct a round robin Brainstorm using a Type B starting question and record the results on a flip chart ensuring that the key techniques are modeled such as write first, write their words, etc. Typically you will find that the group stops coming up with ideas or “runs out of gas” before the 5-minute time limit is up; reinforce that point to support the 3 to 8-minute suggested time frame for Brainstorming.]</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71</a:t>
            </a:fld>
            <a:endParaRPr lang="en-US" dirty="0"/>
          </a:p>
        </p:txBody>
      </p:sp>
    </p:spTree>
    <p:extLst>
      <p:ext uri="{BB962C8B-B14F-4D97-AF65-F5344CB8AC3E}">
        <p14:creationId xmlns:p14="http://schemas.microsoft.com/office/powerpoint/2010/main" val="28063399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0" dirty="0"/>
              <a:t>[Mini checkpoint:]</a:t>
            </a:r>
          </a:p>
          <a:p>
            <a:endParaRPr lang="en-US" b="1" i="1" dirty="0"/>
          </a:p>
          <a:p>
            <a:r>
              <a:rPr lang="en-US" b="1" i="0" dirty="0"/>
              <a:t>[Review:]</a:t>
            </a:r>
            <a:r>
              <a:rPr lang="en-US" b="1" i="1" baseline="0" dirty="0"/>
              <a:t> We have just completed both Listing and Brainstorming.</a:t>
            </a:r>
          </a:p>
          <a:p>
            <a:endParaRPr lang="en-US" b="1" i="1" baseline="0" dirty="0"/>
          </a:p>
          <a:p>
            <a:r>
              <a:rPr lang="en-US" b="1" i="0" baseline="0" dirty="0"/>
              <a:t>[Preview:]</a:t>
            </a:r>
            <a:r>
              <a:rPr lang="en-US" b="1" i="1" baseline="0" dirty="0"/>
              <a:t> Let’s now move on to Grouping, Prioritizing and Lobbying.</a:t>
            </a:r>
          </a:p>
          <a:p>
            <a:endParaRPr lang="en-US" b="1" i="1" baseline="0" dirty="0"/>
          </a:p>
          <a:p>
            <a:r>
              <a:rPr lang="en-US" b="1" i="0" baseline="0" dirty="0"/>
              <a:t>[Big View:] </a:t>
            </a:r>
            <a:r>
              <a:rPr lang="en-US" b="1" i="1" baseline="0" dirty="0"/>
              <a:t>And these are important Information Gathering techniques that we will use in our facilitated sessions.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72</a:t>
            </a:fld>
            <a:endParaRPr lang="en-US" dirty="0"/>
          </a:p>
        </p:txBody>
      </p:sp>
    </p:spTree>
    <p:extLst>
      <p:ext uri="{BB962C8B-B14F-4D97-AF65-F5344CB8AC3E}">
        <p14:creationId xmlns:p14="http://schemas.microsoft.com/office/powerpoint/2010/main" val="27355309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(Purple)</a:t>
            </a:r>
            <a:r>
              <a:rPr lang="en-US" b="1" i="1" baseline="0" dirty="0"/>
              <a:t> team, think about times that you have either listed or brainstormed in sessions you have led or participated in, think about the times you have used grouping or the reasons you have seen grouping used. What are some of those reasons? </a:t>
            </a:r>
            <a:r>
              <a:rPr lang="en-US" b="1" i="0" baseline="0" dirty="0"/>
              <a:t>[Facilitate the discussion; fill in additional information to highlight key points.]</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73</a:t>
            </a:fld>
            <a:endParaRPr lang="en-US" dirty="0"/>
          </a:p>
        </p:txBody>
      </p:sp>
    </p:spTree>
    <p:extLst>
      <p:ext uri="{BB962C8B-B14F-4D97-AF65-F5344CB8AC3E}">
        <p14:creationId xmlns:p14="http://schemas.microsoft.com/office/powerpoint/2010/main" val="37093062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b="1" i="1" dirty="0"/>
              <a:t>Let’s take a look at this</a:t>
            </a:r>
            <a:r>
              <a:rPr lang="en-US" b="1" i="1" baseline="0" dirty="0"/>
              <a:t> list and see how we might group this list of items to purchase in our grocery trip.</a:t>
            </a:r>
          </a:p>
          <a:p>
            <a:endParaRPr lang="en-US" b="1" i="1" baseline="0" dirty="0"/>
          </a:p>
          <a:p>
            <a:r>
              <a:rPr lang="en-US" b="1" i="1" baseline="0" dirty="0"/>
              <a:t>We will begin after our list of items to purchase on our trip to purchase groceries is prepared. You can see on our list there are 18 individual items. These items have no organization. Can you imagine how much longer it would take if we walked into the grocery store and shopped for these items in the manner they are written on this slide? It would not be very efficient would it? </a:t>
            </a:r>
            <a:r>
              <a:rPr lang="en-US" b="1" i="0" baseline="0" dirty="0"/>
              <a:t>[nod your head no]</a:t>
            </a:r>
          </a:p>
          <a:p>
            <a:endParaRPr lang="en-US" b="1" i="1" baseline="0" dirty="0"/>
          </a:p>
          <a:p>
            <a:r>
              <a:rPr lang="en-US" b="1" i="1" baseline="0" dirty="0"/>
              <a:t>So as we think about grouping to categorize, can everyone think about sessions they have been in when there was a need to group a bunch of items, a time in a session when you wanted to collapse a randomly prepared list to organize it better? Who can share one of those situations with us, what is the purpose for grouping or categorizing items? </a:t>
            </a:r>
            <a:r>
              <a:rPr lang="en-US" b="1" i="0" baseline="0" dirty="0"/>
              <a:t>[Facilitate the discussion; key points to discuss include: putting similar things together that might be covered by the same thing, like problems with a step in a process; metrics for an objective; solutions by functional area; etc.]</a:t>
            </a:r>
          </a:p>
          <a:p>
            <a:endParaRPr lang="en-US" b="1" i="1" baseline="0" dirty="0"/>
          </a:p>
          <a:p>
            <a:r>
              <a:rPr lang="en-US" b="1" i="1" baseline="0" dirty="0"/>
              <a:t>Great, so how might we want to group this list? Well we would start with the first item, and I would ask the group to give me a category that others like that item would fit into; so, (red) team, give me a name for things like “ham.” </a:t>
            </a:r>
            <a:r>
              <a:rPr lang="en-US" b="1" i="0" baseline="0" dirty="0"/>
              <a:t>[Acknowledge the response and assign that name to ham by placing the letter to the left of it on a flip chart and then on a separate flip chart, titled “Categories” place A. Meat]</a:t>
            </a:r>
          </a:p>
          <a:p>
            <a:endParaRPr lang="en-US" b="1" i="1" baseline="0" dirty="0"/>
          </a:p>
          <a:p>
            <a:r>
              <a:rPr lang="en-US" b="1" i="1" baseline="0" dirty="0"/>
              <a:t>Next, I would ask another participant a question like this. So, (name), let me ask you. This 2</a:t>
            </a:r>
            <a:r>
              <a:rPr lang="en-US" b="1" i="1" baseline="30000" dirty="0"/>
              <a:t>nd</a:t>
            </a:r>
            <a:r>
              <a:rPr lang="en-US" b="1" i="1" baseline="0" dirty="0"/>
              <a:t> item, “milk,” is that the same as ham or is it different? </a:t>
            </a:r>
            <a:r>
              <a:rPr lang="en-US" b="1" i="0" baseline="0" dirty="0"/>
              <a:t>[Facilitate through a few of the items on the slide and flip chart to demonstrate the grouping process; ensure you are modeling the Grouping Process in the manual and the slide in this deck.]</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74</a:t>
            </a:fld>
            <a:endParaRPr lang="en-US" dirty="0"/>
          </a:p>
        </p:txBody>
      </p:sp>
    </p:spTree>
    <p:extLst>
      <p:ext uri="{BB962C8B-B14F-4D97-AF65-F5344CB8AC3E}">
        <p14:creationId xmlns:p14="http://schemas.microsoft.com/office/powerpoint/2010/main" val="30097919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This is what the final grouping</a:t>
            </a:r>
            <a:r>
              <a:rPr lang="en-US" b="1" i="1" baseline="0" dirty="0"/>
              <a:t> for categorization might look like. </a:t>
            </a:r>
            <a:r>
              <a:rPr lang="en-US" b="1" i="0" baseline="0" dirty="0"/>
              <a:t>[If you also used a flip chart, they should look almost identical based on the category names your participants provided during the engagement.]</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75</a:t>
            </a:fld>
            <a:endParaRPr lang="en-US" dirty="0"/>
          </a:p>
        </p:txBody>
      </p:sp>
    </p:spTree>
    <p:extLst>
      <p:ext uri="{BB962C8B-B14F-4D97-AF65-F5344CB8AC3E}">
        <p14:creationId xmlns:p14="http://schemas.microsoft.com/office/powerpoint/2010/main" val="3697944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The next slide</a:t>
            </a:r>
            <a:r>
              <a:rPr lang="en-US" b="1" i="1" baseline="0" dirty="0"/>
              <a:t> will take us through the process we just went through together.</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76</a:t>
            </a:fld>
            <a:endParaRPr lang="en-US" dirty="0"/>
          </a:p>
        </p:txBody>
      </p:sp>
    </p:spTree>
    <p:extLst>
      <p:ext uri="{BB962C8B-B14F-4D97-AF65-F5344CB8AC3E}">
        <p14:creationId xmlns:p14="http://schemas.microsoft.com/office/powerpoint/2010/main" val="31005422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Let’s do</a:t>
            </a:r>
            <a:r>
              <a:rPr lang="en-US" b="1" i="1" baseline="0" dirty="0"/>
              <a:t> a quick read-around of the  major steps in The Grouping Technique. </a:t>
            </a:r>
            <a:r>
              <a:rPr lang="en-US" b="1" i="0" baseline="0" dirty="0"/>
              <a:t>[Start with a team and have them read the items in order on the slide.]</a:t>
            </a:r>
            <a:endParaRPr lang="en-US" b="1" i="0" dirty="0"/>
          </a:p>
          <a:p>
            <a:endParaRPr lang="en-US" b="1" i="1" dirty="0"/>
          </a:p>
          <a:p>
            <a:r>
              <a:rPr lang="en-US" b="1" i="1" dirty="0"/>
              <a:t>Any</a:t>
            </a:r>
            <a:r>
              <a:rPr lang="en-US" b="1" i="1" baseline="0" dirty="0"/>
              <a:t> questions about The Grouping Technique? </a:t>
            </a:r>
            <a:r>
              <a:rPr lang="en-US" b="1" i="0" baseline="0" dirty="0"/>
              <a:t>[Facilitate the discussion.]</a:t>
            </a:r>
            <a:endParaRPr lang="en-US" b="1" i="0" dirty="0"/>
          </a:p>
          <a:p>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77</a:t>
            </a:fld>
            <a:endParaRPr lang="en-US" dirty="0"/>
          </a:p>
        </p:txBody>
      </p:sp>
    </p:spTree>
    <p:extLst>
      <p:ext uri="{BB962C8B-B14F-4D97-AF65-F5344CB8AC3E}">
        <p14:creationId xmlns:p14="http://schemas.microsoft.com/office/powerpoint/2010/main" val="14988693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[From last slide…]</a:t>
            </a:r>
          </a:p>
        </p:txBody>
      </p:sp>
      <p:sp>
        <p:nvSpPr>
          <p:cNvPr id="4" name="Slide Number Placeholder 3"/>
          <p:cNvSpPr>
            <a:spLocks noGrp="1"/>
          </p:cNvSpPr>
          <p:nvPr>
            <p:ph type="sldNum" sz="quarter" idx="10"/>
          </p:nvPr>
        </p:nvSpPr>
        <p:spPr/>
        <p:txBody>
          <a:bodyPr/>
          <a:lstStyle/>
          <a:p>
            <a:fld id="{4B573F6C-1218-BD4D-A5E4-4AD687B88FB2}" type="slidenum">
              <a:rPr lang="en-US" smtClean="0"/>
              <a:pPr/>
              <a:t>78</a:t>
            </a:fld>
            <a:endParaRPr lang="en-US" dirty="0"/>
          </a:p>
        </p:txBody>
      </p:sp>
    </p:spTree>
    <p:extLst>
      <p:ext uri="{BB962C8B-B14F-4D97-AF65-F5344CB8AC3E}">
        <p14:creationId xmlns:p14="http://schemas.microsoft.com/office/powerpoint/2010/main" val="8275216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pitchFamily="-84" charset="0"/>
              </a:rPr>
              <a:t>Once we</a:t>
            </a:r>
            <a:r>
              <a:rPr lang="en-US" b="1" i="1" baseline="0" dirty="0">
                <a:latin typeface="Times New Roman" pitchFamily="-84" charset="0"/>
              </a:rPr>
              <a:t> have completed grouping, say for example we now have 7 groups which our entire brainstormed items were categorized into. Think about why we would want to have these items categorized. Think about what the purpose would be for taking 30+ items and putting them into 7 distinct groups. Why would be group in a facilitated session or meeting? </a:t>
            </a:r>
            <a:r>
              <a:rPr lang="en-US" b="1" i="0" baseline="0" dirty="0">
                <a:latin typeface="Times New Roman" pitchFamily="-84" charset="0"/>
              </a:rPr>
              <a:t>[Facilitate the discussion; key points to ensure are covered: 1) might only have limited time remaining and cannot address all the items; 2) prioritize solutions to ensure we tackle the ones that might save us the most $$$$ or cost us the least $$$$; ensure we “major in the majors.”]</a:t>
            </a:r>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79</a:t>
            </a:fld>
            <a:endParaRPr lang="en-US" dirty="0"/>
          </a:p>
        </p:txBody>
      </p:sp>
    </p:spTree>
    <p:extLst>
      <p:ext uri="{BB962C8B-B14F-4D97-AF65-F5344CB8AC3E}">
        <p14:creationId xmlns:p14="http://schemas.microsoft.com/office/powerpoint/2010/main" val="296515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Again, the starting question is the question we, as the facilitator,</a:t>
            </a:r>
            <a:r>
              <a:rPr lang="en-US" b="1" i="1" baseline="0" dirty="0">
                <a:latin typeface="Times New Roman" pitchFamily="-84" charset="0"/>
              </a:rPr>
              <a:t> ask in order to open the dialogue for the participants. </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40755880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This slide addresses several techniques to Prioritize the Key Items identifie</a:t>
            </a:r>
            <a:r>
              <a:rPr lang="en-US" b="1" i="1" baseline="0" dirty="0"/>
              <a:t>d in an actual session. Can I ask for a volunteer that has used some or all of these techniques in an actual session? </a:t>
            </a:r>
            <a:r>
              <a:rPr lang="en-US" b="1" i="0" baseline="0" dirty="0"/>
              <a:t>[Facilitate the discussion.]</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80</a:t>
            </a:fld>
            <a:endParaRPr lang="en-US" dirty="0"/>
          </a:p>
        </p:txBody>
      </p:sp>
    </p:spTree>
    <p:extLst>
      <p:ext uri="{BB962C8B-B14F-4D97-AF65-F5344CB8AC3E}">
        <p14:creationId xmlns:p14="http://schemas.microsoft.com/office/powerpoint/2010/main" val="19297139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In addition</a:t>
            </a:r>
            <a:r>
              <a:rPr lang="en-US" b="1" i="1" baseline="0" dirty="0"/>
              <a:t> to these techniques, there are other alternative approaches. Let’s look at some of these.</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81</a:t>
            </a:fld>
            <a:endParaRPr lang="en-US" dirty="0"/>
          </a:p>
        </p:txBody>
      </p:sp>
    </p:spTree>
    <p:extLst>
      <p:ext uri="{BB962C8B-B14F-4D97-AF65-F5344CB8AC3E}">
        <p14:creationId xmlns:p14="http://schemas.microsoft.com/office/powerpoint/2010/main" val="29081885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[Use</a:t>
            </a:r>
            <a:r>
              <a:rPr lang="en-US" b="1" baseline="0" dirty="0"/>
              <a:t> this slide to lead the discussion and add key points as necessary such as:]</a:t>
            </a:r>
          </a:p>
          <a:p>
            <a:endParaRPr lang="en-US" b="1" baseline="0" dirty="0"/>
          </a:p>
          <a:p>
            <a:r>
              <a:rPr lang="en-US" b="1" baseline="0" dirty="0"/>
              <a:t>[Anonymity:] </a:t>
            </a:r>
            <a:r>
              <a:rPr lang="en-US" b="1" i="1" baseline="0" dirty="0"/>
              <a:t>What happens when the boss votes for the 4</a:t>
            </a:r>
            <a:r>
              <a:rPr lang="en-US" b="1" i="1" baseline="30000" dirty="0"/>
              <a:t>th</a:t>
            </a:r>
            <a:r>
              <a:rPr lang="en-US" b="1" i="1" baseline="0" dirty="0"/>
              <a:t> item on a list? That’s right a lot of time everyone now votes for this.</a:t>
            </a:r>
          </a:p>
          <a:p>
            <a:pPr marL="0" indent="0">
              <a:buFont typeface="Arial" panose="020B0604020202020204" pitchFamily="34" charset="0"/>
              <a:buNone/>
            </a:pPr>
            <a:r>
              <a:rPr lang="en-US" b="1" i="1" baseline="0" dirty="0"/>
              <a:t>What about when you vote for something the boss does not support? OK, can we see the need to consider anonymity?</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i="1" baseline="0" dirty="0"/>
              <a:t>Activity and movement: a nice way to break up the meeting and get energy back, allow the break of monotony, etc.</a:t>
            </a:r>
          </a:p>
          <a:p>
            <a:pPr marL="0" indent="0">
              <a:buFont typeface="Arial" panose="020B0604020202020204" pitchFamily="34" charset="0"/>
              <a:buNone/>
            </a:pPr>
            <a:endParaRPr lang="en-US" b="1" i="1" baseline="0" dirty="0"/>
          </a:p>
          <a:p>
            <a:pPr marL="0" indent="0">
              <a:buFont typeface="Arial" panose="020B0604020202020204" pitchFamily="34" charset="0"/>
              <a:buNone/>
            </a:pPr>
            <a:r>
              <a:rPr lang="en-US" b="1" i="1" baseline="0" dirty="0"/>
              <a:t>Identify more than one priority item: if we have 20-30 items, we may very well want to select more than 1 or 2 to work on or address; we will talk about a nice “rule of thumb for this in just a moment.</a:t>
            </a:r>
          </a:p>
          <a:p>
            <a:pPr marL="0" indent="0">
              <a:buFont typeface="Arial" panose="020B0604020202020204" pitchFamily="34" charset="0"/>
              <a:buNone/>
            </a:pPr>
            <a:endParaRPr lang="en-US" b="1" i="1" baseline="0" dirty="0"/>
          </a:p>
          <a:p>
            <a:pPr marL="0" indent="0">
              <a:buFont typeface="Arial" panose="020B0604020202020204" pitchFamily="34" charset="0"/>
              <a:buNone/>
            </a:pPr>
            <a:r>
              <a:rPr lang="en-US" b="1" i="1" baseline="0" dirty="0"/>
              <a:t>Ranking their choices: we may want people to rank order their top 3 or their top 5 choices.</a:t>
            </a:r>
          </a:p>
          <a:p>
            <a:pPr marL="0" indent="0">
              <a:buFont typeface="Arial" panose="020B0604020202020204" pitchFamily="34" charset="0"/>
              <a:buNone/>
            </a:pPr>
            <a:endParaRPr lang="en-US" b="1" i="1" baseline="0" dirty="0"/>
          </a:p>
          <a:p>
            <a:pPr marL="0" indent="0">
              <a:buFont typeface="Arial" panose="020B0604020202020204" pitchFamily="34" charset="0"/>
              <a:buNone/>
            </a:pPr>
            <a:r>
              <a:rPr lang="en-US" b="1" i="1" baseline="0" dirty="0"/>
              <a:t>Assigning points: we way want to provide 5 votes for each participant and have 3 votes worth 3 or 5 points and 2 votes that are only worth 1 point.</a:t>
            </a:r>
          </a:p>
          <a:p>
            <a:pPr marL="0" indent="0">
              <a:buFont typeface="Arial" panose="020B0604020202020204" pitchFamily="34" charset="0"/>
              <a:buNone/>
            </a:pPr>
            <a:endParaRPr lang="en-US" b="1" i="1" baseline="0" dirty="0"/>
          </a:p>
          <a:p>
            <a:pPr marL="0" indent="0">
              <a:buFont typeface="Arial" panose="020B0604020202020204" pitchFamily="34" charset="0"/>
              <a:buNone/>
            </a:pPr>
            <a:r>
              <a:rPr lang="en-US" b="1" i="1" baseline="0" dirty="0"/>
              <a:t>Distributing dots to any number of items.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82</a:t>
            </a:fld>
            <a:endParaRPr lang="en-US" dirty="0"/>
          </a:p>
        </p:txBody>
      </p:sp>
    </p:spTree>
    <p:extLst>
      <p:ext uri="{BB962C8B-B14F-4D97-AF65-F5344CB8AC3E}">
        <p14:creationId xmlns:p14="http://schemas.microsoft.com/office/powerpoint/2010/main" val="22346730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This slide offers a general rule of thumb</a:t>
            </a:r>
            <a:r>
              <a:rPr lang="en-US" b="1" i="1" baseline="0" dirty="0"/>
              <a:t> that we have found very helpful. If you have a total list of 20 items, essentially you would allow each participant to have between 20% (that would be 4 votes) and 25% (that would be 5 votes). Typically the result are key breaks or precipices around which individual items will get votes.</a:t>
            </a:r>
          </a:p>
          <a:p>
            <a:endParaRPr lang="en-US" b="1" i="1" baseline="0" dirty="0"/>
          </a:p>
          <a:p>
            <a:r>
              <a:rPr lang="en-US" b="1" i="1" baseline="0" dirty="0"/>
              <a:t>Any questions or comment? </a:t>
            </a:r>
            <a:r>
              <a:rPr lang="en-US" b="1" i="0" baseline="0" dirty="0"/>
              <a:t>[Facilitate the discussion.]</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83</a:t>
            </a:fld>
            <a:endParaRPr lang="en-US" dirty="0"/>
          </a:p>
        </p:txBody>
      </p:sp>
    </p:spTree>
    <p:extLst>
      <p:ext uri="{BB962C8B-B14F-4D97-AF65-F5344CB8AC3E}">
        <p14:creationId xmlns:p14="http://schemas.microsoft.com/office/powerpoint/2010/main" val="18985889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pitchFamily="-84" charset="0"/>
              </a:rPr>
              <a:t>Has anyone in the room used lobbying</a:t>
            </a:r>
            <a:r>
              <a:rPr lang="en-US" b="1" i="1" baseline="0" dirty="0">
                <a:latin typeface="Times New Roman" pitchFamily="-84" charset="0"/>
              </a:rPr>
              <a:t> in their sessions? </a:t>
            </a:r>
            <a:r>
              <a:rPr lang="en-US" b="1" i="0" baseline="0" dirty="0">
                <a:latin typeface="Times New Roman" pitchFamily="-84" charset="0"/>
              </a:rPr>
              <a:t>[raise your hand]</a:t>
            </a:r>
            <a:r>
              <a:rPr lang="en-US" b="1" i="1" baseline="0" dirty="0">
                <a:latin typeface="Times New Roman" pitchFamily="-84" charset="0"/>
              </a:rPr>
              <a:t> Have you found lobbying helpful? </a:t>
            </a:r>
            <a:r>
              <a:rPr lang="en-US" b="1" i="0" baseline="0" dirty="0">
                <a:latin typeface="Times New Roman" pitchFamily="-84" charset="0"/>
              </a:rPr>
              <a:t>[nod your head yes]</a:t>
            </a:r>
          </a:p>
          <a:p>
            <a:pPr>
              <a:buFontTx/>
              <a:buNone/>
            </a:pPr>
            <a:endParaRPr lang="en-US" b="1" i="0" baseline="0" dirty="0">
              <a:latin typeface="Times New Roman" pitchFamily="-84" charset="0"/>
            </a:endParaRPr>
          </a:p>
          <a:p>
            <a:pPr>
              <a:buFontTx/>
              <a:buNone/>
            </a:pPr>
            <a:r>
              <a:rPr lang="en-US" b="1" i="1" baseline="0" dirty="0">
                <a:latin typeface="Times New Roman" pitchFamily="-84" charset="0"/>
              </a:rPr>
              <a:t>Let me ask (name) </a:t>
            </a:r>
            <a:r>
              <a:rPr lang="en-US" b="1" i="0" baseline="0" dirty="0">
                <a:latin typeface="Times New Roman" pitchFamily="-84" charset="0"/>
              </a:rPr>
              <a:t>[one of the participants who raised their hand or nodded their head] </a:t>
            </a:r>
            <a:r>
              <a:rPr lang="en-US" b="1" i="1" baseline="0" dirty="0">
                <a:latin typeface="Times New Roman" pitchFamily="-84" charset="0"/>
              </a:rPr>
              <a:t>to share how they have used lobbying?</a:t>
            </a:r>
          </a:p>
          <a:p>
            <a:pPr>
              <a:buFontTx/>
              <a:buNone/>
            </a:pPr>
            <a:endParaRPr lang="en-US" b="1" i="1" baseline="0" dirty="0">
              <a:latin typeface="Times New Roman" pitchFamily="-84" charset="0"/>
            </a:endParaRPr>
          </a:p>
          <a:p>
            <a:pPr>
              <a:buFontTx/>
              <a:buNone/>
            </a:pPr>
            <a:r>
              <a:rPr lang="en-US" b="1" i="1" baseline="0" dirty="0">
                <a:latin typeface="Times New Roman" pitchFamily="-84" charset="0"/>
              </a:rPr>
              <a:t>Great, thank you. Let’s review our guidelines for Lobbying.</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84</a:t>
            </a:fld>
            <a:endParaRPr lang="en-US" dirty="0"/>
          </a:p>
        </p:txBody>
      </p:sp>
    </p:spTree>
    <p:extLst>
      <p:ext uri="{BB962C8B-B14F-4D97-AF65-F5344CB8AC3E}">
        <p14:creationId xmlns:p14="http://schemas.microsoft.com/office/powerpoint/2010/main" val="11196127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[Address</a:t>
            </a:r>
            <a:r>
              <a:rPr lang="en-US" b="1" baseline="0" dirty="0"/>
              <a:t> the key points on the slide to reinforce the points not covered by the participants that shared their Lobbying experience. Ensure you address key points such as:]</a:t>
            </a:r>
          </a:p>
          <a:p>
            <a:endParaRPr lang="en-US" b="1" baseline="0" dirty="0"/>
          </a:p>
          <a:p>
            <a:pPr marL="0" indent="0">
              <a:buFont typeface="Arial" panose="020B0604020202020204" pitchFamily="34" charset="0"/>
              <a:buNone/>
            </a:pPr>
            <a:r>
              <a:rPr lang="en-US" b="1" i="1" baseline="0" dirty="0"/>
              <a:t>Benefits of the use of a clock to time the Lobbying.</a:t>
            </a:r>
          </a:p>
          <a:p>
            <a:pPr marL="0" indent="0">
              <a:buFont typeface="Arial" panose="020B0604020202020204" pitchFamily="34" charset="0"/>
              <a:buNone/>
            </a:pPr>
            <a:endParaRPr lang="en-US" b="1" i="1" baseline="0" dirty="0"/>
          </a:p>
          <a:p>
            <a:pPr marL="0" indent="0">
              <a:buFont typeface="Arial" panose="020B0604020202020204" pitchFamily="34" charset="0"/>
              <a:buNone/>
            </a:pPr>
            <a:r>
              <a:rPr lang="en-US" b="1" i="1" baseline="0" dirty="0"/>
              <a:t>Being careful to select the key places to Lobbying since.</a:t>
            </a:r>
          </a:p>
          <a:p>
            <a:pPr marL="0" indent="0">
              <a:buFont typeface="Arial" panose="020B0604020202020204" pitchFamily="34" charset="0"/>
              <a:buNone/>
            </a:pPr>
            <a:endParaRPr lang="en-US" b="1" i="1" baseline="0" dirty="0"/>
          </a:p>
          <a:p>
            <a:pPr marL="0" indent="0">
              <a:buFont typeface="Arial" panose="020B0604020202020204" pitchFamily="34" charset="0"/>
              <a:buNone/>
            </a:pPr>
            <a:r>
              <a:rPr lang="en-US" b="1" i="1" baseline="0" dirty="0"/>
              <a:t>In a room of 20-30 participants if we Lobby twice in a day for 1 minute each that could take as mush as 40 minutes to 60 minutes.</a:t>
            </a:r>
          </a:p>
          <a:p>
            <a:pPr marL="0" indent="0">
              <a:buFont typeface="Arial" panose="020B0604020202020204" pitchFamily="34" charset="0"/>
              <a:buNone/>
            </a:pPr>
            <a:endParaRPr lang="en-US" b="1" i="1" baseline="0" dirty="0"/>
          </a:p>
          <a:p>
            <a:pPr marL="0" indent="0">
              <a:buFont typeface="Arial" panose="020B0604020202020204" pitchFamily="34" charset="0"/>
              <a:buNone/>
            </a:pPr>
            <a:r>
              <a:rPr lang="en-US" b="1" i="1" baseline="0" dirty="0"/>
              <a:t>Key in Lobbying is not “what” a participant plans to vote for but the “WHY”….the intent is to INFLUENCE others to sway their vote(s).</a:t>
            </a:r>
          </a:p>
          <a:p>
            <a:endParaRPr lang="en-US" b="1" i="1" baseline="0" dirty="0"/>
          </a:p>
          <a:p>
            <a:r>
              <a:rPr lang="en-US" b="1" i="1" baseline="0" dirty="0"/>
              <a:t>Any additional questions or comments on Lobbying?</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85</a:t>
            </a:fld>
            <a:endParaRPr lang="en-US" dirty="0"/>
          </a:p>
        </p:txBody>
      </p:sp>
    </p:spTree>
    <p:extLst>
      <p:ext uri="{BB962C8B-B14F-4D97-AF65-F5344CB8AC3E}">
        <p14:creationId xmlns:p14="http://schemas.microsoft.com/office/powerpoint/2010/main" val="947205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We have just covered all of the key best practices/techniques in Principle</a:t>
            </a:r>
            <a:r>
              <a:rPr lang="en-US" b="1" i="1" baseline="0" dirty="0"/>
              <a:t> 5, Information Gathering. We are going to start with the (green) team and review all of the items we have covered. </a:t>
            </a:r>
            <a:r>
              <a:rPr lang="en-US" b="1" i="0" baseline="0" dirty="0"/>
              <a:t>[Round-robin by teams awarding dots for answers.]</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86</a:t>
            </a:fld>
            <a:endParaRPr lang="en-US" dirty="0"/>
          </a:p>
        </p:txBody>
      </p:sp>
    </p:spTree>
    <p:extLst>
      <p:ext uri="{BB962C8B-B14F-4D97-AF65-F5344CB8AC3E}">
        <p14:creationId xmlns:p14="http://schemas.microsoft.com/office/powerpoint/2010/main" val="33489903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87</a:t>
            </a:fld>
            <a:endParaRPr lang="en-US" dirty="0"/>
          </a:p>
        </p:txBody>
      </p:sp>
    </p:spTree>
    <p:extLst>
      <p:ext uri="{BB962C8B-B14F-4D97-AF65-F5344CB8AC3E}">
        <p14:creationId xmlns:p14="http://schemas.microsoft.com/office/powerpoint/2010/main" val="36392024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88</a:t>
            </a:fld>
            <a:endParaRPr lang="en-US" dirty="0"/>
          </a:p>
        </p:txBody>
      </p:sp>
    </p:spTree>
    <p:extLst>
      <p:ext uri="{BB962C8B-B14F-4D97-AF65-F5344CB8AC3E}">
        <p14:creationId xmlns:p14="http://schemas.microsoft.com/office/powerpoint/2010/main" val="26012199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89</a:t>
            </a:fld>
            <a:endParaRPr lang="en-US" dirty="0"/>
          </a:p>
        </p:txBody>
      </p:sp>
    </p:spTree>
    <p:extLst>
      <p:ext uri="{BB962C8B-B14F-4D97-AF65-F5344CB8AC3E}">
        <p14:creationId xmlns:p14="http://schemas.microsoft.com/office/powerpoint/2010/main" val="598610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The 3 steps to asking the Great</a:t>
            </a:r>
            <a:r>
              <a:rPr lang="en-US" b="1" i="1" baseline="0" dirty="0">
                <a:latin typeface="Times New Roman" pitchFamily="-84" charset="0"/>
              </a:rPr>
              <a:t> Starting Question are:</a:t>
            </a:r>
          </a:p>
          <a:p>
            <a:endParaRPr lang="en-US" b="1" i="1" baseline="0" dirty="0">
              <a:latin typeface="Times New Roman" pitchFamily="-84" charset="0"/>
            </a:endParaRPr>
          </a:p>
          <a:p>
            <a:pPr marL="228600" indent="-228600">
              <a:buAutoNum type="arabicPeriod"/>
            </a:pPr>
            <a:r>
              <a:rPr lang="en-US" b="1" i="1" baseline="0" dirty="0">
                <a:latin typeface="Times New Roman" pitchFamily="-84" charset="0"/>
              </a:rPr>
              <a:t>Begin with an image building phrase: think of it as opening up a blank sheet of paper. There are many ways to do that and we have 4 possibilities on the slide. Think about, imagine, consider and if.</a:t>
            </a:r>
          </a:p>
          <a:p>
            <a:pPr marL="228600" indent="-228600">
              <a:buAutoNum type="arabicPeriod"/>
            </a:pPr>
            <a:endParaRPr lang="en-US" b="1" i="1" baseline="0" dirty="0">
              <a:latin typeface="Times New Roman" pitchFamily="-84" charset="0"/>
            </a:endParaRPr>
          </a:p>
          <a:p>
            <a:pPr marL="228600" indent="-228600">
              <a:buAutoNum type="arabicPeriod"/>
            </a:pPr>
            <a:r>
              <a:rPr lang="en-US" b="1" i="1" baseline="0" dirty="0">
                <a:latin typeface="Times New Roman" pitchFamily="-84" charset="0"/>
              </a:rPr>
              <a:t>Extend the image </a:t>
            </a:r>
            <a:r>
              <a:rPr lang="en-US" b="1" i="0" baseline="0" dirty="0">
                <a:latin typeface="Times New Roman" pitchFamily="-84" charset="0"/>
              </a:rPr>
              <a:t>[consider a hand gesture for expanding]</a:t>
            </a:r>
            <a:r>
              <a:rPr lang="en-US" b="1" i="1" baseline="0" dirty="0">
                <a:latin typeface="Times New Roman" pitchFamily="-84" charset="0"/>
              </a:rPr>
              <a:t> so the participants can see their answers. At least 2 phrases and, for the next few days, I would like to suggest you use 3 phrases to get used to this extension. This is the part that really “draws that picture” of the answer for each participant.</a:t>
            </a:r>
          </a:p>
          <a:p>
            <a:pPr marL="228600" indent="-228600">
              <a:buAutoNum type="arabicPeriod"/>
            </a:pPr>
            <a:endParaRPr lang="en-US" b="1" i="1" baseline="0" dirty="0">
              <a:latin typeface="Times New Roman" pitchFamily="-84" charset="0"/>
            </a:endParaRPr>
          </a:p>
          <a:p>
            <a:pPr marL="228600" indent="-228600">
              <a:buAutoNum type="arabicPeriod"/>
            </a:pPr>
            <a:r>
              <a:rPr lang="en-US" b="1" i="1" baseline="0" dirty="0">
                <a:latin typeface="Times New Roman" pitchFamily="-84" charset="0"/>
              </a:rPr>
              <a:t>Ask that direct question. That is the open-ended question we would like the participants to answer.</a:t>
            </a:r>
          </a:p>
          <a:p>
            <a:pPr marL="228600" indent="-228600">
              <a:buAutoNum type="arabicPeriod"/>
            </a:pPr>
            <a:endParaRPr lang="en-US" b="1" i="1" baseline="0" dirty="0">
              <a:latin typeface="Times New Roman" pitchFamily="-84" charset="0"/>
            </a:endParaRPr>
          </a:p>
          <a:p>
            <a:pPr marL="0" indent="0">
              <a:buNone/>
            </a:pPr>
            <a:r>
              <a:rPr lang="en-US" b="1" i="1" baseline="0" dirty="0">
                <a:latin typeface="Times New Roman" pitchFamily="-84" charset="0"/>
              </a:rPr>
              <a:t>Are there any questions on the steps before we look at some examples to ensure we all understand the technique? </a:t>
            </a:r>
            <a:r>
              <a:rPr lang="en-US" b="1" i="0" baseline="0" dirty="0">
                <a:latin typeface="Times New Roman" pitchFamily="-84" charset="0"/>
              </a:rPr>
              <a:t>[Facilitate the discussion.]</a:t>
            </a: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32706221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90</a:t>
            </a:fld>
            <a:endParaRPr lang="en-US" dirty="0"/>
          </a:p>
        </p:txBody>
      </p:sp>
    </p:spTree>
    <p:extLst>
      <p:ext uri="{BB962C8B-B14F-4D97-AF65-F5344CB8AC3E}">
        <p14:creationId xmlns:p14="http://schemas.microsoft.com/office/powerpoint/2010/main" val="24168818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91</a:t>
            </a:fld>
            <a:endParaRPr lang="en-US" dirty="0"/>
          </a:p>
        </p:txBody>
      </p:sp>
    </p:spTree>
    <p:extLst>
      <p:ext uri="{BB962C8B-B14F-4D97-AF65-F5344CB8AC3E}">
        <p14:creationId xmlns:p14="http://schemas.microsoft.com/office/powerpoint/2010/main" val="5486965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92</a:t>
            </a:fld>
            <a:endParaRPr lang="en-US" dirty="0"/>
          </a:p>
        </p:txBody>
      </p:sp>
    </p:spTree>
    <p:extLst>
      <p:ext uri="{BB962C8B-B14F-4D97-AF65-F5344CB8AC3E}">
        <p14:creationId xmlns:p14="http://schemas.microsoft.com/office/powerpoint/2010/main" val="2815688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93</a:t>
            </a:fld>
            <a:endParaRPr lang="en-US" dirty="0"/>
          </a:p>
        </p:txBody>
      </p:sp>
    </p:spTree>
    <p:extLst>
      <p:ext uri="{BB962C8B-B14F-4D97-AF65-F5344CB8AC3E}">
        <p14:creationId xmlns:p14="http://schemas.microsoft.com/office/powerpoint/2010/main" val="32478450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94</a:t>
            </a:fld>
            <a:endParaRPr lang="en-US" dirty="0"/>
          </a:p>
        </p:txBody>
      </p:sp>
    </p:spTree>
    <p:extLst>
      <p:ext uri="{BB962C8B-B14F-4D97-AF65-F5344CB8AC3E}">
        <p14:creationId xmlns:p14="http://schemas.microsoft.com/office/powerpoint/2010/main" val="36687862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95</a:t>
            </a:fld>
            <a:endParaRPr lang="en-US" dirty="0"/>
          </a:p>
        </p:txBody>
      </p:sp>
    </p:spTree>
    <p:extLst>
      <p:ext uri="{BB962C8B-B14F-4D97-AF65-F5344CB8AC3E}">
        <p14:creationId xmlns:p14="http://schemas.microsoft.com/office/powerpoint/2010/main" val="23598184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96</a:t>
            </a:fld>
            <a:endParaRPr lang="en-US" dirty="0"/>
          </a:p>
        </p:txBody>
      </p:sp>
    </p:spTree>
    <p:extLst>
      <p:ext uri="{BB962C8B-B14F-4D97-AF65-F5344CB8AC3E}">
        <p14:creationId xmlns:p14="http://schemas.microsoft.com/office/powerpoint/2010/main" val="22616308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97</a:t>
            </a:fld>
            <a:endParaRPr lang="en-US" dirty="0"/>
          </a:p>
        </p:txBody>
      </p:sp>
    </p:spTree>
    <p:extLst>
      <p:ext uri="{BB962C8B-B14F-4D97-AF65-F5344CB8AC3E}">
        <p14:creationId xmlns:p14="http://schemas.microsoft.com/office/powerpoint/2010/main" val="11526366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98</a:t>
            </a:fld>
            <a:endParaRPr lang="en-US" dirty="0"/>
          </a:p>
        </p:txBody>
      </p:sp>
    </p:spTree>
    <p:extLst>
      <p:ext uri="{BB962C8B-B14F-4D97-AF65-F5344CB8AC3E}">
        <p14:creationId xmlns:p14="http://schemas.microsoft.com/office/powerpoint/2010/main" val="42233967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99</a:t>
            </a:fld>
            <a:endParaRPr lang="en-US" dirty="0"/>
          </a:p>
        </p:txBody>
      </p:sp>
    </p:spTree>
    <p:extLst>
      <p:ext uri="{BB962C8B-B14F-4D97-AF65-F5344CB8AC3E}">
        <p14:creationId xmlns:p14="http://schemas.microsoft.com/office/powerpoint/2010/main" val="3770602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df"/><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df"/><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d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40208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r>
              <a:rPr lang="en-US" dirty="0"/>
              <a:t>Copyright 1992-2015, Leadership Strategies, Inc. V15.02 </a:t>
            </a:r>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3102531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995850" y="1771917"/>
            <a:ext cx="4250909" cy="3564146"/>
          </a:xfrm>
          <a:prstGeom prst="rect">
            <a:avLst/>
          </a:prstGeom>
        </p:spPr>
      </p:pic>
      <p:sp>
        <p:nvSpPr>
          <p:cNvPr id="20" name="TextBox 19"/>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p>
        </p:txBody>
      </p:sp>
    </p:spTree>
    <p:extLst>
      <p:ext uri="{BB962C8B-B14F-4D97-AF65-F5344CB8AC3E}">
        <p14:creationId xmlns:p14="http://schemas.microsoft.com/office/powerpoint/2010/main" val="2381491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10180575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endParaRPr lang="en-US" sz="1000" dirty="0">
              <a:solidFill>
                <a:srgbClr val="00467F"/>
              </a:solidFill>
              <a:latin typeface="Franklin Gothic Book"/>
              <a:cs typeface="Franklin Gothic Book"/>
            </a:endParaRPr>
          </a:p>
        </p:txBody>
      </p:sp>
    </p:spTree>
    <p:extLst>
      <p:ext uri="{BB962C8B-B14F-4D97-AF65-F5344CB8AC3E}">
        <p14:creationId xmlns:p14="http://schemas.microsoft.com/office/powerpoint/2010/main" val="247111319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8534399" y="2493324"/>
            <a:ext cx="3287184" cy="2064046"/>
          </a:xfrm>
          <a:prstGeom prst="rect">
            <a:avLst/>
          </a:prstGeom>
        </p:spPr>
      </p:pic>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3142223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1429239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 </a:t>
            </a:r>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04323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acilitation Cycl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113983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 </a:t>
            </a:r>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976364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 </a:t>
            </a:r>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908125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 </a:t>
            </a:r>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19840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 </a:t>
            </a:r>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057537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pic>
        <p:nvPicPr>
          <p:cNvPr id="11" name="Picture 10" descr="background_standard_screen.jpg">
            <a:extLst>
              <a:ext uri="{FF2B5EF4-FFF2-40B4-BE49-F238E27FC236}">
                <a16:creationId xmlns:a16="http://schemas.microsoft.com/office/drawing/2014/main" id="{9F922827-063E-437E-993A-874E9475045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7E0ADADB-D6C4-4C23-BA24-C2083CCF34EB}"/>
              </a:ext>
            </a:extLst>
          </p:cNvPr>
          <p:cNvSpPr/>
          <p:nvPr userDrawn="1"/>
        </p:nvSpPr>
        <p:spPr>
          <a:xfrm>
            <a:off x="1" y="0"/>
            <a:ext cx="457256"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CC61463C-B6B6-4D0D-AFD3-DE03FE9E9AFD}"/>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B2098F46-790A-4B4A-8A3C-C992E6D34298}"/>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92549" y="6360187"/>
            <a:ext cx="3113692" cy="444477"/>
          </a:xfrm>
          <a:prstGeom prst="rect">
            <a:avLst/>
          </a:prstGeom>
        </p:spPr>
      </p:pic>
      <p:sp>
        <p:nvSpPr>
          <p:cNvPr id="15" name="TextBox 14">
            <a:extLst>
              <a:ext uri="{FF2B5EF4-FFF2-40B4-BE49-F238E27FC236}">
                <a16:creationId xmlns:a16="http://schemas.microsoft.com/office/drawing/2014/main" id="{0569A228-27B8-483B-A826-5C33E3A8D1C3}"/>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7" name="TextBox 16">
            <a:extLst>
              <a:ext uri="{FF2B5EF4-FFF2-40B4-BE49-F238E27FC236}">
                <a16:creationId xmlns:a16="http://schemas.microsoft.com/office/drawing/2014/main" id="{D4CEBC2D-EF68-425B-B3EB-21AABDE15ACD}"/>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endParaRPr lang="en-US" sz="1000" dirty="0">
              <a:solidFill>
                <a:srgbClr val="00467F"/>
              </a:solidFill>
              <a:latin typeface="Franklin Gothic Book"/>
              <a:cs typeface="Franklin Gothic Book"/>
            </a:endParaRPr>
          </a:p>
        </p:txBody>
      </p:sp>
    </p:spTree>
    <p:extLst>
      <p:ext uri="{BB962C8B-B14F-4D97-AF65-F5344CB8AC3E}">
        <p14:creationId xmlns:p14="http://schemas.microsoft.com/office/powerpoint/2010/main" val="3844873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dirty="0"/>
              <a:t>Copyright 1992-2015, Leadership Strategies, Inc. V15.02 </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4193203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dirty="0"/>
              <a:t>Copyright 1992-2015, Leadership Strategies, Inc. V15.02 </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3434055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r>
              <a:rPr lang="en-US" dirty="0"/>
              <a:t>Copyright 1992-2015, Leadership Strategies, Inc. V15.02 </a:t>
            </a:r>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68322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p:txBody>
          <a:bodyPr/>
          <a:lstStyle/>
          <a:p>
            <a:r>
              <a:rPr lang="en-US" dirty="0"/>
              <a:t>Copyright 1992-2015, Leadership Strategies, Inc. V15.02 </a:t>
            </a:r>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99443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p:txBody>
          <a:bodyPr/>
          <a:lstStyle/>
          <a:p>
            <a:r>
              <a:rPr lang="en-US" dirty="0"/>
              <a:t>Copyright 1992-2015, Leadership Strategies, Inc. V15.02 </a:t>
            </a:r>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502384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r>
              <a:rPr lang="en-US" dirty="0"/>
              <a:t>Copyright 1992-2015, Leadership Strategies, Inc. V15.02 </a:t>
            </a:r>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3694642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 </a:t>
            </a:r>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390667380"/>
      </p:ext>
    </p:extLst>
  </p:cSld>
  <p:clrMap bg1="lt1" tx1="dk1" bg2="lt2" tx2="dk2" accent1="accent1" accent2="accent2" accent3="accent3" accent4="accent4" accent5="accent5" accent6="accent6" hlink="hlink" folHlink="folHlink"/>
  <p:sldLayoutIdLst>
    <p:sldLayoutId id="2147483670" r:id="rId1"/>
    <p:sldLayoutId id="214748369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67" r:id="rId14"/>
    <p:sldLayoutId id="2147483661" r:id="rId15"/>
    <p:sldLayoutId id="2147483662" r:id="rId16"/>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57081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5.pdf"/><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10565"/>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213769"/>
            <a:ext cx="5045016" cy="757130"/>
          </a:xfrm>
        </p:spPr>
        <p:txBody>
          <a:bodyPr/>
          <a:lstStyle/>
          <a:p>
            <a:r>
              <a:rPr lang="en-US" dirty="0"/>
              <a:t>PRINCIPLE 5</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Sample Type B Question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14" name="Content Placeholder 13"/>
          <p:cNvSpPr>
            <a:spLocks noGrp="1"/>
          </p:cNvSpPr>
          <p:nvPr>
            <p:ph type="body" sz="quarter" idx="13"/>
          </p:nvPr>
        </p:nvSpPr>
        <p:spPr/>
        <p:txBody>
          <a:bodyPr>
            <a:noAutofit/>
          </a:bodyPr>
          <a:lstStyle/>
          <a:p>
            <a:pPr marL="0" indent="0">
              <a:spcAft>
                <a:spcPts val="1800"/>
              </a:spcAft>
              <a:buNone/>
              <a:defRPr/>
            </a:pPr>
            <a:r>
              <a:rPr lang="en-US" dirty="0"/>
              <a:t>I want to know your objectives for this class. What is the Type A question?</a:t>
            </a:r>
          </a:p>
          <a:p>
            <a:pPr marL="0" indent="0">
              <a:spcAft>
                <a:spcPts val="1800"/>
              </a:spcAft>
              <a:buNone/>
              <a:defRPr/>
            </a:pPr>
            <a:r>
              <a:rPr lang="en-US" dirty="0"/>
              <a:t>What are your objectives for this class?</a:t>
            </a:r>
          </a:p>
        </p:txBody>
      </p:sp>
      <p:sp>
        <p:nvSpPr>
          <p:cNvPr id="3" name="Footer Placeholder 2">
            <a:extLst>
              <a:ext uri="{FF2B5EF4-FFF2-40B4-BE49-F238E27FC236}">
                <a16:creationId xmlns:a16="http://schemas.microsoft.com/office/drawing/2014/main" id="{36ECD4DF-5937-497C-A005-793185F2105B}"/>
              </a:ext>
            </a:extLst>
          </p:cNvPr>
          <p:cNvSpPr>
            <a:spLocks noGrp="1"/>
          </p:cNvSpPr>
          <p:nvPr>
            <p:ph type="ftr" sz="quarter" idx="11"/>
          </p:nvPr>
        </p:nvSpPr>
        <p:spPr/>
        <p:txBody>
          <a:bodyPr/>
          <a:lstStyle/>
          <a:p>
            <a:r>
              <a:rPr lang="en-US" dirty="0"/>
              <a:t>Copyright 1992-2015, Leadership Strategies, Inc. V15.02 </a:t>
            </a:r>
          </a:p>
        </p:txBody>
      </p:sp>
      <p:sp>
        <p:nvSpPr>
          <p:cNvPr id="5" name="TextBox 4"/>
          <p:cNvSpPr txBox="1"/>
          <p:nvPr/>
        </p:nvSpPr>
        <p:spPr>
          <a:xfrm>
            <a:off x="10721007" y="259800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100</a:t>
            </a:fld>
            <a:endParaRPr lang="en-US" dirty="0"/>
          </a:p>
        </p:txBody>
      </p:sp>
      <p:sp>
        <p:nvSpPr>
          <p:cNvPr id="27" name="Content Placeholder 26"/>
          <p:cNvSpPr>
            <a:spLocks noGrp="1"/>
          </p:cNvSpPr>
          <p:nvPr>
            <p:ph type="body" sz="quarter" idx="13"/>
          </p:nvPr>
        </p:nvSpPr>
        <p:spPr>
          <a:xfrm>
            <a:off x="657225" y="2120242"/>
            <a:ext cx="11426825" cy="554539"/>
          </a:xfrm>
        </p:spPr>
        <p:txBody>
          <a:bodyPr>
            <a:normAutofit/>
          </a:bodyPr>
          <a:lstStyle/>
          <a:p>
            <a:pPr>
              <a:spcAft>
                <a:spcPts val="1200"/>
              </a:spcAft>
            </a:pPr>
            <a:r>
              <a:rPr lang="en-US" sz="2400" dirty="0"/>
              <a:t>To determine importance</a:t>
            </a:r>
          </a:p>
        </p:txBody>
      </p:sp>
      <p:sp>
        <p:nvSpPr>
          <p:cNvPr id="2" name="Footer Placeholder 1">
            <a:extLst>
              <a:ext uri="{FF2B5EF4-FFF2-40B4-BE49-F238E27FC236}">
                <a16:creationId xmlns:a16="http://schemas.microsoft.com/office/drawing/2014/main" id="{D1DC3EEA-04C0-458A-AEBE-6541D143B74A}"/>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06865"/>
            <a:ext cx="8071290" cy="570162"/>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The purpose of prioritizing is…?</a:t>
            </a:r>
          </a:p>
        </p:txBody>
      </p:sp>
      <p:sp>
        <p:nvSpPr>
          <p:cNvPr id="6" name="Content Placeholder 26"/>
          <p:cNvSpPr txBox="1">
            <a:spLocks/>
          </p:cNvSpPr>
          <p:nvPr/>
        </p:nvSpPr>
        <p:spPr>
          <a:xfrm>
            <a:off x="657225" y="3172881"/>
            <a:ext cx="4879413" cy="461665"/>
          </a:xfrm>
          <a:prstGeom prst="rect">
            <a:avLst/>
          </a:prstGeom>
        </p:spPr>
        <p:txBody>
          <a:bodyPr vert="horz" wrap="none" lIns="91440" tIns="45720" rIns="91440" bIns="45720" rtlCol="0">
            <a:sp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To build commitment and buy-in</a:t>
            </a:r>
          </a:p>
        </p:txBody>
      </p:sp>
      <p:sp>
        <p:nvSpPr>
          <p:cNvPr id="7" name="Title 4"/>
          <p:cNvSpPr txBox="1">
            <a:spLocks/>
          </p:cNvSpPr>
          <p:nvPr/>
        </p:nvSpPr>
        <p:spPr>
          <a:xfrm>
            <a:off x="657225" y="2616722"/>
            <a:ext cx="8071290" cy="554540"/>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The purpose of lobbying is …?</a:t>
            </a:r>
          </a:p>
        </p:txBody>
      </p:sp>
      <p:sp>
        <p:nvSpPr>
          <p:cNvPr id="8" name="Title 4"/>
          <p:cNvSpPr txBox="1">
            <a:spLocks/>
          </p:cNvSpPr>
          <p:nvPr/>
        </p:nvSpPr>
        <p:spPr>
          <a:xfrm>
            <a:off x="657225" y="3743528"/>
            <a:ext cx="8071290" cy="487217"/>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do you use lobbying?</a:t>
            </a:r>
          </a:p>
        </p:txBody>
      </p:sp>
      <p:sp>
        <p:nvSpPr>
          <p:cNvPr id="9" name="Content Placeholder 26"/>
          <p:cNvSpPr txBox="1">
            <a:spLocks/>
          </p:cNvSpPr>
          <p:nvPr/>
        </p:nvSpPr>
        <p:spPr>
          <a:xfrm>
            <a:off x="657225" y="4184623"/>
            <a:ext cx="2430474" cy="461665"/>
          </a:xfrm>
          <a:prstGeom prst="rect">
            <a:avLst/>
          </a:prstGeom>
        </p:spPr>
        <p:txBody>
          <a:bodyPr vert="horz" wrap="none" lIns="91440" tIns="45720" rIns="91440" bIns="45720" rtlCol="0">
            <a:sp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Prior to voting</a:t>
            </a:r>
          </a:p>
        </p:txBody>
      </p:sp>
      <p:sp>
        <p:nvSpPr>
          <p:cNvPr id="10" name="TextBox 9"/>
          <p:cNvSpPr txBox="1"/>
          <p:nvPr/>
        </p:nvSpPr>
        <p:spPr>
          <a:xfrm>
            <a:off x="10680125" y="411095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P spid="7" grpId="0"/>
      <p:bldP spid="8" grpId="0"/>
      <p:bldP spid="9"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5</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101</a:t>
            </a:fld>
            <a:endParaRPr lang="en-US" dirty="0"/>
          </a:p>
        </p:txBody>
      </p:sp>
      <p:sp>
        <p:nvSpPr>
          <p:cNvPr id="6" name="Content Placeholder 5"/>
          <p:cNvSpPr>
            <a:spLocks noGrp="1"/>
          </p:cNvSpPr>
          <p:nvPr>
            <p:ph type="body" sz="quarter" idx="13"/>
          </p:nvPr>
        </p:nvSpPr>
        <p:spPr>
          <a:xfrm>
            <a:off x="560389" y="2412371"/>
            <a:ext cx="5701626" cy="3772911"/>
          </a:xfrm>
        </p:spPr>
        <p:txBody>
          <a:bodyPr>
            <a:noAutofit/>
          </a:bodyPr>
          <a:lstStyle/>
          <a:p>
            <a:pPr marL="514350" indent="-514350">
              <a:lnSpc>
                <a:spcPct val="100000"/>
              </a:lnSpc>
              <a:spcAft>
                <a:spcPts val="1200"/>
              </a:spcAft>
              <a:buFont typeface="+mj-lt"/>
              <a:buAutoNum type="alphaUcPeriod"/>
            </a:pPr>
            <a:r>
              <a:rPr lang="en-US" sz="2400" dirty="0"/>
              <a:t>Ask Great Starting Questions</a:t>
            </a:r>
          </a:p>
          <a:p>
            <a:pPr marL="514350" indent="-514350">
              <a:lnSpc>
                <a:spcPct val="100000"/>
              </a:lnSpc>
              <a:spcAft>
                <a:spcPts val="1200"/>
              </a:spcAft>
              <a:buFont typeface="+mj-lt"/>
              <a:buAutoNum type="alphaUcPeriod"/>
            </a:pPr>
            <a:r>
              <a:rPr lang="en-US" sz="2400" dirty="0"/>
              <a:t>Guide with Reacting Questions</a:t>
            </a:r>
          </a:p>
          <a:p>
            <a:pPr marL="514350" indent="-514350">
              <a:lnSpc>
                <a:spcPct val="100000"/>
              </a:lnSpc>
              <a:spcAft>
                <a:spcPts val="1200"/>
              </a:spcAft>
              <a:buFont typeface="+mj-lt"/>
              <a:buAutoNum type="alphaUcPeriod"/>
            </a:pPr>
            <a:r>
              <a:rPr lang="en-US" sz="2400" dirty="0"/>
              <a:t>Float Ideas If Necessary **</a:t>
            </a:r>
          </a:p>
          <a:p>
            <a:pPr marL="514350" indent="-514350">
              <a:lnSpc>
                <a:spcPct val="100000"/>
              </a:lnSpc>
              <a:spcAft>
                <a:spcPts val="1200"/>
              </a:spcAft>
              <a:buFont typeface="+mj-lt"/>
              <a:buAutoNum type="alphaUcPeriod"/>
            </a:pPr>
            <a:r>
              <a:rPr lang="en-US" sz="2400" dirty="0"/>
              <a:t>List to Gather Details</a:t>
            </a:r>
          </a:p>
        </p:txBody>
      </p:sp>
      <p:sp>
        <p:nvSpPr>
          <p:cNvPr id="7" name="Content Placeholder 6"/>
          <p:cNvSpPr>
            <a:spLocks noGrp="1"/>
          </p:cNvSpPr>
          <p:nvPr>
            <p:ph idx="4294967295"/>
          </p:nvPr>
        </p:nvSpPr>
        <p:spPr>
          <a:xfrm>
            <a:off x="6510777" y="2455862"/>
            <a:ext cx="5236723" cy="4083050"/>
          </a:xfrm>
        </p:spPr>
        <p:txBody>
          <a:bodyPr>
            <a:normAutofit/>
          </a:bodyPr>
          <a:lstStyle/>
          <a:p>
            <a:pPr marL="514350" indent="-514350">
              <a:lnSpc>
                <a:spcPct val="100000"/>
              </a:lnSpc>
              <a:spcAft>
                <a:spcPts val="1200"/>
              </a:spcAft>
              <a:buClr>
                <a:srgbClr val="009383"/>
              </a:buClr>
              <a:buFont typeface="+mj-lt"/>
              <a:buAutoNum type="alphaUcPeriod" startAt="5"/>
            </a:pPr>
            <a:r>
              <a:rPr lang="en-US" sz="2400" b="0" dirty="0">
                <a:solidFill>
                  <a:schemeClr val="tx1"/>
                </a:solidFill>
              </a:rPr>
              <a:t>Brainstorm to Generate Ideas</a:t>
            </a:r>
          </a:p>
          <a:p>
            <a:pPr marL="514350" indent="-514350">
              <a:lnSpc>
                <a:spcPct val="100000"/>
              </a:lnSpc>
              <a:spcAft>
                <a:spcPts val="1200"/>
              </a:spcAft>
              <a:buClr>
                <a:srgbClr val="009383"/>
              </a:buClr>
              <a:buFont typeface="+mj-lt"/>
              <a:buAutoNum type="alphaUcPeriod" startAt="5"/>
            </a:pPr>
            <a:r>
              <a:rPr lang="en-US" sz="2400" b="0" dirty="0">
                <a:solidFill>
                  <a:schemeClr val="tx1"/>
                </a:solidFill>
              </a:rPr>
              <a:t>Group to Categorize</a:t>
            </a:r>
          </a:p>
          <a:p>
            <a:pPr marL="514350" indent="-514350">
              <a:lnSpc>
                <a:spcPct val="100000"/>
              </a:lnSpc>
              <a:spcAft>
                <a:spcPts val="1200"/>
              </a:spcAft>
              <a:buClr>
                <a:srgbClr val="009383"/>
              </a:buClr>
              <a:buFont typeface="+mj-lt"/>
              <a:buAutoNum type="alphaUcPeriod" startAt="5"/>
            </a:pPr>
            <a:r>
              <a:rPr lang="en-US" sz="2400" b="0" dirty="0">
                <a:solidFill>
                  <a:schemeClr val="tx1"/>
                </a:solidFill>
              </a:rPr>
              <a:t>Prioritize to Identify </a:t>
            </a:r>
            <a:br>
              <a:rPr lang="en-US" sz="2400" b="0" dirty="0">
                <a:solidFill>
                  <a:schemeClr val="tx1"/>
                </a:solidFill>
              </a:rPr>
            </a:br>
            <a:r>
              <a:rPr lang="en-US" sz="2400" b="0" dirty="0">
                <a:solidFill>
                  <a:schemeClr val="tx1"/>
                </a:solidFill>
              </a:rPr>
              <a:t>Key Items</a:t>
            </a:r>
          </a:p>
          <a:p>
            <a:pPr marL="514350" indent="-514350">
              <a:lnSpc>
                <a:spcPct val="100000"/>
              </a:lnSpc>
              <a:spcAft>
                <a:spcPts val="1200"/>
              </a:spcAft>
              <a:buClr>
                <a:srgbClr val="009383"/>
              </a:buClr>
              <a:buFont typeface="+mj-lt"/>
              <a:buAutoNum type="alphaUcPeriod" startAt="5"/>
            </a:pPr>
            <a:r>
              <a:rPr lang="en-US" sz="2400" b="0" dirty="0">
                <a:solidFill>
                  <a:schemeClr val="tx1"/>
                </a:solidFill>
              </a:rPr>
              <a:t>Lobby to Gain Buy-In</a:t>
            </a:r>
          </a:p>
        </p:txBody>
      </p:sp>
      <p:sp>
        <p:nvSpPr>
          <p:cNvPr id="8" name="Title 4"/>
          <p:cNvSpPr txBox="1">
            <a:spLocks/>
          </p:cNvSpPr>
          <p:nvPr/>
        </p:nvSpPr>
        <p:spPr>
          <a:xfrm>
            <a:off x="559246" y="1383704"/>
            <a:ext cx="8071290" cy="553998"/>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Information gathering</a:t>
            </a:r>
          </a:p>
        </p:txBody>
      </p:sp>
      <p:sp>
        <p:nvSpPr>
          <p:cNvPr id="9" name="TextBox 8"/>
          <p:cNvSpPr txBox="1"/>
          <p:nvPr/>
        </p:nvSpPr>
        <p:spPr>
          <a:xfrm>
            <a:off x="558103" y="1846262"/>
            <a:ext cx="5701625"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Know Your Tools and How To Use Them</a:t>
            </a:r>
          </a:p>
        </p:txBody>
      </p:sp>
      <p:sp>
        <p:nvSpPr>
          <p:cNvPr id="10" name="Footer Placeholder 1">
            <a:extLst>
              <a:ext uri="{FF2B5EF4-FFF2-40B4-BE49-F238E27FC236}">
                <a16:creationId xmlns:a16="http://schemas.microsoft.com/office/drawing/2014/main" id="{5F5EEE7E-A648-4749-9E36-51DB60FA8177}"/>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9AE75B9C-91EC-44CE-AB65-078B870D37DC}"/>
              </a:ext>
            </a:extLst>
          </p:cNvPr>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3.</a:t>
            </a:r>
          </a:p>
          <a:p>
            <a:pPr algn="ctr"/>
            <a:r>
              <a:rPr lang="en-US" sz="1600" dirty="0">
                <a:solidFill>
                  <a:schemeClr val="bg1"/>
                </a:solidFill>
                <a:latin typeface="Franklin Gothic Book"/>
                <a:cs typeface="Franklin Gothic Book"/>
              </a:rPr>
              <a:t>Focusing</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Group</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34" name="Oval 33">
            <a:extLst>
              <a:ext uri="{FF2B5EF4-FFF2-40B4-BE49-F238E27FC236}">
                <a16:creationId xmlns:a16="http://schemas.microsoft.com/office/drawing/2014/main" id="{CD2FD3CE-9ECF-44E5-B59D-BD26CFF95C4B}"/>
              </a:ext>
            </a:extLst>
          </p:cNvPr>
          <p:cNvSpPr/>
          <p:nvPr/>
        </p:nvSpPr>
        <p:spPr>
          <a:xfrm>
            <a:off x="4108147"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2.</a:t>
            </a:r>
          </a:p>
          <a:p>
            <a:pPr algn="ctr"/>
            <a:r>
              <a:rPr lang="en-US" sz="1600" dirty="0">
                <a:solidFill>
                  <a:schemeClr val="bg1"/>
                </a:solidFill>
                <a:latin typeface="Franklin Gothic Book"/>
                <a:cs typeface="Franklin Gothic Book"/>
              </a:rPr>
              <a:t>Getting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Session</a:t>
            </a:r>
          </a:p>
          <a:p>
            <a:pPr algn="ctr"/>
            <a:r>
              <a:rPr lang="en-US" sz="1600" dirty="0">
                <a:solidFill>
                  <a:schemeClr val="bg1"/>
                </a:solidFill>
                <a:latin typeface="Franklin Gothic Book"/>
                <a:cs typeface="Franklin Gothic Book"/>
              </a:rPr>
              <a:t>Started</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35" name="Title 1">
            <a:extLst>
              <a:ext uri="{FF2B5EF4-FFF2-40B4-BE49-F238E27FC236}">
                <a16:creationId xmlns:a16="http://schemas.microsoft.com/office/drawing/2014/main" id="{91E6794B-5C41-442F-9097-59E83C716E2F}"/>
              </a:ext>
            </a:extLst>
          </p:cNvPr>
          <p:cNvSpPr>
            <a:spLocks noGrp="1"/>
          </p:cNvSpPr>
          <p:nvPr>
            <p:ph type="title"/>
          </p:nvPr>
        </p:nvSpPr>
        <p:spPr>
          <a:xfrm>
            <a:off x="657225" y="522072"/>
            <a:ext cx="7429500" cy="690564"/>
          </a:xfrm>
        </p:spPr>
        <p:txBody>
          <a:bodyPr>
            <a:normAutofit/>
          </a:bodyPr>
          <a:lstStyle/>
          <a:p>
            <a:r>
              <a:rPr lang="en-US" sz="3600" b="0" dirty="0"/>
              <a:t>Checkpoint</a:t>
            </a:r>
          </a:p>
        </p:txBody>
      </p:sp>
      <p:sp>
        <p:nvSpPr>
          <p:cNvPr id="36" name="Slide Number Placeholder 3">
            <a:extLst>
              <a:ext uri="{FF2B5EF4-FFF2-40B4-BE49-F238E27FC236}">
                <a16:creationId xmlns:a16="http://schemas.microsoft.com/office/drawing/2014/main" id="{4AAF0D7D-1A7B-419C-BF51-19E51F5D6A25}"/>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pPr/>
              <a:t>102</a:t>
            </a:fld>
            <a:endParaRPr lang="en-US" dirty="0"/>
          </a:p>
        </p:txBody>
      </p:sp>
      <p:sp>
        <p:nvSpPr>
          <p:cNvPr id="37" name="Footer Placeholder 2">
            <a:extLst>
              <a:ext uri="{FF2B5EF4-FFF2-40B4-BE49-F238E27FC236}">
                <a16:creationId xmlns:a16="http://schemas.microsoft.com/office/drawing/2014/main" id="{8B764CD2-3428-4153-A07E-46F2080DC472}"/>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39" name="Oval 38">
            <a:extLst>
              <a:ext uri="{FF2B5EF4-FFF2-40B4-BE49-F238E27FC236}">
                <a16:creationId xmlns:a16="http://schemas.microsoft.com/office/drawing/2014/main" id="{0394E2DE-5E3C-4794-8B2A-E704DAB6B301}"/>
              </a:ext>
            </a:extLst>
          </p:cNvPr>
          <p:cNvSpPr/>
          <p:nvPr/>
        </p:nvSpPr>
        <p:spPr>
          <a:xfrm>
            <a:off x="2310264"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a:t>
            </a:r>
          </a:p>
          <a:p>
            <a:pPr algn="ctr"/>
            <a:r>
              <a:rPr lang="en-US" sz="1600" dirty="0">
                <a:solidFill>
                  <a:schemeClr val="bg1"/>
                </a:solidFill>
                <a:latin typeface="Franklin Gothic Book"/>
                <a:cs typeface="Franklin Gothic Book"/>
              </a:rPr>
              <a:t>Preparing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for Success</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40" name="Oval 39">
            <a:extLst>
              <a:ext uri="{FF2B5EF4-FFF2-40B4-BE49-F238E27FC236}">
                <a16:creationId xmlns:a16="http://schemas.microsoft.com/office/drawing/2014/main" id="{D88B951C-9ED0-408A-B83C-A9372F24687F}"/>
              </a:ext>
            </a:extLst>
          </p:cNvPr>
          <p:cNvSpPr/>
          <p:nvPr/>
        </p:nvSpPr>
        <p:spPr>
          <a:xfrm>
            <a:off x="9148322"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9.</a:t>
            </a:r>
          </a:p>
          <a:p>
            <a:pPr algn="ctr"/>
            <a:r>
              <a:rPr lang="en-US" sz="1600" dirty="0">
                <a:solidFill>
                  <a:schemeClr val="bg1"/>
                </a:solidFill>
                <a:latin typeface="Franklin Gothic Book"/>
                <a:cs typeface="Franklin Gothic Book"/>
              </a:rPr>
              <a:t>Closing the</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Session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42" name="Oval 41">
            <a:extLst>
              <a:ext uri="{FF2B5EF4-FFF2-40B4-BE49-F238E27FC236}">
                <a16:creationId xmlns:a16="http://schemas.microsoft.com/office/drawing/2014/main" id="{C0F66166-DE13-4B63-B081-E685548A7B12}"/>
              </a:ext>
            </a:extLst>
          </p:cNvPr>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4.</a:t>
            </a:r>
          </a:p>
          <a:p>
            <a:pPr algn="ctr"/>
            <a:r>
              <a:rPr lang="en-US" sz="1600" dirty="0">
                <a:solidFill>
                  <a:schemeClr val="bg1"/>
                </a:solidFill>
                <a:latin typeface="Franklin Gothic Book"/>
                <a:cs typeface="Franklin Gothic Book"/>
              </a:rPr>
              <a:t>The Power</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of the Pen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43" name="Oval 42">
            <a:extLst>
              <a:ext uri="{FF2B5EF4-FFF2-40B4-BE49-F238E27FC236}">
                <a16:creationId xmlns:a16="http://schemas.microsoft.com/office/drawing/2014/main" id="{0CB1401C-D873-4219-8086-1A0C39DFDFD1}"/>
              </a:ext>
            </a:extLst>
          </p:cNvPr>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5.</a:t>
            </a:r>
          </a:p>
          <a:p>
            <a:pPr algn="ctr"/>
            <a:r>
              <a:rPr lang="en-US" sz="1600" dirty="0">
                <a:solidFill>
                  <a:schemeClr val="bg1"/>
                </a:solidFill>
                <a:latin typeface="Franklin Gothic Book"/>
                <a:cs typeface="Franklin Gothic Book"/>
              </a:rPr>
              <a:t>Information</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Gathering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46" name="Oval 45">
            <a:extLst>
              <a:ext uri="{FF2B5EF4-FFF2-40B4-BE49-F238E27FC236}">
                <a16:creationId xmlns:a16="http://schemas.microsoft.com/office/drawing/2014/main" id="{F02AF75D-4EA0-4247-B7CF-762D326A1239}"/>
              </a:ext>
            </a:extLst>
          </p:cNvPr>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7.</a:t>
            </a:r>
          </a:p>
          <a:p>
            <a:pPr algn="ctr"/>
            <a:r>
              <a:rPr lang="en-US" sz="1600" dirty="0">
                <a:solidFill>
                  <a:srgbClr val="FFFFFF"/>
                </a:solidFill>
                <a:latin typeface="Franklin Gothic Book"/>
                <a:cs typeface="Franklin Gothic Book"/>
              </a:rPr>
              <a:t>Consensus</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Building</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47" name="Oval 46">
            <a:extLst>
              <a:ext uri="{FF2B5EF4-FFF2-40B4-BE49-F238E27FC236}">
                <a16:creationId xmlns:a16="http://schemas.microsoft.com/office/drawing/2014/main" id="{5D92DD56-DADA-45EE-90FC-114B60C3B190}"/>
              </a:ext>
            </a:extLst>
          </p:cNvPr>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8.</a:t>
            </a:r>
          </a:p>
          <a:p>
            <a:pPr algn="ctr"/>
            <a:r>
              <a:rPr lang="en-US" sz="1600" dirty="0">
                <a:solidFill>
                  <a:srgbClr val="FFFFFF"/>
                </a:solidFill>
                <a:latin typeface="Franklin Gothic Book"/>
                <a:cs typeface="Franklin Gothic Book"/>
              </a:rPr>
              <a:t>Keeping the</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Energy High</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48" name="Oval 47">
            <a:extLst>
              <a:ext uri="{FF2B5EF4-FFF2-40B4-BE49-F238E27FC236}">
                <a16:creationId xmlns:a16="http://schemas.microsoft.com/office/drawing/2014/main" id="{4AADABA4-B574-40D6-97CA-B5A938D0B1B2}"/>
              </a:ext>
            </a:extLst>
          </p:cNvPr>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6.</a:t>
            </a:r>
          </a:p>
          <a:p>
            <a:pPr algn="ctr"/>
            <a:r>
              <a:rPr lang="en-US" sz="1600" dirty="0">
                <a:solidFill>
                  <a:srgbClr val="FFFFFF"/>
                </a:solidFill>
                <a:latin typeface="Franklin Gothic Book"/>
                <a:cs typeface="Franklin Gothic Book"/>
              </a:rPr>
              <a:t>Managing</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Dysfunction</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pic>
        <p:nvPicPr>
          <p:cNvPr id="49" name="Picture 48">
            <a:extLst>
              <a:ext uri="{FF2B5EF4-FFF2-40B4-BE49-F238E27FC236}">
                <a16:creationId xmlns:a16="http://schemas.microsoft.com/office/drawing/2014/main" id="{FE3E9FA7-2B2F-4FB5-9D4A-D08A4C2F2E1E}"/>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50" name="Picture 49">
            <a:extLst>
              <a:ext uri="{FF2B5EF4-FFF2-40B4-BE49-F238E27FC236}">
                <a16:creationId xmlns:a16="http://schemas.microsoft.com/office/drawing/2014/main" id="{491CAF8A-0A28-4FCE-A1AC-D6DD515B372D}"/>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51" name="Picture 50">
            <a:extLst>
              <a:ext uri="{FF2B5EF4-FFF2-40B4-BE49-F238E27FC236}">
                <a16:creationId xmlns:a16="http://schemas.microsoft.com/office/drawing/2014/main" id="{54EA01A1-26D4-4801-9CD9-CAA95C1BD814}"/>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52" name="TextBox 51">
            <a:extLst>
              <a:ext uri="{FF2B5EF4-FFF2-40B4-BE49-F238E27FC236}">
                <a16:creationId xmlns:a16="http://schemas.microsoft.com/office/drawing/2014/main" id="{D360583E-4862-41B4-93F8-B77D087C2EDA}"/>
              </a:ext>
            </a:extLst>
          </p:cNvPr>
          <p:cNvSpPr txBox="1"/>
          <p:nvPr/>
        </p:nvSpPr>
        <p:spPr>
          <a:xfrm>
            <a:off x="3971082" y="4720557"/>
            <a:ext cx="1170074" cy="646331"/>
          </a:xfrm>
          <a:prstGeom prst="rect">
            <a:avLst/>
          </a:prstGeom>
          <a:noFill/>
        </p:spPr>
        <p:txBody>
          <a:bodyPr wrap="none" rtlCol="0">
            <a:spAutoFit/>
          </a:bodyPr>
          <a:lstStyle/>
          <a:p>
            <a:r>
              <a:rPr lang="en-US" dirty="0">
                <a:solidFill>
                  <a:srgbClr val="009383"/>
                </a:solidFill>
                <a:latin typeface="Franklin Gothic Medium"/>
                <a:cs typeface="Franklin Gothic Medium"/>
              </a:rPr>
              <a:t>Group</a:t>
            </a:r>
          </a:p>
          <a:p>
            <a:r>
              <a:rPr lang="en-US" dirty="0">
                <a:solidFill>
                  <a:srgbClr val="009383"/>
                </a:solidFill>
                <a:latin typeface="Franklin Gothic Medium"/>
                <a:cs typeface="Franklin Gothic Medium"/>
              </a:rPr>
              <a:t>Dynamics</a:t>
            </a:r>
          </a:p>
        </p:txBody>
      </p:sp>
      <p:sp>
        <p:nvSpPr>
          <p:cNvPr id="53" name="Rectangle 52">
            <a:extLst>
              <a:ext uri="{FF2B5EF4-FFF2-40B4-BE49-F238E27FC236}">
                <a16:creationId xmlns:a16="http://schemas.microsoft.com/office/drawing/2014/main" id="{A15E0AB3-1F7F-4C33-ADF4-EAB4B9E40127}"/>
              </a:ext>
            </a:extLst>
          </p:cNvPr>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8E39F16C-52C4-4C19-83B3-3AF1490F0A6D}"/>
              </a:ext>
            </a:extLst>
          </p:cNvPr>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Franklin Gothic Medium"/>
                <a:cs typeface="Franklin Gothic Medium"/>
              </a:rPr>
              <a:t>The Facilitation Cycle</a:t>
            </a:r>
          </a:p>
        </p:txBody>
      </p:sp>
      <p:cxnSp>
        <p:nvCxnSpPr>
          <p:cNvPr id="55" name="Straight Arrow Connector 54">
            <a:extLst>
              <a:ext uri="{FF2B5EF4-FFF2-40B4-BE49-F238E27FC236}">
                <a16:creationId xmlns:a16="http://schemas.microsoft.com/office/drawing/2014/main" id="{E50BD118-A3F8-418A-ABB3-9FAFD789248B}"/>
              </a:ext>
            </a:extLst>
          </p:cNvPr>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CC3CAE04-66A5-4394-AB2A-8D5E4CBA9C1E}"/>
              </a:ext>
            </a:extLst>
          </p:cNvPr>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57" name="Oval 56">
            <a:extLst>
              <a:ext uri="{FF2B5EF4-FFF2-40B4-BE49-F238E27FC236}">
                <a16:creationId xmlns:a16="http://schemas.microsoft.com/office/drawing/2014/main" id="{D527F1B2-6919-4FA3-B35D-DA33CEDDAB37}"/>
              </a:ext>
            </a:extLst>
          </p:cNvPr>
          <p:cNvSpPr/>
          <p:nvPr/>
        </p:nvSpPr>
        <p:spPr>
          <a:xfrm>
            <a:off x="2310264" y="5029200"/>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10.</a:t>
            </a:r>
          </a:p>
          <a:p>
            <a:pPr algn="ctr"/>
            <a:r>
              <a:rPr lang="en-US" sz="1600" dirty="0">
                <a:solidFill>
                  <a:schemeClr val="bg1"/>
                </a:solidFill>
                <a:latin typeface="Franklin Gothic Book"/>
                <a:cs typeface="Franklin Gothic Book"/>
              </a:rPr>
              <a:t>Agenda</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Setting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cxnSp>
        <p:nvCxnSpPr>
          <p:cNvPr id="58" name="Straight Arrow Connector 57">
            <a:extLst>
              <a:ext uri="{FF2B5EF4-FFF2-40B4-BE49-F238E27FC236}">
                <a16:creationId xmlns:a16="http://schemas.microsoft.com/office/drawing/2014/main" id="{0E0663BA-5DAB-4AFB-A321-CAE837AA1B98}"/>
              </a:ext>
            </a:extLst>
          </p:cNvPr>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6C277E9E-A364-4EB4-B216-5004270041FC}"/>
              </a:ext>
            </a:extLst>
          </p:cNvPr>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Isosceles Triangle 59">
            <a:extLst>
              <a:ext uri="{FF2B5EF4-FFF2-40B4-BE49-F238E27FC236}">
                <a16:creationId xmlns:a16="http://schemas.microsoft.com/office/drawing/2014/main" id="{5DB6BA95-0E16-46C4-BBB3-38DBCDC06B4C}"/>
              </a:ext>
            </a:extLst>
          </p:cNvPr>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Isosceles Triangle 60">
            <a:extLst>
              <a:ext uri="{FF2B5EF4-FFF2-40B4-BE49-F238E27FC236}">
                <a16:creationId xmlns:a16="http://schemas.microsoft.com/office/drawing/2014/main" id="{C78C6B0B-453D-4824-8964-C3F46CA0B2E6}"/>
              </a:ext>
            </a:extLst>
          </p:cNvPr>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Isosceles Triangle 61">
            <a:extLst>
              <a:ext uri="{FF2B5EF4-FFF2-40B4-BE49-F238E27FC236}">
                <a16:creationId xmlns:a16="http://schemas.microsoft.com/office/drawing/2014/main" id="{89988B39-300B-451E-90F9-B787A9D11F81}"/>
              </a:ext>
            </a:extLst>
          </p:cNvPr>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Isosceles Triangle 62">
            <a:extLst>
              <a:ext uri="{FF2B5EF4-FFF2-40B4-BE49-F238E27FC236}">
                <a16:creationId xmlns:a16="http://schemas.microsoft.com/office/drawing/2014/main" id="{5BFB2A3F-2CE4-48A3-9079-606D42DE3E16}"/>
              </a:ext>
            </a:extLst>
          </p:cNvPr>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E9779408-0876-49AF-8A28-352C736D0C93}"/>
              </a:ext>
            </a:extLst>
          </p:cNvPr>
          <p:cNvSpPr/>
          <p:nvPr/>
        </p:nvSpPr>
        <p:spPr>
          <a:xfrm>
            <a:off x="7379230" y="2511438"/>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5.</a:t>
            </a:r>
          </a:p>
          <a:p>
            <a:pPr algn="ctr"/>
            <a:r>
              <a:rPr lang="en-US" sz="1600" dirty="0">
                <a:solidFill>
                  <a:schemeClr val="bg1"/>
                </a:solidFill>
                <a:latin typeface="Franklin Gothic Book"/>
                <a:cs typeface="Franklin Gothic Book"/>
              </a:rPr>
              <a:t>Information</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Gathering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xit" presetSubtype="0" fill="hold" grpId="0" nodeType="withEffect">
                                  <p:stCondLst>
                                    <p:cond delay="1000"/>
                                  </p:stCondLst>
                                  <p:childTnLst>
                                    <p:animEffect transition="out" filter="fade">
                                      <p:cBhvr>
                                        <p:cTn id="9" dur="500"/>
                                        <p:tgtEl>
                                          <p:spTgt spid="43"/>
                                        </p:tgtEl>
                                      </p:cBhvr>
                                    </p:animEffect>
                                    <p:set>
                                      <p:cBhvr>
                                        <p:cTn id="10"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22757"/>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225961"/>
            <a:ext cx="5045016" cy="757130"/>
          </a:xfrm>
        </p:spPr>
        <p:txBody>
          <a:bodyPr/>
          <a:lstStyle/>
          <a:p>
            <a:r>
              <a:rPr lang="en-US" dirty="0"/>
              <a:t>PRINCIPLE 5</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Sample Type B Question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3" name="Footer Placeholder 2">
            <a:extLst>
              <a:ext uri="{FF2B5EF4-FFF2-40B4-BE49-F238E27FC236}">
                <a16:creationId xmlns:a16="http://schemas.microsoft.com/office/drawing/2014/main" id="{E78E886A-8B0D-4699-B31A-5DAD0DCD921D}"/>
              </a:ext>
            </a:extLst>
          </p:cNvPr>
          <p:cNvSpPr>
            <a:spLocks noGrp="1"/>
          </p:cNvSpPr>
          <p:nvPr>
            <p:ph type="ftr" sz="quarter" idx="11"/>
          </p:nvPr>
        </p:nvSpPr>
        <p:spPr/>
        <p:txBody>
          <a:bodyPr/>
          <a:lstStyle/>
          <a:p>
            <a:r>
              <a:rPr lang="en-US" dirty="0"/>
              <a:t>Copyright 1992-2015, Leadership Strategies, Inc. V15.02 </a:t>
            </a:r>
          </a:p>
        </p:txBody>
      </p:sp>
      <p:sp>
        <p:nvSpPr>
          <p:cNvPr id="6" name="Content Placeholder 5"/>
          <p:cNvSpPr txBox="1">
            <a:spLocks/>
          </p:cNvSpPr>
          <p:nvPr/>
        </p:nvSpPr>
        <p:spPr>
          <a:xfrm>
            <a:off x="1642492" y="2024092"/>
            <a:ext cx="5249609" cy="4321860"/>
          </a:xfrm>
          <a:prstGeom prst="rect">
            <a:avLst/>
          </a:prstGeom>
        </p:spPr>
        <p:txBody>
          <a:bodyPr vert="horz" lIns="91440" tIns="45720" rIns="91440" bIns="45720" rtlCol="0">
            <a:normAutofit/>
          </a:bodyPr>
          <a:lstStyle/>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Think about the last few sessions you facilitated.</a:t>
            </a:r>
          </a:p>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Think about the things that didn’t go well, the things you would like to have done better, or had better techniques for.</a:t>
            </a:r>
          </a:p>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What are your objectives for this class?</a:t>
            </a:r>
          </a:p>
        </p:txBody>
      </p:sp>
      <p:sp>
        <p:nvSpPr>
          <p:cNvPr id="7" name="Title 4"/>
          <p:cNvSpPr txBox="1">
            <a:spLocks/>
          </p:cNvSpPr>
          <p:nvPr/>
        </p:nvSpPr>
        <p:spPr>
          <a:xfrm>
            <a:off x="657225" y="1416923"/>
            <a:ext cx="8360610" cy="487597"/>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The Type B Question</a:t>
            </a:r>
          </a:p>
        </p:txBody>
      </p:sp>
      <p:pic>
        <p:nvPicPr>
          <p:cNvPr id="8" name="Picture 7"/>
          <p:cNvPicPr>
            <a:picLocks noChangeAspect="1"/>
          </p:cNvPicPr>
          <p:nvPr/>
        </p:nvPicPr>
        <p:blipFill>
          <a:blip r:embed="rId3"/>
          <a:stretch>
            <a:fillRect/>
          </a:stretch>
        </p:blipFill>
        <p:spPr>
          <a:xfrm>
            <a:off x="8705027" y="4285241"/>
            <a:ext cx="1579096" cy="1163228"/>
          </a:xfrm>
          <a:prstGeom prst="rect">
            <a:avLst/>
          </a:prstGeom>
        </p:spPr>
      </p:pic>
      <p:pic>
        <p:nvPicPr>
          <p:cNvPr id="9" name="Picture 8"/>
          <p:cNvPicPr>
            <a:picLocks noChangeAspect="1"/>
          </p:cNvPicPr>
          <p:nvPr/>
        </p:nvPicPr>
        <p:blipFill>
          <a:blip r:embed="rId4"/>
          <a:stretch>
            <a:fillRect/>
          </a:stretch>
        </p:blipFill>
        <p:spPr>
          <a:xfrm>
            <a:off x="8697725" y="3118906"/>
            <a:ext cx="721889" cy="1058772"/>
          </a:xfrm>
          <a:prstGeom prst="rect">
            <a:avLst/>
          </a:prstGeom>
        </p:spPr>
      </p:pic>
      <p:cxnSp>
        <p:nvCxnSpPr>
          <p:cNvPr id="18" name="Straight Arrow Connector 17"/>
          <p:cNvCxnSpPr/>
          <p:nvPr/>
        </p:nvCxnSpPr>
        <p:spPr>
          <a:xfrm rot="5400000">
            <a:off x="8954690" y="4415042"/>
            <a:ext cx="206376"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8859604" y="2846722"/>
            <a:ext cx="394963"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464534" y="1725911"/>
            <a:ext cx="1290181" cy="923330"/>
          </a:xfrm>
          <a:prstGeom prst="rect">
            <a:avLst/>
          </a:prstGeom>
          <a:noFill/>
        </p:spPr>
        <p:txBody>
          <a:bodyPr wrap="square" rtlCol="0">
            <a:spAutoFit/>
          </a:bodyPr>
          <a:lstStyle/>
          <a:p>
            <a:pPr algn="ctr"/>
            <a:r>
              <a:rPr lang="en-US" cap="all" dirty="0">
                <a:solidFill>
                  <a:srgbClr val="F26522"/>
                </a:solidFill>
              </a:rPr>
              <a:t>Image building phrase</a:t>
            </a:r>
          </a:p>
        </p:txBody>
      </p:sp>
      <p:sp>
        <p:nvSpPr>
          <p:cNvPr id="22" name="TextBox 21"/>
          <p:cNvSpPr txBox="1"/>
          <p:nvPr/>
        </p:nvSpPr>
        <p:spPr>
          <a:xfrm>
            <a:off x="7464534" y="3186627"/>
            <a:ext cx="1290181" cy="923330"/>
          </a:xfrm>
          <a:prstGeom prst="rect">
            <a:avLst/>
          </a:prstGeom>
          <a:noFill/>
        </p:spPr>
        <p:txBody>
          <a:bodyPr wrap="square" rtlCol="0">
            <a:spAutoFit/>
          </a:bodyPr>
          <a:lstStyle/>
          <a:p>
            <a:pPr algn="ctr"/>
            <a:r>
              <a:rPr lang="en-US" cap="all" dirty="0">
                <a:solidFill>
                  <a:srgbClr val="F26522"/>
                </a:solidFill>
              </a:rPr>
              <a:t>Expand image to answers</a:t>
            </a:r>
          </a:p>
        </p:txBody>
      </p:sp>
      <p:sp>
        <p:nvSpPr>
          <p:cNvPr id="23" name="TextBox 22"/>
          <p:cNvSpPr txBox="1"/>
          <p:nvPr/>
        </p:nvSpPr>
        <p:spPr>
          <a:xfrm>
            <a:off x="7464534" y="4756469"/>
            <a:ext cx="1290181" cy="646331"/>
          </a:xfrm>
          <a:prstGeom prst="rect">
            <a:avLst/>
          </a:prstGeom>
          <a:noFill/>
        </p:spPr>
        <p:txBody>
          <a:bodyPr wrap="square" rtlCol="0">
            <a:spAutoFit/>
          </a:bodyPr>
          <a:lstStyle/>
          <a:p>
            <a:pPr algn="ctr"/>
            <a:r>
              <a:rPr lang="en-US" cap="all" dirty="0">
                <a:solidFill>
                  <a:srgbClr val="F26522"/>
                </a:solidFill>
              </a:rPr>
              <a:t>Ask the type a</a:t>
            </a:r>
          </a:p>
        </p:txBody>
      </p:sp>
      <p:pic>
        <p:nvPicPr>
          <p:cNvPr id="14" name="Picture 13"/>
          <p:cNvPicPr>
            <a:picLocks noChangeAspect="1"/>
          </p:cNvPicPr>
          <p:nvPr/>
        </p:nvPicPr>
        <p:blipFill>
          <a:blip r:embed="rId5"/>
          <a:stretch>
            <a:fillRect/>
          </a:stretch>
        </p:blipFill>
        <p:spPr>
          <a:xfrm>
            <a:off x="8698468" y="1808462"/>
            <a:ext cx="1097548" cy="757547"/>
          </a:xfrm>
          <a:prstGeom prst="rect">
            <a:avLst/>
          </a:prstGeom>
        </p:spPr>
      </p:pic>
      <p:sp>
        <p:nvSpPr>
          <p:cNvPr id="15" name="TextBox 14"/>
          <p:cNvSpPr txBox="1"/>
          <p:nvPr/>
        </p:nvSpPr>
        <p:spPr>
          <a:xfrm>
            <a:off x="11329691" y="441583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sp>
        <p:nvSpPr>
          <p:cNvPr id="5" name="Title 4"/>
          <p:cNvSpPr>
            <a:spLocks noGrp="1"/>
          </p:cNvSpPr>
          <p:nvPr>
            <p:ph type="title"/>
          </p:nvPr>
        </p:nvSpPr>
        <p:spPr/>
        <p:txBody>
          <a:bodyPr>
            <a:normAutofit fontScale="90000"/>
          </a:bodyPr>
          <a:lstStyle/>
          <a:p>
            <a:r>
              <a:rPr lang="en-US" sz="5000" dirty="0">
                <a:latin typeface="Arial" panose="020B0604020202020204" pitchFamily="34" charset="0"/>
                <a:cs typeface="Arial" panose="020B0604020202020204" pitchFamily="34" charset="0"/>
              </a:rPr>
              <a:t>Type B Common Mistakes</a:t>
            </a:r>
          </a:p>
        </p:txBody>
      </p:sp>
      <p:sp>
        <p:nvSpPr>
          <p:cNvPr id="6" name="Footer Placeholder 2">
            <a:extLst>
              <a:ext uri="{FF2B5EF4-FFF2-40B4-BE49-F238E27FC236}">
                <a16:creationId xmlns:a16="http://schemas.microsoft.com/office/drawing/2014/main" id="{0D9A3C40-9557-408B-BB37-78E019EF012B}"/>
              </a:ext>
            </a:extLst>
          </p:cNvPr>
          <p:cNvSpPr>
            <a:spLocks noGrp="1"/>
          </p:cNvSpPr>
          <p:nvPr>
            <p:ph type="ftr" sz="quarter" idx="11"/>
          </p:nvPr>
        </p:nvSpPr>
        <p:spPr/>
        <p:txBody>
          <a:bodyPr/>
          <a:lstStyle/>
          <a:p>
            <a:r>
              <a:rPr lang="en-US" dirty="0"/>
              <a:t>Copyright 1992-2015, Leadership Strategies, Inc. V15.02 </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Type B Common Mistakes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3" name="Footer Placeholder 2">
            <a:extLst>
              <a:ext uri="{FF2B5EF4-FFF2-40B4-BE49-F238E27FC236}">
                <a16:creationId xmlns:a16="http://schemas.microsoft.com/office/drawing/2014/main" id="{E932A1D5-887D-4A99-8540-702D7B9322A6}"/>
              </a:ext>
            </a:extLst>
          </p:cNvPr>
          <p:cNvSpPr>
            <a:spLocks noGrp="1"/>
          </p:cNvSpPr>
          <p:nvPr>
            <p:ph type="ftr" sz="quarter" idx="11"/>
          </p:nvPr>
        </p:nvSpPr>
        <p:spPr/>
        <p:txBody>
          <a:bodyPr/>
          <a:lstStyle/>
          <a:p>
            <a:r>
              <a:rPr lang="en-US" dirty="0"/>
              <a:t>Copyright 1992-2015, Leadership Strategies, Inc. V15.02 </a:t>
            </a:r>
          </a:p>
        </p:txBody>
      </p:sp>
      <p:sp>
        <p:nvSpPr>
          <p:cNvPr id="6" name="Content Placeholder 5"/>
          <p:cNvSpPr txBox="1">
            <a:spLocks/>
          </p:cNvSpPr>
          <p:nvPr/>
        </p:nvSpPr>
        <p:spPr>
          <a:xfrm>
            <a:off x="2307391" y="2124849"/>
            <a:ext cx="5249609" cy="2756295"/>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I want to start by understanding what you would like to get out of this class. What are your objectives for the class?</a:t>
            </a:r>
          </a:p>
        </p:txBody>
      </p:sp>
      <p:sp>
        <p:nvSpPr>
          <p:cNvPr id="7" name="Title 4"/>
          <p:cNvSpPr txBox="1">
            <a:spLocks/>
          </p:cNvSpPr>
          <p:nvPr/>
        </p:nvSpPr>
        <p:spPr>
          <a:xfrm>
            <a:off x="657225" y="1455468"/>
            <a:ext cx="8360610" cy="623512"/>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is wrong with this question?</a:t>
            </a:r>
          </a:p>
        </p:txBody>
      </p:sp>
      <p:sp>
        <p:nvSpPr>
          <p:cNvPr id="16" name="Content Placeholder 5"/>
          <p:cNvSpPr txBox="1">
            <a:spLocks/>
          </p:cNvSpPr>
          <p:nvPr/>
        </p:nvSpPr>
        <p:spPr>
          <a:xfrm>
            <a:off x="2484311" y="3831711"/>
            <a:ext cx="5249609" cy="1163228"/>
          </a:xfrm>
          <a:prstGeom prst="rect">
            <a:avLst/>
          </a:prstGeom>
        </p:spPr>
        <p:txBody>
          <a:bodyPr vert="horz" lIns="91440" tIns="45720" rIns="91440" bIns="45720" rtlCol="0">
            <a:normAutofit/>
          </a:bodyPr>
          <a:lstStyle/>
          <a:p>
            <a:pPr marL="342900" indent="-342900">
              <a:spcBef>
                <a:spcPct val="20000"/>
              </a:spcBef>
              <a:spcAft>
                <a:spcPts val="1200"/>
              </a:spcAft>
              <a:buClr>
                <a:srgbClr val="F26522"/>
              </a:buClr>
              <a:defRPr/>
            </a:pPr>
            <a:r>
              <a:rPr lang="en-US" sz="2800" dirty="0">
                <a:solidFill>
                  <a:srgbClr val="F26522"/>
                </a:solidFill>
                <a:latin typeface="Franklin Gothic Book"/>
                <a:cs typeface="Franklin Gothic Book"/>
              </a:rPr>
              <a:t>* </a:t>
            </a:r>
            <a:r>
              <a:rPr lang="en-US" sz="2400" dirty="0">
                <a:solidFill>
                  <a:srgbClr val="F26522"/>
                </a:solidFill>
                <a:latin typeface="Arial" panose="020B0604020202020204" pitchFamily="34" charset="0"/>
                <a:cs typeface="Arial" panose="020B0604020202020204" pitchFamily="34" charset="0"/>
              </a:rPr>
              <a:t>Doesn’t start with an image building phrase</a:t>
            </a:r>
          </a:p>
        </p:txBody>
      </p:sp>
      <p:pic>
        <p:nvPicPr>
          <p:cNvPr id="17" name="Picture 16"/>
          <p:cNvPicPr>
            <a:picLocks noChangeAspect="1"/>
          </p:cNvPicPr>
          <p:nvPr/>
        </p:nvPicPr>
        <p:blipFill>
          <a:blip r:embed="rId3"/>
          <a:stretch>
            <a:fillRect/>
          </a:stretch>
        </p:blipFill>
        <p:spPr>
          <a:xfrm>
            <a:off x="8797493" y="4305788"/>
            <a:ext cx="1579096" cy="1163228"/>
          </a:xfrm>
          <a:prstGeom prst="rect">
            <a:avLst/>
          </a:prstGeom>
        </p:spPr>
      </p:pic>
      <p:pic>
        <p:nvPicPr>
          <p:cNvPr id="18" name="Picture 17"/>
          <p:cNvPicPr>
            <a:picLocks noChangeAspect="1"/>
          </p:cNvPicPr>
          <p:nvPr/>
        </p:nvPicPr>
        <p:blipFill>
          <a:blip r:embed="rId4"/>
          <a:stretch>
            <a:fillRect/>
          </a:stretch>
        </p:blipFill>
        <p:spPr>
          <a:xfrm>
            <a:off x="8790191" y="3139453"/>
            <a:ext cx="721889" cy="1058772"/>
          </a:xfrm>
          <a:prstGeom prst="rect">
            <a:avLst/>
          </a:prstGeom>
        </p:spPr>
      </p:pic>
      <p:cxnSp>
        <p:nvCxnSpPr>
          <p:cNvPr id="19" name="Straight Arrow Connector 18"/>
          <p:cNvCxnSpPr/>
          <p:nvPr/>
        </p:nvCxnSpPr>
        <p:spPr>
          <a:xfrm rot="5400000">
            <a:off x="9047156" y="4435589"/>
            <a:ext cx="206376"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8952070" y="2867269"/>
            <a:ext cx="394963"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557000" y="1746458"/>
            <a:ext cx="1290181" cy="923330"/>
          </a:xfrm>
          <a:prstGeom prst="rect">
            <a:avLst/>
          </a:prstGeom>
          <a:noFill/>
        </p:spPr>
        <p:txBody>
          <a:bodyPr wrap="square" rtlCol="0">
            <a:spAutoFit/>
          </a:bodyPr>
          <a:lstStyle/>
          <a:p>
            <a:pPr algn="ctr"/>
            <a:r>
              <a:rPr lang="en-US" cap="all" dirty="0">
                <a:solidFill>
                  <a:srgbClr val="F26522"/>
                </a:solidFill>
              </a:rPr>
              <a:t>Image building phrase</a:t>
            </a:r>
          </a:p>
        </p:txBody>
      </p:sp>
      <p:sp>
        <p:nvSpPr>
          <p:cNvPr id="22" name="TextBox 21"/>
          <p:cNvSpPr txBox="1"/>
          <p:nvPr/>
        </p:nvSpPr>
        <p:spPr>
          <a:xfrm>
            <a:off x="7557000" y="3207174"/>
            <a:ext cx="1290181" cy="923330"/>
          </a:xfrm>
          <a:prstGeom prst="rect">
            <a:avLst/>
          </a:prstGeom>
          <a:noFill/>
        </p:spPr>
        <p:txBody>
          <a:bodyPr wrap="square" rtlCol="0">
            <a:spAutoFit/>
          </a:bodyPr>
          <a:lstStyle/>
          <a:p>
            <a:pPr algn="ctr"/>
            <a:r>
              <a:rPr lang="en-US" cap="all" dirty="0">
                <a:solidFill>
                  <a:srgbClr val="F26522"/>
                </a:solidFill>
              </a:rPr>
              <a:t>Expand image to answers</a:t>
            </a:r>
          </a:p>
        </p:txBody>
      </p:sp>
      <p:sp>
        <p:nvSpPr>
          <p:cNvPr id="23" name="TextBox 22"/>
          <p:cNvSpPr txBox="1"/>
          <p:nvPr/>
        </p:nvSpPr>
        <p:spPr>
          <a:xfrm>
            <a:off x="7557000" y="4777016"/>
            <a:ext cx="1290181" cy="646331"/>
          </a:xfrm>
          <a:prstGeom prst="rect">
            <a:avLst/>
          </a:prstGeom>
          <a:noFill/>
        </p:spPr>
        <p:txBody>
          <a:bodyPr wrap="square" rtlCol="0">
            <a:spAutoFit/>
          </a:bodyPr>
          <a:lstStyle/>
          <a:p>
            <a:pPr algn="ctr"/>
            <a:r>
              <a:rPr lang="en-US" cap="all" dirty="0">
                <a:solidFill>
                  <a:srgbClr val="F26522"/>
                </a:solidFill>
              </a:rPr>
              <a:t>Ask the type a</a:t>
            </a:r>
          </a:p>
        </p:txBody>
      </p:sp>
      <p:pic>
        <p:nvPicPr>
          <p:cNvPr id="24" name="Picture 23"/>
          <p:cNvPicPr>
            <a:picLocks noChangeAspect="1"/>
          </p:cNvPicPr>
          <p:nvPr/>
        </p:nvPicPr>
        <p:blipFill>
          <a:blip r:embed="rId5"/>
          <a:stretch>
            <a:fillRect/>
          </a:stretch>
        </p:blipFill>
        <p:spPr>
          <a:xfrm>
            <a:off x="8790934" y="1829009"/>
            <a:ext cx="1097548" cy="757547"/>
          </a:xfrm>
          <a:prstGeom prst="rect">
            <a:avLst/>
          </a:prstGeom>
        </p:spPr>
      </p:pic>
      <p:sp>
        <p:nvSpPr>
          <p:cNvPr id="15" name="TextBox 14"/>
          <p:cNvSpPr txBox="1"/>
          <p:nvPr/>
        </p:nvSpPr>
        <p:spPr>
          <a:xfrm>
            <a:off x="11050312" y="366883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Type B Common Mistakes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sp>
        <p:nvSpPr>
          <p:cNvPr id="3" name="Footer Placeholder 2">
            <a:extLst>
              <a:ext uri="{FF2B5EF4-FFF2-40B4-BE49-F238E27FC236}">
                <a16:creationId xmlns:a16="http://schemas.microsoft.com/office/drawing/2014/main" id="{C80E6E3E-FFA0-4CE6-B1A5-FBAC074B2938}"/>
              </a:ext>
            </a:extLst>
          </p:cNvPr>
          <p:cNvSpPr>
            <a:spLocks noGrp="1"/>
          </p:cNvSpPr>
          <p:nvPr>
            <p:ph type="ftr" sz="quarter" idx="11"/>
          </p:nvPr>
        </p:nvSpPr>
        <p:spPr/>
        <p:txBody>
          <a:bodyPr/>
          <a:lstStyle/>
          <a:p>
            <a:r>
              <a:rPr lang="en-US" dirty="0"/>
              <a:t>Copyright 1992-2015, Leadership Strategies, Inc. V15.02 </a:t>
            </a:r>
          </a:p>
        </p:txBody>
      </p:sp>
      <p:sp>
        <p:nvSpPr>
          <p:cNvPr id="6" name="Content Placeholder 5"/>
          <p:cNvSpPr txBox="1">
            <a:spLocks/>
          </p:cNvSpPr>
          <p:nvPr/>
        </p:nvSpPr>
        <p:spPr>
          <a:xfrm>
            <a:off x="2307391" y="2124848"/>
            <a:ext cx="5249609" cy="3158632"/>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I want to start by understanding what you would like to get out of this class. Think about when you first saw the email about this class. What are your objectives for the class?</a:t>
            </a:r>
          </a:p>
        </p:txBody>
      </p:sp>
      <p:sp>
        <p:nvSpPr>
          <p:cNvPr id="7" name="Title 4"/>
          <p:cNvSpPr txBox="1">
            <a:spLocks/>
          </p:cNvSpPr>
          <p:nvPr/>
        </p:nvSpPr>
        <p:spPr>
          <a:xfrm>
            <a:off x="657225" y="1441849"/>
            <a:ext cx="8360610" cy="575436"/>
          </a:xfrm>
          <a:prstGeom prst="rect">
            <a:avLst/>
          </a:prstGeom>
        </p:spPr>
        <p:txBody>
          <a:bodyPr vert="horz" lIns="91440" tIns="45720" rIns="91440" bIns="45720" rtlCol="0" anchor="ctr">
            <a:noAutofit/>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What is wrong with this question?</a:t>
            </a:r>
          </a:p>
        </p:txBody>
      </p:sp>
      <p:sp>
        <p:nvSpPr>
          <p:cNvPr id="16" name="Content Placeholder 5"/>
          <p:cNvSpPr txBox="1">
            <a:spLocks/>
          </p:cNvSpPr>
          <p:nvPr/>
        </p:nvSpPr>
        <p:spPr>
          <a:xfrm>
            <a:off x="2307390" y="4512509"/>
            <a:ext cx="5249609" cy="1163228"/>
          </a:xfrm>
          <a:prstGeom prst="rect">
            <a:avLst/>
          </a:prstGeom>
        </p:spPr>
        <p:txBody>
          <a:bodyPr vert="horz" lIns="91440" tIns="45720" rIns="91440" bIns="45720" rtlCol="0">
            <a:normAutofit/>
          </a:bodyPr>
          <a:lstStyle/>
          <a:p>
            <a:pPr marL="342900" indent="-342900">
              <a:spcBef>
                <a:spcPct val="20000"/>
              </a:spcBef>
              <a:spcAft>
                <a:spcPts val="1200"/>
              </a:spcAft>
              <a:buClr>
                <a:srgbClr val="F26522"/>
              </a:buClr>
              <a:defRPr/>
            </a:pPr>
            <a:r>
              <a:rPr lang="en-US" sz="2400" dirty="0">
                <a:solidFill>
                  <a:srgbClr val="F26522"/>
                </a:solidFill>
                <a:latin typeface="Arial" panose="020B0604020202020204" pitchFamily="34" charset="0"/>
                <a:cs typeface="Arial" panose="020B0604020202020204" pitchFamily="34" charset="0"/>
              </a:rPr>
              <a:t>* Didn’t expand the image with two phrases</a:t>
            </a:r>
          </a:p>
        </p:txBody>
      </p:sp>
      <p:pic>
        <p:nvPicPr>
          <p:cNvPr id="17" name="Picture 16"/>
          <p:cNvPicPr>
            <a:picLocks noChangeAspect="1"/>
          </p:cNvPicPr>
          <p:nvPr/>
        </p:nvPicPr>
        <p:blipFill>
          <a:blip r:embed="rId3"/>
          <a:stretch>
            <a:fillRect/>
          </a:stretch>
        </p:blipFill>
        <p:spPr>
          <a:xfrm>
            <a:off x="8797493" y="4634567"/>
            <a:ext cx="1579096" cy="1163228"/>
          </a:xfrm>
          <a:prstGeom prst="rect">
            <a:avLst/>
          </a:prstGeom>
        </p:spPr>
      </p:pic>
      <p:pic>
        <p:nvPicPr>
          <p:cNvPr id="18" name="Picture 17"/>
          <p:cNvPicPr>
            <a:picLocks noChangeAspect="1"/>
          </p:cNvPicPr>
          <p:nvPr/>
        </p:nvPicPr>
        <p:blipFill>
          <a:blip r:embed="rId4"/>
          <a:stretch>
            <a:fillRect/>
          </a:stretch>
        </p:blipFill>
        <p:spPr>
          <a:xfrm>
            <a:off x="8790191" y="3468232"/>
            <a:ext cx="721889" cy="1058772"/>
          </a:xfrm>
          <a:prstGeom prst="rect">
            <a:avLst/>
          </a:prstGeom>
        </p:spPr>
      </p:pic>
      <p:cxnSp>
        <p:nvCxnSpPr>
          <p:cNvPr id="19" name="Straight Arrow Connector 18"/>
          <p:cNvCxnSpPr/>
          <p:nvPr/>
        </p:nvCxnSpPr>
        <p:spPr>
          <a:xfrm rot="5400000">
            <a:off x="9047156" y="4764368"/>
            <a:ext cx="206376"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8952070" y="3196048"/>
            <a:ext cx="394963"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557000" y="2075237"/>
            <a:ext cx="1290181" cy="923330"/>
          </a:xfrm>
          <a:prstGeom prst="rect">
            <a:avLst/>
          </a:prstGeom>
          <a:noFill/>
        </p:spPr>
        <p:txBody>
          <a:bodyPr wrap="square" rtlCol="0">
            <a:spAutoFit/>
          </a:bodyPr>
          <a:lstStyle/>
          <a:p>
            <a:pPr algn="ctr"/>
            <a:r>
              <a:rPr lang="en-US" cap="all" dirty="0">
                <a:solidFill>
                  <a:srgbClr val="F26522"/>
                </a:solidFill>
              </a:rPr>
              <a:t>Image building phrase</a:t>
            </a:r>
          </a:p>
        </p:txBody>
      </p:sp>
      <p:sp>
        <p:nvSpPr>
          <p:cNvPr id="22" name="TextBox 21"/>
          <p:cNvSpPr txBox="1"/>
          <p:nvPr/>
        </p:nvSpPr>
        <p:spPr>
          <a:xfrm>
            <a:off x="7557000" y="3535953"/>
            <a:ext cx="1290181" cy="923330"/>
          </a:xfrm>
          <a:prstGeom prst="rect">
            <a:avLst/>
          </a:prstGeom>
          <a:noFill/>
        </p:spPr>
        <p:txBody>
          <a:bodyPr wrap="square" rtlCol="0">
            <a:spAutoFit/>
          </a:bodyPr>
          <a:lstStyle/>
          <a:p>
            <a:pPr algn="ctr"/>
            <a:r>
              <a:rPr lang="en-US" cap="all" dirty="0">
                <a:solidFill>
                  <a:srgbClr val="F26522"/>
                </a:solidFill>
              </a:rPr>
              <a:t>Expand image to answers</a:t>
            </a:r>
          </a:p>
        </p:txBody>
      </p:sp>
      <p:sp>
        <p:nvSpPr>
          <p:cNvPr id="23" name="TextBox 22"/>
          <p:cNvSpPr txBox="1"/>
          <p:nvPr/>
        </p:nvSpPr>
        <p:spPr>
          <a:xfrm>
            <a:off x="7557000" y="5105795"/>
            <a:ext cx="1290181" cy="646331"/>
          </a:xfrm>
          <a:prstGeom prst="rect">
            <a:avLst/>
          </a:prstGeom>
          <a:noFill/>
        </p:spPr>
        <p:txBody>
          <a:bodyPr wrap="square" rtlCol="0">
            <a:spAutoFit/>
          </a:bodyPr>
          <a:lstStyle/>
          <a:p>
            <a:pPr algn="ctr"/>
            <a:r>
              <a:rPr lang="en-US" cap="all" dirty="0">
                <a:solidFill>
                  <a:srgbClr val="F26522"/>
                </a:solidFill>
              </a:rPr>
              <a:t>Ask the type a</a:t>
            </a:r>
          </a:p>
        </p:txBody>
      </p:sp>
      <p:pic>
        <p:nvPicPr>
          <p:cNvPr id="24" name="Picture 23"/>
          <p:cNvPicPr>
            <a:picLocks noChangeAspect="1"/>
          </p:cNvPicPr>
          <p:nvPr/>
        </p:nvPicPr>
        <p:blipFill>
          <a:blip r:embed="rId5"/>
          <a:stretch>
            <a:fillRect/>
          </a:stretch>
        </p:blipFill>
        <p:spPr>
          <a:xfrm>
            <a:off x="8790934" y="2157788"/>
            <a:ext cx="1097548" cy="757547"/>
          </a:xfrm>
          <a:prstGeom prst="rect">
            <a:avLst/>
          </a:prstGeom>
        </p:spPr>
      </p:pic>
      <p:sp>
        <p:nvSpPr>
          <p:cNvPr id="15" name="TextBox 14"/>
          <p:cNvSpPr txBox="1"/>
          <p:nvPr/>
        </p:nvSpPr>
        <p:spPr>
          <a:xfrm>
            <a:off x="11227232" y="4326184"/>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Type B Common Mistakes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3" name="Footer Placeholder 2">
            <a:extLst>
              <a:ext uri="{FF2B5EF4-FFF2-40B4-BE49-F238E27FC236}">
                <a16:creationId xmlns:a16="http://schemas.microsoft.com/office/drawing/2014/main" id="{25814E77-493C-4B84-A7F5-972756D9FAAA}"/>
              </a:ext>
            </a:extLst>
          </p:cNvPr>
          <p:cNvSpPr>
            <a:spLocks noGrp="1"/>
          </p:cNvSpPr>
          <p:nvPr>
            <p:ph type="ftr" sz="quarter" idx="11"/>
          </p:nvPr>
        </p:nvSpPr>
        <p:spPr/>
        <p:txBody>
          <a:bodyPr/>
          <a:lstStyle/>
          <a:p>
            <a:r>
              <a:rPr lang="en-US" dirty="0"/>
              <a:t>Copyright 1992-2015, Leadership Strategies, Inc. V15.02 </a:t>
            </a:r>
          </a:p>
        </p:txBody>
      </p:sp>
      <p:sp>
        <p:nvSpPr>
          <p:cNvPr id="6" name="Content Placeholder 5"/>
          <p:cNvSpPr txBox="1">
            <a:spLocks/>
          </p:cNvSpPr>
          <p:nvPr/>
        </p:nvSpPr>
        <p:spPr>
          <a:xfrm>
            <a:off x="2307391" y="2124848"/>
            <a:ext cx="5249609" cy="3696266"/>
          </a:xfrm>
          <a:prstGeom prst="rect">
            <a:avLst/>
          </a:prstGeom>
        </p:spPr>
        <p:txBody>
          <a:bodyPr vert="horz" lIns="91440" tIns="45720" rIns="91440" bIns="45720" rtlCol="0">
            <a:normAutofit/>
          </a:bodyPr>
          <a:lstStyle/>
          <a:p>
            <a:pPr marL="342900" indent="-342900">
              <a:spcBef>
                <a:spcPct val="20000"/>
              </a:spcBef>
              <a:spcAft>
                <a:spcPts val="600"/>
              </a:spcAft>
              <a:buClr>
                <a:srgbClr val="009383"/>
              </a:buClr>
              <a:buFont typeface="Arial"/>
              <a:buChar char="•"/>
            </a:pPr>
            <a:r>
              <a:rPr lang="en-US" sz="2400" dirty="0">
                <a:latin typeface="Arial" panose="020B0604020202020204" pitchFamily="34" charset="0"/>
                <a:cs typeface="Arial" panose="020B0604020202020204" pitchFamily="34" charset="0"/>
              </a:rPr>
              <a:t>I want to start by understanding what you would like to get out of this class.  Think about when you first saw the email about this class.  Think about the fonts that were used, how well the email was written, the tone of the email.  What are your objectives for the class?</a:t>
            </a:r>
          </a:p>
        </p:txBody>
      </p:sp>
      <p:sp>
        <p:nvSpPr>
          <p:cNvPr id="7" name="Title 4"/>
          <p:cNvSpPr txBox="1">
            <a:spLocks/>
          </p:cNvSpPr>
          <p:nvPr/>
        </p:nvSpPr>
        <p:spPr>
          <a:xfrm>
            <a:off x="657225" y="1447102"/>
            <a:ext cx="8360610" cy="536740"/>
          </a:xfrm>
          <a:prstGeom prst="rect">
            <a:avLst/>
          </a:prstGeom>
        </p:spPr>
        <p:txBody>
          <a:bodyPr vert="horz" lIns="91440" tIns="45720" rIns="91440" bIns="45720" rtlCol="0" anchor="ctr">
            <a:noAutofit/>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What is wrong with this question?</a:t>
            </a:r>
          </a:p>
        </p:txBody>
      </p:sp>
      <p:sp>
        <p:nvSpPr>
          <p:cNvPr id="16" name="Content Placeholder 5"/>
          <p:cNvSpPr txBox="1">
            <a:spLocks/>
          </p:cNvSpPr>
          <p:nvPr/>
        </p:nvSpPr>
        <p:spPr>
          <a:xfrm>
            <a:off x="2679096" y="5628839"/>
            <a:ext cx="5249609" cy="625594"/>
          </a:xfrm>
          <a:prstGeom prst="rect">
            <a:avLst/>
          </a:prstGeom>
        </p:spPr>
        <p:txBody>
          <a:bodyPr vert="horz" lIns="91440" tIns="45720" rIns="91440" bIns="45720" rtlCol="0">
            <a:normAutofit/>
          </a:bodyPr>
          <a:lstStyle/>
          <a:p>
            <a:pPr marL="342900" indent="-342900">
              <a:spcBef>
                <a:spcPct val="20000"/>
              </a:spcBef>
              <a:spcAft>
                <a:spcPts val="1200"/>
              </a:spcAft>
              <a:buClr>
                <a:srgbClr val="F26522"/>
              </a:buClr>
              <a:defRPr/>
            </a:pPr>
            <a:r>
              <a:rPr lang="en-US" sz="2400" dirty="0">
                <a:solidFill>
                  <a:srgbClr val="F26522"/>
                </a:solidFill>
                <a:latin typeface="Arial" panose="020B0604020202020204" pitchFamily="34" charset="0"/>
                <a:cs typeface="Arial" panose="020B0604020202020204" pitchFamily="34" charset="0"/>
              </a:rPr>
              <a:t>* Gave a false image</a:t>
            </a:r>
          </a:p>
        </p:txBody>
      </p:sp>
      <p:pic>
        <p:nvPicPr>
          <p:cNvPr id="17" name="Picture 16"/>
          <p:cNvPicPr>
            <a:picLocks noChangeAspect="1"/>
          </p:cNvPicPr>
          <p:nvPr/>
        </p:nvPicPr>
        <p:blipFill>
          <a:blip r:embed="rId3"/>
          <a:stretch>
            <a:fillRect/>
          </a:stretch>
        </p:blipFill>
        <p:spPr>
          <a:xfrm>
            <a:off x="8900233" y="4552372"/>
            <a:ext cx="1579096" cy="1163228"/>
          </a:xfrm>
          <a:prstGeom prst="rect">
            <a:avLst/>
          </a:prstGeom>
        </p:spPr>
      </p:pic>
      <p:pic>
        <p:nvPicPr>
          <p:cNvPr id="18" name="Picture 17"/>
          <p:cNvPicPr>
            <a:picLocks noChangeAspect="1"/>
          </p:cNvPicPr>
          <p:nvPr/>
        </p:nvPicPr>
        <p:blipFill>
          <a:blip r:embed="rId4"/>
          <a:stretch>
            <a:fillRect/>
          </a:stretch>
        </p:blipFill>
        <p:spPr>
          <a:xfrm>
            <a:off x="8892931" y="3386037"/>
            <a:ext cx="721889" cy="1058772"/>
          </a:xfrm>
          <a:prstGeom prst="rect">
            <a:avLst/>
          </a:prstGeom>
        </p:spPr>
      </p:pic>
      <p:cxnSp>
        <p:nvCxnSpPr>
          <p:cNvPr id="19" name="Straight Arrow Connector 18"/>
          <p:cNvCxnSpPr/>
          <p:nvPr/>
        </p:nvCxnSpPr>
        <p:spPr>
          <a:xfrm rot="5400000">
            <a:off x="9149896" y="4682173"/>
            <a:ext cx="206376"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9054810" y="3113853"/>
            <a:ext cx="394963"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659740" y="1993042"/>
            <a:ext cx="1290181" cy="923330"/>
          </a:xfrm>
          <a:prstGeom prst="rect">
            <a:avLst/>
          </a:prstGeom>
          <a:noFill/>
        </p:spPr>
        <p:txBody>
          <a:bodyPr wrap="square" rtlCol="0">
            <a:spAutoFit/>
          </a:bodyPr>
          <a:lstStyle/>
          <a:p>
            <a:pPr algn="ctr"/>
            <a:r>
              <a:rPr lang="en-US" cap="all" dirty="0">
                <a:solidFill>
                  <a:srgbClr val="F26522"/>
                </a:solidFill>
              </a:rPr>
              <a:t>Image building phrase</a:t>
            </a:r>
          </a:p>
        </p:txBody>
      </p:sp>
      <p:sp>
        <p:nvSpPr>
          <p:cNvPr id="22" name="TextBox 21"/>
          <p:cNvSpPr txBox="1"/>
          <p:nvPr/>
        </p:nvSpPr>
        <p:spPr>
          <a:xfrm>
            <a:off x="7659740" y="3453758"/>
            <a:ext cx="1290181" cy="923330"/>
          </a:xfrm>
          <a:prstGeom prst="rect">
            <a:avLst/>
          </a:prstGeom>
          <a:noFill/>
        </p:spPr>
        <p:txBody>
          <a:bodyPr wrap="square" rtlCol="0">
            <a:spAutoFit/>
          </a:bodyPr>
          <a:lstStyle/>
          <a:p>
            <a:pPr algn="ctr"/>
            <a:r>
              <a:rPr lang="en-US" cap="all" dirty="0">
                <a:solidFill>
                  <a:srgbClr val="F26522"/>
                </a:solidFill>
              </a:rPr>
              <a:t>Expand image to answers</a:t>
            </a:r>
          </a:p>
        </p:txBody>
      </p:sp>
      <p:sp>
        <p:nvSpPr>
          <p:cNvPr id="23" name="TextBox 22"/>
          <p:cNvSpPr txBox="1"/>
          <p:nvPr/>
        </p:nvSpPr>
        <p:spPr>
          <a:xfrm>
            <a:off x="7659740" y="5023600"/>
            <a:ext cx="1290181" cy="646331"/>
          </a:xfrm>
          <a:prstGeom prst="rect">
            <a:avLst/>
          </a:prstGeom>
          <a:noFill/>
        </p:spPr>
        <p:txBody>
          <a:bodyPr wrap="square" rtlCol="0">
            <a:spAutoFit/>
          </a:bodyPr>
          <a:lstStyle/>
          <a:p>
            <a:pPr algn="ctr"/>
            <a:r>
              <a:rPr lang="en-US" cap="all" dirty="0">
                <a:solidFill>
                  <a:srgbClr val="F26522"/>
                </a:solidFill>
              </a:rPr>
              <a:t>Ask the type a</a:t>
            </a:r>
          </a:p>
        </p:txBody>
      </p:sp>
      <p:pic>
        <p:nvPicPr>
          <p:cNvPr id="24" name="Picture 23"/>
          <p:cNvPicPr>
            <a:picLocks noChangeAspect="1"/>
          </p:cNvPicPr>
          <p:nvPr/>
        </p:nvPicPr>
        <p:blipFill>
          <a:blip r:embed="rId5"/>
          <a:stretch>
            <a:fillRect/>
          </a:stretch>
        </p:blipFill>
        <p:spPr>
          <a:xfrm>
            <a:off x="8893674" y="2075593"/>
            <a:ext cx="1097548" cy="757547"/>
          </a:xfrm>
          <a:prstGeom prst="rect">
            <a:avLst/>
          </a:prstGeom>
        </p:spPr>
      </p:pic>
      <p:sp>
        <p:nvSpPr>
          <p:cNvPr id="15" name="TextBox 14"/>
          <p:cNvSpPr txBox="1"/>
          <p:nvPr/>
        </p:nvSpPr>
        <p:spPr>
          <a:xfrm>
            <a:off x="11255932" y="540428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Type B Common Mistakes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sp>
        <p:nvSpPr>
          <p:cNvPr id="3" name="Footer Placeholder 2">
            <a:extLst>
              <a:ext uri="{FF2B5EF4-FFF2-40B4-BE49-F238E27FC236}">
                <a16:creationId xmlns:a16="http://schemas.microsoft.com/office/drawing/2014/main" id="{E121BBA0-D6DD-458E-96C5-809D94F8115D}"/>
              </a:ext>
            </a:extLst>
          </p:cNvPr>
          <p:cNvSpPr>
            <a:spLocks noGrp="1"/>
          </p:cNvSpPr>
          <p:nvPr>
            <p:ph type="ftr" sz="quarter" idx="11"/>
          </p:nvPr>
        </p:nvSpPr>
        <p:spPr/>
        <p:txBody>
          <a:bodyPr/>
          <a:lstStyle/>
          <a:p>
            <a:r>
              <a:rPr lang="en-US" dirty="0"/>
              <a:t>Copyright 1992-2015, Leadership Strategies, Inc. V15.02 </a:t>
            </a:r>
          </a:p>
        </p:txBody>
      </p:sp>
      <p:sp>
        <p:nvSpPr>
          <p:cNvPr id="6" name="Content Placeholder 5"/>
          <p:cNvSpPr txBox="1">
            <a:spLocks/>
          </p:cNvSpPr>
          <p:nvPr/>
        </p:nvSpPr>
        <p:spPr>
          <a:xfrm>
            <a:off x="2307391" y="2124848"/>
            <a:ext cx="5249609" cy="3073876"/>
          </a:xfrm>
          <a:prstGeom prst="rect">
            <a:avLst/>
          </a:prstGeom>
        </p:spPr>
        <p:txBody>
          <a:bodyPr vert="horz" lIns="91440" tIns="45720" rIns="91440" bIns="45720" rtlCol="0">
            <a:normAutofit/>
          </a:bodyPr>
          <a:lstStyle/>
          <a:p>
            <a:pPr marL="342900" indent="-342900">
              <a:spcBef>
                <a:spcPct val="20000"/>
              </a:spcBef>
              <a:spcAft>
                <a:spcPts val="600"/>
              </a:spcAft>
              <a:buClr>
                <a:srgbClr val="009383"/>
              </a:buClr>
              <a:buFont typeface="Arial"/>
              <a:buChar char="•"/>
            </a:pPr>
            <a:r>
              <a:rPr lang="en-US" sz="2400" dirty="0">
                <a:latin typeface="Arial" panose="020B0604020202020204" pitchFamily="34" charset="0"/>
                <a:cs typeface="Arial" panose="020B0604020202020204" pitchFamily="34" charset="0"/>
              </a:rPr>
              <a:t>I want to start by understanding what you would like to get out of this class.  What are some of the things you would like to learn?  What are the things that would make you a better facilitator? What would you find most helpful? What are your objectives for the class?</a:t>
            </a:r>
          </a:p>
        </p:txBody>
      </p:sp>
      <p:sp>
        <p:nvSpPr>
          <p:cNvPr id="7" name="Title 4"/>
          <p:cNvSpPr txBox="1">
            <a:spLocks/>
          </p:cNvSpPr>
          <p:nvPr/>
        </p:nvSpPr>
        <p:spPr>
          <a:xfrm>
            <a:off x="657225" y="1410245"/>
            <a:ext cx="8360610" cy="507715"/>
          </a:xfrm>
          <a:prstGeom prst="rect">
            <a:avLst/>
          </a:prstGeom>
        </p:spPr>
        <p:txBody>
          <a:bodyPr vert="horz" lIns="91440" tIns="45720" rIns="91440" bIns="45720" rtlCol="0" anchor="ctr">
            <a:noAutofit/>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What is wrong with this question?</a:t>
            </a:r>
          </a:p>
        </p:txBody>
      </p:sp>
      <p:sp>
        <p:nvSpPr>
          <p:cNvPr id="16" name="Content Placeholder 5"/>
          <p:cNvSpPr txBox="1">
            <a:spLocks/>
          </p:cNvSpPr>
          <p:nvPr/>
        </p:nvSpPr>
        <p:spPr>
          <a:xfrm>
            <a:off x="2620429" y="5252814"/>
            <a:ext cx="5249609" cy="625594"/>
          </a:xfrm>
          <a:prstGeom prst="rect">
            <a:avLst/>
          </a:prstGeom>
        </p:spPr>
        <p:txBody>
          <a:bodyPr vert="horz" lIns="91440" tIns="45720" rIns="91440" bIns="45720" rtlCol="0">
            <a:normAutofit/>
          </a:bodyPr>
          <a:lstStyle/>
          <a:p>
            <a:pPr marL="342900" indent="-342900">
              <a:spcBef>
                <a:spcPct val="20000"/>
              </a:spcBef>
              <a:spcAft>
                <a:spcPts val="1200"/>
              </a:spcAft>
              <a:buClr>
                <a:srgbClr val="F26522"/>
              </a:buClr>
              <a:defRPr/>
            </a:pPr>
            <a:r>
              <a:rPr lang="en-US" sz="2400" dirty="0">
                <a:solidFill>
                  <a:srgbClr val="F26522"/>
                </a:solidFill>
                <a:latin typeface="Arial" panose="020B0604020202020204" pitchFamily="34" charset="0"/>
                <a:cs typeface="Arial" panose="020B0604020202020204" pitchFamily="34" charset="0"/>
              </a:rPr>
              <a:t>* More than one question</a:t>
            </a:r>
          </a:p>
        </p:txBody>
      </p:sp>
      <p:pic>
        <p:nvPicPr>
          <p:cNvPr id="17" name="Picture 16"/>
          <p:cNvPicPr>
            <a:picLocks noChangeAspect="1"/>
          </p:cNvPicPr>
          <p:nvPr/>
        </p:nvPicPr>
        <p:blipFill>
          <a:blip r:embed="rId3"/>
          <a:stretch>
            <a:fillRect/>
          </a:stretch>
        </p:blipFill>
        <p:spPr>
          <a:xfrm>
            <a:off x="8797493" y="4572923"/>
            <a:ext cx="1579096" cy="1163228"/>
          </a:xfrm>
          <a:prstGeom prst="rect">
            <a:avLst/>
          </a:prstGeom>
        </p:spPr>
      </p:pic>
      <p:pic>
        <p:nvPicPr>
          <p:cNvPr id="18" name="Picture 17"/>
          <p:cNvPicPr>
            <a:picLocks noChangeAspect="1"/>
          </p:cNvPicPr>
          <p:nvPr/>
        </p:nvPicPr>
        <p:blipFill>
          <a:blip r:embed="rId4"/>
          <a:stretch>
            <a:fillRect/>
          </a:stretch>
        </p:blipFill>
        <p:spPr>
          <a:xfrm>
            <a:off x="8790191" y="3406588"/>
            <a:ext cx="721889" cy="1058772"/>
          </a:xfrm>
          <a:prstGeom prst="rect">
            <a:avLst/>
          </a:prstGeom>
        </p:spPr>
      </p:pic>
      <p:cxnSp>
        <p:nvCxnSpPr>
          <p:cNvPr id="19" name="Straight Arrow Connector 18"/>
          <p:cNvCxnSpPr/>
          <p:nvPr/>
        </p:nvCxnSpPr>
        <p:spPr>
          <a:xfrm rot="5400000">
            <a:off x="9047156" y="4702724"/>
            <a:ext cx="206376"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8952070" y="3134404"/>
            <a:ext cx="394963"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557000" y="2013593"/>
            <a:ext cx="1290181" cy="923330"/>
          </a:xfrm>
          <a:prstGeom prst="rect">
            <a:avLst/>
          </a:prstGeom>
          <a:noFill/>
        </p:spPr>
        <p:txBody>
          <a:bodyPr wrap="square" rtlCol="0">
            <a:spAutoFit/>
          </a:bodyPr>
          <a:lstStyle/>
          <a:p>
            <a:pPr algn="ctr"/>
            <a:r>
              <a:rPr lang="en-US" cap="all" dirty="0">
                <a:solidFill>
                  <a:srgbClr val="F26522"/>
                </a:solidFill>
              </a:rPr>
              <a:t>Image building phrase</a:t>
            </a:r>
          </a:p>
        </p:txBody>
      </p:sp>
      <p:sp>
        <p:nvSpPr>
          <p:cNvPr id="22" name="TextBox 21"/>
          <p:cNvSpPr txBox="1"/>
          <p:nvPr/>
        </p:nvSpPr>
        <p:spPr>
          <a:xfrm>
            <a:off x="7557000" y="3474309"/>
            <a:ext cx="1290181" cy="923330"/>
          </a:xfrm>
          <a:prstGeom prst="rect">
            <a:avLst/>
          </a:prstGeom>
          <a:noFill/>
        </p:spPr>
        <p:txBody>
          <a:bodyPr wrap="square" rtlCol="0">
            <a:spAutoFit/>
          </a:bodyPr>
          <a:lstStyle/>
          <a:p>
            <a:pPr algn="ctr"/>
            <a:r>
              <a:rPr lang="en-US" cap="all" dirty="0">
                <a:solidFill>
                  <a:srgbClr val="F26522"/>
                </a:solidFill>
              </a:rPr>
              <a:t>Expand image to answers</a:t>
            </a:r>
          </a:p>
        </p:txBody>
      </p:sp>
      <p:sp>
        <p:nvSpPr>
          <p:cNvPr id="23" name="TextBox 22"/>
          <p:cNvSpPr txBox="1"/>
          <p:nvPr/>
        </p:nvSpPr>
        <p:spPr>
          <a:xfrm>
            <a:off x="7557000" y="5044151"/>
            <a:ext cx="1290181" cy="646331"/>
          </a:xfrm>
          <a:prstGeom prst="rect">
            <a:avLst/>
          </a:prstGeom>
          <a:noFill/>
        </p:spPr>
        <p:txBody>
          <a:bodyPr wrap="square" rtlCol="0">
            <a:spAutoFit/>
          </a:bodyPr>
          <a:lstStyle/>
          <a:p>
            <a:pPr algn="ctr"/>
            <a:r>
              <a:rPr lang="en-US" cap="all" dirty="0">
                <a:solidFill>
                  <a:srgbClr val="F26522"/>
                </a:solidFill>
              </a:rPr>
              <a:t>Ask the type a</a:t>
            </a:r>
          </a:p>
        </p:txBody>
      </p:sp>
      <p:pic>
        <p:nvPicPr>
          <p:cNvPr id="24" name="Picture 23"/>
          <p:cNvPicPr>
            <a:picLocks noChangeAspect="1"/>
          </p:cNvPicPr>
          <p:nvPr/>
        </p:nvPicPr>
        <p:blipFill>
          <a:blip r:embed="rId5"/>
          <a:stretch>
            <a:fillRect/>
          </a:stretch>
        </p:blipFill>
        <p:spPr>
          <a:xfrm>
            <a:off x="8790934" y="2096144"/>
            <a:ext cx="1097548" cy="757547"/>
          </a:xfrm>
          <a:prstGeom prst="rect">
            <a:avLst/>
          </a:prstGeom>
        </p:spPr>
      </p:pic>
      <p:sp>
        <p:nvSpPr>
          <p:cNvPr id="15" name="TextBox 14"/>
          <p:cNvSpPr txBox="1"/>
          <p:nvPr/>
        </p:nvSpPr>
        <p:spPr>
          <a:xfrm>
            <a:off x="11109119" y="503387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Type B Common Mistakes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3" name="Footer Placeholder 2">
            <a:extLst>
              <a:ext uri="{FF2B5EF4-FFF2-40B4-BE49-F238E27FC236}">
                <a16:creationId xmlns:a16="http://schemas.microsoft.com/office/drawing/2014/main" id="{3985ED53-BFBF-4A43-AFEF-6DF6DBE89A94}"/>
              </a:ext>
            </a:extLst>
          </p:cNvPr>
          <p:cNvSpPr>
            <a:spLocks noGrp="1"/>
          </p:cNvSpPr>
          <p:nvPr>
            <p:ph type="ftr" sz="quarter" idx="11"/>
          </p:nvPr>
        </p:nvSpPr>
        <p:spPr/>
        <p:txBody>
          <a:bodyPr/>
          <a:lstStyle/>
          <a:p>
            <a:r>
              <a:rPr lang="en-US" dirty="0"/>
              <a:t>Copyright 1992-2015, Leadership Strategies, Inc. V15.02 </a:t>
            </a:r>
          </a:p>
        </p:txBody>
      </p:sp>
      <p:sp>
        <p:nvSpPr>
          <p:cNvPr id="6" name="Content Placeholder 5"/>
          <p:cNvSpPr txBox="1">
            <a:spLocks/>
          </p:cNvSpPr>
          <p:nvPr/>
        </p:nvSpPr>
        <p:spPr>
          <a:xfrm>
            <a:off x="2307391" y="2124848"/>
            <a:ext cx="5249609" cy="3696266"/>
          </a:xfrm>
          <a:prstGeom prst="rect">
            <a:avLst/>
          </a:prstGeom>
        </p:spPr>
        <p:txBody>
          <a:bodyPr vert="horz" lIns="91440" tIns="45720" rIns="91440" bIns="45720" rtlCol="0">
            <a:normAutofit/>
          </a:bodyPr>
          <a:lstStyle/>
          <a:p>
            <a:pPr marL="342900" indent="-342900">
              <a:spcBef>
                <a:spcPct val="20000"/>
              </a:spcBef>
              <a:spcAft>
                <a:spcPts val="600"/>
              </a:spcAft>
              <a:buClr>
                <a:srgbClr val="009383"/>
              </a:buClr>
              <a:buFont typeface="Arial"/>
              <a:buChar char="•"/>
            </a:pPr>
            <a:r>
              <a:rPr lang="en-US" sz="2400" dirty="0">
                <a:latin typeface="Arial" panose="020B0604020202020204" pitchFamily="34" charset="0"/>
                <a:cs typeface="Arial" panose="020B0604020202020204" pitchFamily="34" charset="0"/>
              </a:rPr>
              <a:t>I want to start by understanding what you would like to get out of this class. Think about the last few sessions you facilitated. Think about the things that didn’t go well, the things you would like to have done better or had better techniques for. What are your objectives for this class?</a:t>
            </a:r>
          </a:p>
        </p:txBody>
      </p:sp>
      <p:sp>
        <p:nvSpPr>
          <p:cNvPr id="7" name="Title 4"/>
          <p:cNvSpPr txBox="1">
            <a:spLocks/>
          </p:cNvSpPr>
          <p:nvPr/>
        </p:nvSpPr>
        <p:spPr>
          <a:xfrm>
            <a:off x="657225" y="1476468"/>
            <a:ext cx="8360610" cy="575436"/>
          </a:xfrm>
          <a:prstGeom prst="rect">
            <a:avLst/>
          </a:prstGeom>
        </p:spPr>
        <p:txBody>
          <a:bodyPr vert="horz" lIns="91440" tIns="45720" rIns="91440" bIns="45720" rtlCol="0" anchor="ctr">
            <a:noAutofit/>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What is wrong with this question?</a:t>
            </a:r>
          </a:p>
        </p:txBody>
      </p:sp>
      <p:sp>
        <p:nvSpPr>
          <p:cNvPr id="16" name="Content Placeholder 5"/>
          <p:cNvSpPr txBox="1">
            <a:spLocks/>
          </p:cNvSpPr>
          <p:nvPr/>
        </p:nvSpPr>
        <p:spPr>
          <a:xfrm>
            <a:off x="2679096" y="5508317"/>
            <a:ext cx="5249609" cy="625594"/>
          </a:xfrm>
          <a:prstGeom prst="rect">
            <a:avLst/>
          </a:prstGeom>
        </p:spPr>
        <p:txBody>
          <a:bodyPr vert="horz" lIns="91440" tIns="45720" rIns="91440" bIns="45720" rtlCol="0">
            <a:normAutofit/>
          </a:bodyPr>
          <a:lstStyle/>
          <a:p>
            <a:pPr marL="342900" indent="-342900">
              <a:spcBef>
                <a:spcPct val="20000"/>
              </a:spcBef>
              <a:spcAft>
                <a:spcPts val="1200"/>
              </a:spcAft>
              <a:buClr>
                <a:srgbClr val="F26522"/>
              </a:buClr>
              <a:defRPr/>
            </a:pPr>
            <a:r>
              <a:rPr lang="en-US" sz="2400" dirty="0">
                <a:solidFill>
                  <a:srgbClr val="F26522"/>
                </a:solidFill>
                <a:latin typeface="Arial" panose="020B0604020202020204" pitchFamily="34" charset="0"/>
                <a:cs typeface="Arial" panose="020B0604020202020204" pitchFamily="34" charset="0"/>
              </a:rPr>
              <a:t>* Great Type-B!</a:t>
            </a:r>
          </a:p>
        </p:txBody>
      </p:sp>
      <p:pic>
        <p:nvPicPr>
          <p:cNvPr id="17" name="Picture 16"/>
          <p:cNvPicPr>
            <a:picLocks noChangeAspect="1"/>
          </p:cNvPicPr>
          <p:nvPr/>
        </p:nvPicPr>
        <p:blipFill>
          <a:blip r:embed="rId3"/>
          <a:stretch>
            <a:fillRect/>
          </a:stretch>
        </p:blipFill>
        <p:spPr>
          <a:xfrm>
            <a:off x="8879685" y="4552372"/>
            <a:ext cx="1579096" cy="1163228"/>
          </a:xfrm>
          <a:prstGeom prst="rect">
            <a:avLst/>
          </a:prstGeom>
        </p:spPr>
      </p:pic>
      <p:pic>
        <p:nvPicPr>
          <p:cNvPr id="18" name="Picture 17"/>
          <p:cNvPicPr>
            <a:picLocks noChangeAspect="1"/>
          </p:cNvPicPr>
          <p:nvPr/>
        </p:nvPicPr>
        <p:blipFill>
          <a:blip r:embed="rId4"/>
          <a:stretch>
            <a:fillRect/>
          </a:stretch>
        </p:blipFill>
        <p:spPr>
          <a:xfrm>
            <a:off x="8872383" y="3386037"/>
            <a:ext cx="721889" cy="1058772"/>
          </a:xfrm>
          <a:prstGeom prst="rect">
            <a:avLst/>
          </a:prstGeom>
        </p:spPr>
      </p:pic>
      <p:cxnSp>
        <p:nvCxnSpPr>
          <p:cNvPr id="19" name="Straight Arrow Connector 18"/>
          <p:cNvCxnSpPr/>
          <p:nvPr/>
        </p:nvCxnSpPr>
        <p:spPr>
          <a:xfrm rot="5400000">
            <a:off x="9129348" y="4682173"/>
            <a:ext cx="206376"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9034262" y="3113853"/>
            <a:ext cx="394963" cy="1588"/>
          </a:xfrm>
          <a:prstGeom prst="straightConnector1">
            <a:avLst/>
          </a:prstGeom>
          <a:ln>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639192" y="1993042"/>
            <a:ext cx="1290181" cy="923330"/>
          </a:xfrm>
          <a:prstGeom prst="rect">
            <a:avLst/>
          </a:prstGeom>
          <a:noFill/>
        </p:spPr>
        <p:txBody>
          <a:bodyPr wrap="square" rtlCol="0">
            <a:spAutoFit/>
          </a:bodyPr>
          <a:lstStyle/>
          <a:p>
            <a:pPr algn="ctr"/>
            <a:r>
              <a:rPr lang="en-US" cap="all" dirty="0">
                <a:solidFill>
                  <a:srgbClr val="F26522"/>
                </a:solidFill>
              </a:rPr>
              <a:t>Image building phrase</a:t>
            </a:r>
          </a:p>
        </p:txBody>
      </p:sp>
      <p:sp>
        <p:nvSpPr>
          <p:cNvPr id="22" name="TextBox 21"/>
          <p:cNvSpPr txBox="1"/>
          <p:nvPr/>
        </p:nvSpPr>
        <p:spPr>
          <a:xfrm>
            <a:off x="7639192" y="3453758"/>
            <a:ext cx="1290181" cy="923330"/>
          </a:xfrm>
          <a:prstGeom prst="rect">
            <a:avLst/>
          </a:prstGeom>
          <a:noFill/>
        </p:spPr>
        <p:txBody>
          <a:bodyPr wrap="square" rtlCol="0">
            <a:spAutoFit/>
          </a:bodyPr>
          <a:lstStyle/>
          <a:p>
            <a:pPr algn="ctr"/>
            <a:r>
              <a:rPr lang="en-US" cap="all" dirty="0">
                <a:solidFill>
                  <a:srgbClr val="F26522"/>
                </a:solidFill>
              </a:rPr>
              <a:t>Expand image to answers</a:t>
            </a:r>
          </a:p>
        </p:txBody>
      </p:sp>
      <p:sp>
        <p:nvSpPr>
          <p:cNvPr id="23" name="TextBox 22"/>
          <p:cNvSpPr txBox="1"/>
          <p:nvPr/>
        </p:nvSpPr>
        <p:spPr>
          <a:xfrm>
            <a:off x="7639192" y="5023600"/>
            <a:ext cx="1290181" cy="646331"/>
          </a:xfrm>
          <a:prstGeom prst="rect">
            <a:avLst/>
          </a:prstGeom>
          <a:noFill/>
        </p:spPr>
        <p:txBody>
          <a:bodyPr wrap="square" rtlCol="0">
            <a:spAutoFit/>
          </a:bodyPr>
          <a:lstStyle/>
          <a:p>
            <a:pPr algn="ctr"/>
            <a:r>
              <a:rPr lang="en-US" cap="all" dirty="0">
                <a:solidFill>
                  <a:srgbClr val="F26522"/>
                </a:solidFill>
              </a:rPr>
              <a:t>Ask the type a</a:t>
            </a:r>
          </a:p>
        </p:txBody>
      </p:sp>
      <p:pic>
        <p:nvPicPr>
          <p:cNvPr id="24" name="Picture 23"/>
          <p:cNvPicPr>
            <a:picLocks noChangeAspect="1"/>
          </p:cNvPicPr>
          <p:nvPr/>
        </p:nvPicPr>
        <p:blipFill>
          <a:blip r:embed="rId5"/>
          <a:stretch>
            <a:fillRect/>
          </a:stretch>
        </p:blipFill>
        <p:spPr>
          <a:xfrm>
            <a:off x="8873126" y="2075593"/>
            <a:ext cx="1097548" cy="757547"/>
          </a:xfrm>
          <a:prstGeom prst="rect">
            <a:avLst/>
          </a:prstGeom>
        </p:spPr>
      </p:pic>
      <p:sp>
        <p:nvSpPr>
          <p:cNvPr id="15" name="TextBox 14"/>
          <p:cNvSpPr txBox="1"/>
          <p:nvPr/>
        </p:nvSpPr>
        <p:spPr>
          <a:xfrm>
            <a:off x="11210893" y="5254432"/>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Make This a Type B Question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18</a:t>
            </a:fld>
            <a:endParaRPr lang="en-US" dirty="0"/>
          </a:p>
        </p:txBody>
      </p:sp>
      <p:sp>
        <p:nvSpPr>
          <p:cNvPr id="3" name="Content Placeholder 2"/>
          <p:cNvSpPr>
            <a:spLocks noGrp="1"/>
          </p:cNvSpPr>
          <p:nvPr>
            <p:ph type="body" sz="quarter" idx="13"/>
          </p:nvPr>
        </p:nvSpPr>
        <p:spPr/>
        <p:txBody>
          <a:bodyPr>
            <a:normAutofit/>
          </a:bodyPr>
          <a:lstStyle/>
          <a:p>
            <a:r>
              <a:rPr lang="en-US" sz="2400" dirty="0"/>
              <a:t>Let’s build a list of the things you do to prepare to leave to go to work.  What are those things?</a:t>
            </a:r>
          </a:p>
        </p:txBody>
      </p:sp>
      <p:sp>
        <p:nvSpPr>
          <p:cNvPr id="5" name="Footer Placeholder 4">
            <a:extLst>
              <a:ext uri="{FF2B5EF4-FFF2-40B4-BE49-F238E27FC236}">
                <a16:creationId xmlns:a16="http://schemas.microsoft.com/office/drawing/2014/main" id="{AD6D1EF5-62B5-48A2-9D63-BC87F8B7AD3E}"/>
              </a:ext>
            </a:extLst>
          </p:cNvPr>
          <p:cNvSpPr>
            <a:spLocks noGrp="1"/>
          </p:cNvSpPr>
          <p:nvPr>
            <p:ph type="ftr" sz="quarter" idx="11"/>
          </p:nvPr>
        </p:nvSpPr>
        <p:spPr/>
        <p:txBody>
          <a:bodyPr/>
          <a:lstStyle/>
          <a:p>
            <a:r>
              <a:rPr lang="en-US" dirty="0"/>
              <a:t>Copyright 1992-2015, Leadership Strategies, Inc. V15.02 </a:t>
            </a:r>
          </a:p>
        </p:txBody>
      </p:sp>
      <p:sp>
        <p:nvSpPr>
          <p:cNvPr id="7" name="Right Arrow 6"/>
          <p:cNvSpPr/>
          <p:nvPr/>
        </p:nvSpPr>
        <p:spPr>
          <a:xfrm>
            <a:off x="7505700" y="2762250"/>
            <a:ext cx="2533650" cy="2038350"/>
          </a:xfrm>
          <a:prstGeom prst="rightArrow">
            <a:avLst/>
          </a:prstGeom>
          <a:solidFill>
            <a:srgbClr val="00938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t>Hint</a:t>
            </a:r>
          </a:p>
        </p:txBody>
      </p:sp>
      <p:sp>
        <p:nvSpPr>
          <p:cNvPr id="8" name="TextBox 7"/>
          <p:cNvSpPr txBox="1"/>
          <p:nvPr/>
        </p:nvSpPr>
        <p:spPr>
          <a:xfrm>
            <a:off x="11189270" y="3256212"/>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9" name="Footer Placeholder 2">
            <a:extLst>
              <a:ext uri="{FF2B5EF4-FFF2-40B4-BE49-F238E27FC236}">
                <a16:creationId xmlns:a16="http://schemas.microsoft.com/office/drawing/2014/main" id="{B76D8BCF-F562-4F00-9997-73F61DFA4BC0}"/>
              </a:ext>
            </a:extLst>
          </p:cNvPr>
          <p:cNvSpPr>
            <a:spLocks noGrp="1"/>
          </p:cNvSpPr>
          <p:nvPr>
            <p:ph type="ftr" sz="quarter" idx="11"/>
          </p:nvPr>
        </p:nvSpPr>
        <p:spPr/>
        <p:txBody>
          <a:bodyPr/>
          <a:lstStyle/>
          <a:p>
            <a:r>
              <a:rPr lang="en-US" dirty="0"/>
              <a:t>Copyright 1992-2015, Leadership Strategies, Inc. V15.02 </a:t>
            </a:r>
          </a:p>
        </p:txBody>
      </p:sp>
      <p:cxnSp>
        <p:nvCxnSpPr>
          <p:cNvPr id="3" name="Straight Connector 2"/>
          <p:cNvCxnSpPr/>
          <p:nvPr/>
        </p:nvCxnSpPr>
        <p:spPr>
          <a:xfrm>
            <a:off x="2457450" y="3752850"/>
            <a:ext cx="708660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165323" y="1149208"/>
            <a:ext cx="8572457" cy="4308872"/>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HINTS</a:t>
            </a:r>
            <a:r>
              <a:rPr lang="en-US" sz="6200" b="1" dirty="0">
                <a:solidFill>
                  <a:schemeClr val="bg1"/>
                </a:solidFill>
                <a:latin typeface="Arial" panose="020B0604020202020204" pitchFamily="34" charset="0"/>
                <a:cs typeface="Arial" panose="020B0604020202020204" pitchFamily="34" charset="0"/>
              </a:rPr>
              <a:t> </a:t>
            </a:r>
          </a:p>
          <a:p>
            <a:pPr marL="571500" indent="-571500">
              <a:buFontTx/>
              <a:buChar char="-"/>
            </a:pPr>
            <a:r>
              <a:rPr lang="en-US" sz="2800" dirty="0">
                <a:solidFill>
                  <a:schemeClr val="bg1"/>
                </a:solidFill>
                <a:latin typeface="Arial" panose="020B0604020202020204" pitchFamily="34" charset="0"/>
                <a:cs typeface="Arial" panose="020B0604020202020204" pitchFamily="34" charset="0"/>
              </a:rPr>
              <a:t>Build your Type B question in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3-2-1 order. </a:t>
            </a:r>
          </a:p>
          <a:p>
            <a:pPr marL="571500" indent="-571500">
              <a:buFontTx/>
              <a:buChar char="-"/>
            </a:pPr>
            <a:r>
              <a:rPr lang="en-US" sz="2800" dirty="0">
                <a:solidFill>
                  <a:schemeClr val="bg1"/>
                </a:solidFill>
                <a:latin typeface="Arial" panose="020B0604020202020204" pitchFamily="34" charset="0"/>
                <a:cs typeface="Arial" panose="020B0604020202020204" pitchFamily="34" charset="0"/>
              </a:rPr>
              <a:t>Use synonyms in step 2.</a:t>
            </a:r>
            <a:br>
              <a:rPr lang="en-US" sz="4400" dirty="0">
                <a:solidFill>
                  <a:schemeClr val="bg1"/>
                </a:solidFill>
                <a:latin typeface="Arial" panose="020B0604020202020204" pitchFamily="34" charset="0"/>
                <a:cs typeface="Arial" panose="020B0604020202020204" pitchFamily="34" charset="0"/>
              </a:rPr>
            </a:br>
            <a:endParaRPr lang="en-US" sz="4400" dirty="0">
              <a:solidFill>
                <a:schemeClr val="bg1"/>
              </a:solidFill>
              <a:latin typeface="Arial" panose="020B0604020202020204" pitchFamily="34" charset="0"/>
              <a:cs typeface="Arial" panose="020B0604020202020204" pitchFamily="34" charset="0"/>
            </a:endParaRPr>
          </a:p>
          <a:p>
            <a:pPr marL="571500"/>
            <a:r>
              <a:rPr lang="en-US" sz="2800" dirty="0">
                <a:solidFill>
                  <a:schemeClr val="bg1"/>
                </a:solidFill>
                <a:latin typeface="Arial" panose="020B0604020202020204" pitchFamily="34" charset="0"/>
                <a:cs typeface="Arial" panose="020B0604020202020204" pitchFamily="34" charset="0"/>
              </a:rPr>
              <a:t>3. Type A question</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2. Expand the image</a:t>
            </a:r>
          </a:p>
          <a:p>
            <a:pPr marL="571500"/>
            <a:r>
              <a:rPr lang="en-US" sz="2800" dirty="0">
                <a:solidFill>
                  <a:schemeClr val="bg1"/>
                </a:solidFill>
                <a:latin typeface="Arial" panose="020B0604020202020204" pitchFamily="34" charset="0"/>
                <a:cs typeface="Arial" panose="020B0604020202020204" pitchFamily="34" charset="0"/>
              </a:rPr>
              <a:t>1. Begin with an image building phrase</a:t>
            </a:r>
          </a:p>
        </p:txBody>
      </p:sp>
      <p:sp>
        <p:nvSpPr>
          <p:cNvPr id="7" name="TextBox 6"/>
          <p:cNvSpPr txBox="1"/>
          <p:nvPr/>
        </p:nvSpPr>
        <p:spPr>
          <a:xfrm>
            <a:off x="10978415" y="2760392"/>
            <a:ext cx="389850" cy="830997"/>
          </a:xfrm>
          <a:prstGeom prst="rect">
            <a:avLst/>
          </a:prstGeom>
          <a:noFill/>
        </p:spPr>
        <p:txBody>
          <a:bodyPr wrap="none" rtlCol="0">
            <a:spAutoFit/>
          </a:bodyPr>
          <a:lstStyle/>
          <a:p>
            <a:r>
              <a:rPr lang="en-US" sz="4800" b="1" dirty="0">
                <a:solidFill>
                  <a:schemeClr val="bg1">
                    <a:lumMod val="7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3.</a:t>
            </a:r>
          </a:p>
          <a:p>
            <a:pPr algn="ctr"/>
            <a:r>
              <a:rPr lang="en-US" sz="1600" dirty="0">
                <a:solidFill>
                  <a:schemeClr val="bg1"/>
                </a:solidFill>
                <a:latin typeface="Franklin Gothic Book"/>
                <a:cs typeface="Franklin Gothic Book"/>
              </a:rPr>
              <a:t>Focusing</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Group</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7" name="Oval 6"/>
          <p:cNvSpPr/>
          <p:nvPr/>
        </p:nvSpPr>
        <p:spPr>
          <a:xfrm>
            <a:off x="4108147"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2.</a:t>
            </a:r>
          </a:p>
          <a:p>
            <a:pPr algn="ctr"/>
            <a:r>
              <a:rPr lang="en-US" sz="1600" dirty="0">
                <a:solidFill>
                  <a:schemeClr val="bg1"/>
                </a:solidFill>
                <a:latin typeface="Franklin Gothic Book"/>
                <a:cs typeface="Franklin Gothic Book"/>
              </a:rPr>
              <a:t>Getting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Session</a:t>
            </a:r>
          </a:p>
          <a:p>
            <a:pPr algn="ctr"/>
            <a:r>
              <a:rPr lang="en-US" sz="1600" dirty="0">
                <a:solidFill>
                  <a:schemeClr val="bg1"/>
                </a:solidFill>
                <a:latin typeface="Franklin Gothic Book"/>
                <a:cs typeface="Franklin Gothic Book"/>
              </a:rPr>
              <a:t>Started</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2" name="Title 1"/>
          <p:cNvSpPr>
            <a:spLocks noGrp="1"/>
          </p:cNvSpPr>
          <p:nvPr>
            <p:ph type="title"/>
          </p:nvPr>
        </p:nvSpPr>
        <p:spPr/>
        <p:txBody>
          <a:bodyPr>
            <a:normAutofit/>
          </a:bodyPr>
          <a:lstStyle/>
          <a:p>
            <a:r>
              <a:rPr lang="en-US" sz="3600" b="0"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3" name="Footer Placeholder 2">
            <a:extLst>
              <a:ext uri="{FF2B5EF4-FFF2-40B4-BE49-F238E27FC236}">
                <a16:creationId xmlns:a16="http://schemas.microsoft.com/office/drawing/2014/main" id="{25142FF4-3B59-45AB-A554-BF9DF0CCBD31}"/>
              </a:ext>
            </a:extLst>
          </p:cNvPr>
          <p:cNvSpPr>
            <a:spLocks noGrp="1"/>
          </p:cNvSpPr>
          <p:nvPr>
            <p:ph type="ftr" sz="quarter" idx="11"/>
          </p:nvPr>
        </p:nvSpPr>
        <p:spPr/>
        <p:txBody>
          <a:bodyPr/>
          <a:lstStyle/>
          <a:p>
            <a:r>
              <a:rPr lang="en-US" dirty="0"/>
              <a:t>Copyright 1992-2015, Leadership Strategies, Inc. V15.02 </a:t>
            </a:r>
          </a:p>
        </p:txBody>
      </p:sp>
      <p:sp>
        <p:nvSpPr>
          <p:cNvPr id="6" name="Oval 5"/>
          <p:cNvSpPr/>
          <p:nvPr/>
        </p:nvSpPr>
        <p:spPr>
          <a:xfrm>
            <a:off x="2310264"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a:t>
            </a:r>
          </a:p>
          <a:p>
            <a:pPr algn="ctr"/>
            <a:r>
              <a:rPr lang="en-US" sz="1600" dirty="0">
                <a:solidFill>
                  <a:schemeClr val="bg1"/>
                </a:solidFill>
                <a:latin typeface="Franklin Gothic Book"/>
                <a:cs typeface="Franklin Gothic Book"/>
              </a:rPr>
              <a:t>Preparing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for Success</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8" name="Oval 7"/>
          <p:cNvSpPr/>
          <p:nvPr/>
        </p:nvSpPr>
        <p:spPr>
          <a:xfrm>
            <a:off x="9148322"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9.</a:t>
            </a:r>
          </a:p>
          <a:p>
            <a:pPr algn="ctr"/>
            <a:r>
              <a:rPr lang="en-US" sz="1600" dirty="0">
                <a:solidFill>
                  <a:schemeClr val="bg1"/>
                </a:solidFill>
                <a:latin typeface="Franklin Gothic Book"/>
                <a:cs typeface="Franklin Gothic Book"/>
              </a:rPr>
              <a:t>Closing the</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Session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4.</a:t>
            </a:r>
          </a:p>
          <a:p>
            <a:pPr algn="ctr"/>
            <a:r>
              <a:rPr lang="en-US" sz="1600" dirty="0">
                <a:solidFill>
                  <a:schemeClr val="bg1"/>
                </a:solidFill>
                <a:latin typeface="Franklin Gothic Book"/>
                <a:cs typeface="Franklin Gothic Book"/>
              </a:rPr>
              <a:t>The Power</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of the Pen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5.</a:t>
            </a:r>
          </a:p>
          <a:p>
            <a:pPr algn="ctr"/>
            <a:r>
              <a:rPr lang="en-US" sz="1600" dirty="0">
                <a:solidFill>
                  <a:schemeClr val="bg1"/>
                </a:solidFill>
                <a:latin typeface="Franklin Gothic Book"/>
                <a:cs typeface="Franklin Gothic Book"/>
              </a:rPr>
              <a:t>Information</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Gathering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3" name="Oval 12"/>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7.</a:t>
            </a:r>
          </a:p>
          <a:p>
            <a:pPr algn="ctr"/>
            <a:r>
              <a:rPr lang="en-US" sz="1600" dirty="0">
                <a:solidFill>
                  <a:srgbClr val="FFFFFF"/>
                </a:solidFill>
                <a:latin typeface="Franklin Gothic Book"/>
                <a:cs typeface="Franklin Gothic Book"/>
              </a:rPr>
              <a:t>Consensus</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Building</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15" name="Oval 14"/>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8.</a:t>
            </a:r>
          </a:p>
          <a:p>
            <a:pPr algn="ctr"/>
            <a:r>
              <a:rPr lang="en-US" sz="1600" dirty="0">
                <a:solidFill>
                  <a:srgbClr val="FFFFFF"/>
                </a:solidFill>
                <a:latin typeface="Franklin Gothic Book"/>
                <a:cs typeface="Franklin Gothic Book"/>
              </a:rPr>
              <a:t>Keeping the</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Energy High</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16" name="Oval 15"/>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6.</a:t>
            </a:r>
          </a:p>
          <a:p>
            <a:pPr algn="ctr"/>
            <a:r>
              <a:rPr lang="en-US" sz="1600" dirty="0">
                <a:solidFill>
                  <a:srgbClr val="FFFFFF"/>
                </a:solidFill>
                <a:latin typeface="Franklin Gothic Book"/>
                <a:cs typeface="Franklin Gothic Book"/>
              </a:rPr>
              <a:t>Managing</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Dysfunction</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pic>
        <p:nvPicPr>
          <p:cNvPr id="18" name="Picture 1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20" name="Picture 1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21" name="Picture 2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23" name="TextBox 22"/>
          <p:cNvSpPr txBox="1"/>
          <p:nvPr/>
        </p:nvSpPr>
        <p:spPr>
          <a:xfrm>
            <a:off x="3971082" y="4720557"/>
            <a:ext cx="1170074" cy="646331"/>
          </a:xfrm>
          <a:prstGeom prst="rect">
            <a:avLst/>
          </a:prstGeom>
          <a:noFill/>
        </p:spPr>
        <p:txBody>
          <a:bodyPr wrap="none" rtlCol="0">
            <a:spAutoFit/>
          </a:bodyPr>
          <a:lstStyle/>
          <a:p>
            <a:r>
              <a:rPr lang="en-US" dirty="0">
                <a:solidFill>
                  <a:srgbClr val="009383"/>
                </a:solidFill>
                <a:latin typeface="Franklin Gothic Medium"/>
                <a:cs typeface="Franklin Gothic Medium"/>
              </a:rPr>
              <a:t>Group</a:t>
            </a:r>
          </a:p>
          <a:p>
            <a:r>
              <a:rPr lang="en-US" dirty="0">
                <a:solidFill>
                  <a:srgbClr val="009383"/>
                </a:solidFill>
                <a:latin typeface="Franklin Gothic Medium"/>
                <a:cs typeface="Franklin Gothic Medium"/>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Franklin Gothic Medium"/>
                <a:cs typeface="Franklin Gothic Medium"/>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10.</a:t>
            </a:r>
          </a:p>
          <a:p>
            <a:pPr algn="ctr"/>
            <a:r>
              <a:rPr lang="en-US" sz="1600" dirty="0">
                <a:solidFill>
                  <a:schemeClr val="bg1"/>
                </a:solidFill>
                <a:latin typeface="Franklin Gothic Book"/>
                <a:cs typeface="Franklin Gothic Book"/>
              </a:rPr>
              <a:t>Agenda</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Setting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7379230" y="2511438"/>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5.</a:t>
            </a:r>
          </a:p>
          <a:p>
            <a:pPr algn="ctr"/>
            <a:r>
              <a:rPr lang="en-US" sz="1600" dirty="0">
                <a:solidFill>
                  <a:schemeClr val="bg1"/>
                </a:solidFill>
                <a:latin typeface="Franklin Gothic Book"/>
                <a:cs typeface="Franklin Gothic Book"/>
              </a:rPr>
              <a:t>Information</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Gathering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xit" presetSubtype="0" fill="hold" grpId="0" nodeType="withEffect">
                                  <p:stCondLst>
                                    <p:cond delay="100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Make This a Type B Question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sp>
        <p:nvSpPr>
          <p:cNvPr id="3" name="Content Placeholder 2"/>
          <p:cNvSpPr>
            <a:spLocks noGrp="1"/>
          </p:cNvSpPr>
          <p:nvPr>
            <p:ph type="body" sz="quarter" idx="13"/>
          </p:nvPr>
        </p:nvSpPr>
        <p:spPr/>
        <p:txBody>
          <a:bodyPr>
            <a:normAutofit/>
          </a:bodyPr>
          <a:lstStyle/>
          <a:p>
            <a:pPr>
              <a:lnSpc>
                <a:spcPct val="100000"/>
              </a:lnSpc>
            </a:pPr>
            <a:r>
              <a:rPr lang="en-US" sz="2400" dirty="0"/>
              <a:t>Let’s build a list of the things you do to prepare to leave to go to work.  What are those things?</a:t>
            </a:r>
          </a:p>
          <a:p>
            <a:pPr lvl="1">
              <a:lnSpc>
                <a:spcPct val="100000"/>
              </a:lnSpc>
              <a:buClr>
                <a:srgbClr val="009383"/>
              </a:buClr>
              <a:buFont typeface="Arial" panose="020B0604020202020204" pitchFamily="34" charset="0"/>
              <a:buChar char="–"/>
            </a:pPr>
            <a:r>
              <a:rPr lang="en-US" dirty="0">
                <a:solidFill>
                  <a:srgbClr val="F26522"/>
                </a:solidFill>
              </a:rPr>
              <a:t>What is the Type A question?</a:t>
            </a:r>
          </a:p>
          <a:p>
            <a:pPr lvl="1">
              <a:lnSpc>
                <a:spcPct val="100000"/>
              </a:lnSpc>
              <a:buClr>
                <a:srgbClr val="009383"/>
              </a:buClr>
              <a:buFont typeface="Arial" panose="020B0604020202020204" pitchFamily="34" charset="0"/>
              <a:buChar char="–"/>
            </a:pPr>
            <a:r>
              <a:rPr lang="en-US" dirty="0">
                <a:solidFill>
                  <a:srgbClr val="F26522"/>
                </a:solidFill>
              </a:rPr>
              <a:t>What is the key word or phrase?</a:t>
            </a:r>
          </a:p>
          <a:p>
            <a:pPr lvl="1">
              <a:lnSpc>
                <a:spcPct val="100000"/>
              </a:lnSpc>
              <a:buClr>
                <a:srgbClr val="009383"/>
              </a:buClr>
              <a:buFont typeface="Arial" panose="020B0604020202020204" pitchFamily="34" charset="0"/>
              <a:buChar char="–"/>
            </a:pPr>
            <a:r>
              <a:rPr lang="en-US" dirty="0">
                <a:solidFill>
                  <a:srgbClr val="F26522"/>
                </a:solidFill>
              </a:rPr>
              <a:t>How about some synonyms? </a:t>
            </a:r>
          </a:p>
          <a:p>
            <a:pPr lvl="1">
              <a:lnSpc>
                <a:spcPct val="100000"/>
              </a:lnSpc>
              <a:buClr>
                <a:srgbClr val="009383"/>
              </a:buClr>
              <a:buFont typeface="Arial" panose="020B0604020202020204" pitchFamily="34" charset="0"/>
              <a:buChar char="–"/>
            </a:pPr>
            <a:r>
              <a:rPr lang="en-US" dirty="0">
                <a:solidFill>
                  <a:srgbClr val="F26522"/>
                </a:solidFill>
              </a:rPr>
              <a:t>How about the initial image building phrase?</a:t>
            </a:r>
          </a:p>
          <a:p>
            <a:pPr>
              <a:lnSpc>
                <a:spcPct val="100000"/>
              </a:lnSpc>
            </a:pPr>
            <a:r>
              <a:rPr lang="en-US" sz="2400" dirty="0"/>
              <a:t>Now, let’s put it all together in the right order.</a:t>
            </a:r>
          </a:p>
          <a:p>
            <a:pPr marL="341313" lvl="1" indent="0">
              <a:buNone/>
            </a:pPr>
            <a:endParaRPr lang="en-US" dirty="0"/>
          </a:p>
          <a:p>
            <a:pPr lvl="1"/>
            <a:endParaRPr lang="en-US" dirty="0"/>
          </a:p>
          <a:p>
            <a:pPr lvl="1"/>
            <a:endParaRPr lang="en-US" dirty="0"/>
          </a:p>
        </p:txBody>
      </p:sp>
      <p:sp>
        <p:nvSpPr>
          <p:cNvPr id="5" name="Footer Placeholder 4">
            <a:extLst>
              <a:ext uri="{FF2B5EF4-FFF2-40B4-BE49-F238E27FC236}">
                <a16:creationId xmlns:a16="http://schemas.microsoft.com/office/drawing/2014/main" id="{8827400C-FD45-461B-B3C8-91A2F6A7FD01}"/>
              </a:ext>
            </a:extLst>
          </p:cNvPr>
          <p:cNvSpPr>
            <a:spLocks noGrp="1"/>
          </p:cNvSpPr>
          <p:nvPr>
            <p:ph type="ftr" sz="quarter" idx="11"/>
          </p:nvPr>
        </p:nvSpPr>
        <p:spPr/>
        <p:txBody>
          <a:bodyPr/>
          <a:lstStyle/>
          <a:p>
            <a:r>
              <a:rPr lang="en-US" dirty="0"/>
              <a:t>Copyright 1992-2015, Leadership Strategies, Inc. V15.02 </a:t>
            </a:r>
          </a:p>
        </p:txBody>
      </p:sp>
    </p:spTree>
    <p:extLst>
      <p:ext uri="{BB962C8B-B14F-4D97-AF65-F5344CB8AC3E}">
        <p14:creationId xmlns:p14="http://schemas.microsoft.com/office/powerpoint/2010/main" val="8570307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Make This a Type B Question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3" name="Content Placeholder 2"/>
          <p:cNvSpPr>
            <a:spLocks noGrp="1"/>
          </p:cNvSpPr>
          <p:nvPr>
            <p:ph type="body" sz="quarter" idx="13"/>
          </p:nvPr>
        </p:nvSpPr>
        <p:spPr/>
        <p:txBody>
          <a:bodyPr>
            <a:normAutofit/>
          </a:bodyPr>
          <a:lstStyle/>
          <a:p>
            <a:r>
              <a:rPr lang="en-US" sz="2400" dirty="0"/>
              <a:t>Let’s build a list of the things you do to prepare to leave to go to work.  What are those things?</a:t>
            </a:r>
          </a:p>
        </p:txBody>
      </p:sp>
      <p:sp>
        <p:nvSpPr>
          <p:cNvPr id="5" name="Footer Placeholder 4">
            <a:extLst>
              <a:ext uri="{FF2B5EF4-FFF2-40B4-BE49-F238E27FC236}">
                <a16:creationId xmlns:a16="http://schemas.microsoft.com/office/drawing/2014/main" id="{3BB35A91-018E-4B21-B271-A62042E7306B}"/>
              </a:ext>
            </a:extLst>
          </p:cNvPr>
          <p:cNvSpPr>
            <a:spLocks noGrp="1"/>
          </p:cNvSpPr>
          <p:nvPr>
            <p:ph type="ftr" sz="quarter" idx="11"/>
          </p:nvPr>
        </p:nvSpPr>
        <p:spPr/>
        <p:txBody>
          <a:bodyPr/>
          <a:lstStyle/>
          <a:p>
            <a:r>
              <a:rPr lang="en-US" dirty="0"/>
              <a:t>Copyright 1992-2015, Leadership Strategies, Inc. V15.02 </a:t>
            </a:r>
          </a:p>
        </p:txBody>
      </p:sp>
      <p:sp>
        <p:nvSpPr>
          <p:cNvPr id="6" name="Content Placeholder 2"/>
          <p:cNvSpPr txBox="1">
            <a:spLocks/>
          </p:cNvSpPr>
          <p:nvPr/>
        </p:nvSpPr>
        <p:spPr>
          <a:xfrm>
            <a:off x="2362063" y="2773196"/>
            <a:ext cx="8071290" cy="2725339"/>
          </a:xfrm>
          <a:prstGeom prst="rect">
            <a:avLst/>
          </a:prstGeom>
        </p:spPr>
        <p:txBody>
          <a:bodyPr vert="horz" lIns="91440" tIns="45720" rIns="91440" bIns="45720" rtlCol="0">
            <a:noAutofit/>
          </a:bodyPr>
          <a:lstStyle/>
          <a:p>
            <a:pPr marL="971550" lvl="1" indent="-514350">
              <a:spcAft>
                <a:spcPts val="1200"/>
              </a:spcAft>
              <a:buFont typeface="+mj-lt"/>
              <a:buAutoNum type="arabicPeriod"/>
            </a:pPr>
            <a:r>
              <a:rPr lang="en-US" sz="2400" dirty="0">
                <a:solidFill>
                  <a:srgbClr val="F26522"/>
                </a:solidFill>
                <a:latin typeface="Arial" panose="020B0604020202020204" pitchFamily="34" charset="0"/>
                <a:cs typeface="Arial" panose="020B0604020202020204" pitchFamily="34" charset="0"/>
              </a:rPr>
              <a:t>Begin with an image building phrase</a:t>
            </a:r>
            <a:br>
              <a:rPr lang="en-US" sz="2400" dirty="0">
                <a:solidFill>
                  <a:srgbClr val="F26522"/>
                </a:solidFill>
                <a:latin typeface="Arial" panose="020B0604020202020204" pitchFamily="34" charset="0"/>
                <a:cs typeface="Arial" panose="020B0604020202020204" pitchFamily="34" charset="0"/>
              </a:rPr>
            </a:br>
            <a:r>
              <a:rPr lang="en-US" sz="2400" dirty="0">
                <a:solidFill>
                  <a:srgbClr val="F26522"/>
                </a:solidFill>
                <a:latin typeface="Arial" panose="020B0604020202020204" pitchFamily="34" charset="0"/>
                <a:cs typeface="Arial" panose="020B0604020202020204" pitchFamily="34" charset="0"/>
              </a:rPr>
              <a:t>(“think about”, “imagine”, “consider”, “if”</a:t>
            </a:r>
          </a:p>
          <a:p>
            <a:pPr marL="971550" lvl="1" indent="-514350">
              <a:spcAft>
                <a:spcPts val="1200"/>
              </a:spcAft>
              <a:buFont typeface="+mj-lt"/>
              <a:buAutoNum type="arabicPeriod"/>
            </a:pPr>
            <a:r>
              <a:rPr lang="en-US" sz="2400" dirty="0">
                <a:solidFill>
                  <a:srgbClr val="F26522"/>
                </a:solidFill>
                <a:latin typeface="Arial" panose="020B0604020202020204" pitchFamily="34" charset="0"/>
                <a:cs typeface="Arial" panose="020B0604020202020204" pitchFamily="34" charset="0"/>
              </a:rPr>
              <a:t>Extend the image to the answers </a:t>
            </a:r>
            <a:br>
              <a:rPr lang="en-US" sz="2400" dirty="0">
                <a:solidFill>
                  <a:srgbClr val="F26522"/>
                </a:solidFill>
                <a:latin typeface="Arial" panose="020B0604020202020204" pitchFamily="34" charset="0"/>
                <a:cs typeface="Arial" panose="020B0604020202020204" pitchFamily="34" charset="0"/>
              </a:rPr>
            </a:br>
            <a:r>
              <a:rPr lang="en-US" sz="2400" dirty="0">
                <a:solidFill>
                  <a:srgbClr val="F26522"/>
                </a:solidFill>
                <a:latin typeface="Arial" panose="020B0604020202020204" pitchFamily="34" charset="0"/>
                <a:cs typeface="Arial" panose="020B0604020202020204" pitchFamily="34" charset="0"/>
              </a:rPr>
              <a:t>(at least 2 phrases)</a:t>
            </a:r>
          </a:p>
          <a:p>
            <a:pPr marL="971550" lvl="1" indent="-514350">
              <a:spcAft>
                <a:spcPts val="1200"/>
              </a:spcAft>
              <a:buFont typeface="+mj-lt"/>
              <a:buAutoNum type="arabicPeriod"/>
            </a:pPr>
            <a:r>
              <a:rPr lang="en-US" sz="2400" dirty="0">
                <a:solidFill>
                  <a:srgbClr val="F26522"/>
                </a:solidFill>
                <a:latin typeface="Arial" panose="020B0604020202020204" pitchFamily="34" charset="0"/>
                <a:cs typeface="Arial" panose="020B0604020202020204" pitchFamily="34" charset="0"/>
              </a:rPr>
              <a:t>Ask the direct question (Type A) to get the information you want </a:t>
            </a:r>
          </a:p>
        </p:txBody>
      </p:sp>
    </p:spTree>
    <p:extLst>
      <p:ext uri="{BB962C8B-B14F-4D97-AF65-F5344CB8AC3E}">
        <p14:creationId xmlns:p14="http://schemas.microsoft.com/office/powerpoint/2010/main" val="422936289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Make This a Type B Question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3" name="Content Placeholder 2"/>
          <p:cNvSpPr>
            <a:spLocks noGrp="1"/>
          </p:cNvSpPr>
          <p:nvPr>
            <p:ph type="body" sz="quarter" idx="13"/>
          </p:nvPr>
        </p:nvSpPr>
        <p:spPr>
          <a:xfrm>
            <a:off x="560388" y="1582738"/>
            <a:ext cx="11426825" cy="3662541"/>
          </a:xfrm>
        </p:spPr>
        <p:txBody>
          <a:bodyPr>
            <a:spAutoFit/>
          </a:bodyPr>
          <a:lstStyle/>
          <a:p>
            <a:pPr>
              <a:lnSpc>
                <a:spcPct val="100000"/>
              </a:lnSpc>
            </a:pPr>
            <a:r>
              <a:rPr lang="en-US" sz="2400" dirty="0"/>
              <a:t>Let’s build a list of the things you do to prepare to leave to go to work.  What are those things?</a:t>
            </a:r>
          </a:p>
          <a:p>
            <a:pPr marL="0" indent="0">
              <a:lnSpc>
                <a:spcPct val="100000"/>
              </a:lnSpc>
              <a:buNone/>
            </a:pPr>
            <a:endParaRPr lang="en-US" sz="2400" dirty="0"/>
          </a:p>
          <a:p>
            <a:pPr marL="0" indent="0">
              <a:lnSpc>
                <a:spcPct val="100000"/>
              </a:lnSpc>
              <a:buNone/>
            </a:pPr>
            <a:r>
              <a:rPr lang="en-US" sz="2400" b="1" u="sng" dirty="0">
                <a:solidFill>
                  <a:srgbClr val="F26522"/>
                </a:solidFill>
              </a:rPr>
              <a:t>One Answer</a:t>
            </a:r>
          </a:p>
          <a:p>
            <a:pPr marL="0" indent="0">
              <a:lnSpc>
                <a:spcPct val="100000"/>
              </a:lnSpc>
              <a:buNone/>
            </a:pPr>
            <a:r>
              <a:rPr lang="en-US" sz="2400" b="1" dirty="0"/>
              <a:t>Imagine the clock has just gone off. It’s time to get up to go to work. Think about all the things you have to do to get out the door, all your activities, all the things that you have to get done. What are the things you do to prepare to leave to go to work? </a:t>
            </a:r>
          </a:p>
        </p:txBody>
      </p:sp>
      <p:sp>
        <p:nvSpPr>
          <p:cNvPr id="5" name="Footer Placeholder 4">
            <a:extLst>
              <a:ext uri="{FF2B5EF4-FFF2-40B4-BE49-F238E27FC236}">
                <a16:creationId xmlns:a16="http://schemas.microsoft.com/office/drawing/2014/main" id="{3B77B14C-8BF1-48E3-85CB-1318BCDB75FB}"/>
              </a:ext>
            </a:extLst>
          </p:cNvPr>
          <p:cNvSpPr>
            <a:spLocks noGrp="1"/>
          </p:cNvSpPr>
          <p:nvPr>
            <p:ph type="ftr" sz="quarter" idx="11"/>
          </p:nvPr>
        </p:nvSpPr>
        <p:spPr/>
        <p:txBody>
          <a:bodyPr/>
          <a:lstStyle/>
          <a:p>
            <a:r>
              <a:rPr lang="en-US" dirty="0"/>
              <a:t>Copyright 1992-2015, Leadership Strategies, Inc. V15.02 </a:t>
            </a:r>
          </a:p>
        </p:txBody>
      </p:sp>
      <p:sp>
        <p:nvSpPr>
          <p:cNvPr id="7" name="TextBox 6"/>
          <p:cNvSpPr txBox="1"/>
          <p:nvPr/>
        </p:nvSpPr>
        <p:spPr>
          <a:xfrm>
            <a:off x="11640215" y="342900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extLst>
      <p:ext uri="{BB962C8B-B14F-4D97-AF65-F5344CB8AC3E}">
        <p14:creationId xmlns:p14="http://schemas.microsoft.com/office/powerpoint/2010/main" val="42224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7391" y="4381500"/>
            <a:ext cx="4111845" cy="76691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itle 1"/>
          <p:cNvSpPr>
            <a:spLocks noGrp="1"/>
          </p:cNvSpPr>
          <p:nvPr>
            <p:ph type="title"/>
          </p:nvPr>
        </p:nvSpPr>
        <p:spPr/>
        <p:txBody>
          <a:bodyPr>
            <a:normAutofit/>
          </a:bodyPr>
          <a:lstStyle/>
          <a:p>
            <a:r>
              <a:rPr lang="en-US" sz="3600" dirty="0"/>
              <a:t>Working Agenda: </a:t>
            </a:r>
            <a:r>
              <a:rPr lang="en-US" sz="3600" b="0" dirty="0"/>
              <a:t>Hiring Process</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23</a:t>
            </a:fld>
            <a:endParaRPr lang="en-US" dirty="0"/>
          </a:p>
        </p:txBody>
      </p:sp>
      <p:sp>
        <p:nvSpPr>
          <p:cNvPr id="27" name="Content Placeholder 26"/>
          <p:cNvSpPr>
            <a:spLocks noGrp="1"/>
          </p:cNvSpPr>
          <p:nvPr>
            <p:ph type="body" sz="quarter" idx="13"/>
          </p:nvPr>
        </p:nvSpPr>
        <p:spPr>
          <a:xfrm>
            <a:off x="560388" y="2815746"/>
            <a:ext cx="11426825" cy="732591"/>
          </a:xfrm>
        </p:spPr>
        <p:txBody>
          <a:bodyPr>
            <a:noAutofit/>
          </a:bodyPr>
          <a:lstStyle/>
          <a:p>
            <a:pPr>
              <a:spcAft>
                <a:spcPts val="1200"/>
              </a:spcAft>
            </a:pPr>
            <a:r>
              <a:rPr lang="en-US" sz="2400" dirty="0"/>
              <a:t>Define the changes necessary to increase the efficiency and effectiveness of the hiring process</a:t>
            </a:r>
          </a:p>
        </p:txBody>
      </p:sp>
      <p:sp>
        <p:nvSpPr>
          <p:cNvPr id="3" name="Footer Placeholder 2">
            <a:extLst>
              <a:ext uri="{FF2B5EF4-FFF2-40B4-BE49-F238E27FC236}">
                <a16:creationId xmlns:a16="http://schemas.microsoft.com/office/drawing/2014/main" id="{1BB9113A-27D2-4444-9E95-E9F7F72EDB86}"/>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2378750"/>
            <a:ext cx="8071290" cy="464405"/>
          </a:xfrm>
          <a:prstGeom prst="rect">
            <a:avLst/>
          </a:prstGeom>
        </p:spPr>
        <p:txBody>
          <a:bodyPr vert="horz" lIns="91440" tIns="45720" rIns="91440" bIns="45720" rtlCol="0" anchor="ctr">
            <a:normAutofit fontScale="92500" lnSpcReduction="10000"/>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PURPOSE</a:t>
            </a:r>
          </a:p>
        </p:txBody>
      </p:sp>
      <p:sp>
        <p:nvSpPr>
          <p:cNvPr id="6" name="Content Placeholder 26"/>
          <p:cNvSpPr txBox="1">
            <a:spLocks/>
          </p:cNvSpPr>
          <p:nvPr/>
        </p:nvSpPr>
        <p:spPr>
          <a:xfrm>
            <a:off x="2307391" y="3874196"/>
            <a:ext cx="4357511" cy="2632103"/>
          </a:xfrm>
          <a:prstGeom prst="rect">
            <a:avLst/>
          </a:prstGeom>
        </p:spPr>
        <p:txBody>
          <a:bodyPr vert="horz" lIns="91440" tIns="45720" rIns="91440" bIns="45720" rtlCol="0">
            <a:normAutofit/>
          </a:bodyPr>
          <a:lstStyle/>
          <a:p>
            <a:pPr marL="514350" indent="-514350">
              <a:spcBef>
                <a:spcPct val="20000"/>
              </a:spcBef>
              <a:buClr>
                <a:srgbClr val="009383"/>
              </a:buClr>
              <a:buFont typeface="+mj-lt"/>
              <a:buAutoNum type="alphaUcPeriod"/>
              <a:defRPr/>
            </a:pPr>
            <a:r>
              <a:rPr lang="en-US" sz="2400" dirty="0">
                <a:latin typeface="Arial" panose="020B0604020202020204" pitchFamily="34" charset="0"/>
                <a:cs typeface="Arial" panose="020B0604020202020204" pitchFamily="34" charset="0"/>
              </a:rPr>
              <a:t>Introduction</a:t>
            </a:r>
          </a:p>
          <a:p>
            <a:pPr marL="514350" indent="-514350">
              <a:spcBef>
                <a:spcPct val="20000"/>
              </a:spcBef>
              <a:buClr>
                <a:srgbClr val="009383"/>
              </a:buClr>
              <a:buFont typeface="+mj-lt"/>
              <a:buAutoNum type="alphaUcPeriod"/>
              <a:defRPr/>
            </a:pPr>
            <a:r>
              <a:rPr lang="en-US" sz="2400" dirty="0">
                <a:latin typeface="Arial" panose="020B0604020202020204" pitchFamily="34" charset="0"/>
                <a:cs typeface="Arial" panose="020B0604020202020204" pitchFamily="34" charset="0"/>
              </a:rPr>
              <a:t>What is the current process?</a:t>
            </a:r>
          </a:p>
          <a:p>
            <a:pPr marL="514350" indent="-514350">
              <a:spcBef>
                <a:spcPct val="20000"/>
              </a:spcBef>
              <a:buClr>
                <a:srgbClr val="009383"/>
              </a:buClr>
              <a:buFont typeface="+mj-lt"/>
              <a:buAutoNum type="alphaUcPeriod"/>
              <a:defRPr/>
            </a:pPr>
            <a:r>
              <a:rPr lang="en-US" sz="2400" dirty="0">
                <a:latin typeface="Arial" panose="020B0604020202020204" pitchFamily="34" charset="0"/>
                <a:cs typeface="Arial" panose="020B0604020202020204" pitchFamily="34" charset="0"/>
              </a:rPr>
              <a:t>What are the problems and root causes?</a:t>
            </a:r>
          </a:p>
          <a:p>
            <a:pPr marL="514350" indent="-514350">
              <a:spcBef>
                <a:spcPct val="20000"/>
              </a:spcBef>
              <a:buClr>
                <a:srgbClr val="009383"/>
              </a:buClr>
              <a:buFont typeface="+mj-lt"/>
              <a:buAutoNum type="alphaUcPeriod"/>
              <a:defRPr/>
            </a:pPr>
            <a:r>
              <a:rPr lang="en-US" sz="2400" dirty="0">
                <a:latin typeface="Arial" panose="020B0604020202020204" pitchFamily="34" charset="0"/>
                <a:cs typeface="Arial" panose="020B0604020202020204" pitchFamily="34" charset="0"/>
              </a:rPr>
              <a:t>Prioritize improvements</a:t>
            </a:r>
          </a:p>
        </p:txBody>
      </p:sp>
      <p:sp>
        <p:nvSpPr>
          <p:cNvPr id="7" name="Title 4"/>
          <p:cNvSpPr txBox="1">
            <a:spLocks/>
          </p:cNvSpPr>
          <p:nvPr/>
        </p:nvSpPr>
        <p:spPr>
          <a:xfrm>
            <a:off x="657225" y="3576991"/>
            <a:ext cx="8071290" cy="474101"/>
          </a:xfrm>
          <a:prstGeom prst="rect">
            <a:avLst/>
          </a:prstGeom>
        </p:spPr>
        <p:txBody>
          <a:bodyPr vert="horz" lIns="91440" tIns="45720" rIns="91440" bIns="45720" rtlCol="0" anchor="ctr">
            <a:normAutofit/>
          </a:bodyPr>
          <a:lstStyle/>
          <a:p>
            <a:pPr>
              <a:spcBef>
                <a:spcPct val="0"/>
              </a:spcBef>
              <a:defRPr/>
            </a:pPr>
            <a:r>
              <a:rPr lang="en-US" sz="2400" cap="all" dirty="0">
                <a:solidFill>
                  <a:srgbClr val="009383"/>
                </a:solidFill>
                <a:latin typeface="Arial" panose="020B0604020202020204" pitchFamily="34" charset="0"/>
                <a:ea typeface="+mj-ea"/>
                <a:cs typeface="Arial" panose="020B0604020202020204" pitchFamily="34" charset="0"/>
              </a:rPr>
              <a:t>AGENDA</a:t>
            </a:r>
          </a:p>
        </p:txBody>
      </p:sp>
      <p:sp>
        <p:nvSpPr>
          <p:cNvPr id="8" name="Content Placeholder 26"/>
          <p:cNvSpPr txBox="1">
            <a:spLocks/>
          </p:cNvSpPr>
          <p:nvPr/>
        </p:nvSpPr>
        <p:spPr>
          <a:xfrm>
            <a:off x="6422982" y="3874196"/>
            <a:ext cx="3955699" cy="2632103"/>
          </a:xfrm>
          <a:prstGeom prst="rect">
            <a:avLst/>
          </a:prstGeom>
        </p:spPr>
        <p:txBody>
          <a:bodyPr vert="horz" lIns="91440" tIns="45720" rIns="91440" bIns="45720" rtlCol="0">
            <a:normAutofit/>
          </a:bodyPr>
          <a:lstStyle/>
          <a:p>
            <a:pPr marL="514350" indent="-514350">
              <a:spcBef>
                <a:spcPct val="20000"/>
              </a:spcBef>
              <a:buClr>
                <a:srgbClr val="009383"/>
              </a:buClr>
              <a:buFont typeface="+mj-lt"/>
              <a:buAutoNum type="alphaUcPeriod" startAt="5"/>
              <a:defRPr/>
            </a:pPr>
            <a:r>
              <a:rPr lang="en-US" sz="2400" dirty="0">
                <a:latin typeface="Arial" panose="020B0604020202020204" pitchFamily="34" charset="0"/>
                <a:cs typeface="Arial" panose="020B0604020202020204" pitchFamily="34" charset="0"/>
              </a:rPr>
              <a:t>Prioritize improvements</a:t>
            </a:r>
          </a:p>
          <a:p>
            <a:pPr marL="514350" indent="-514350">
              <a:spcBef>
                <a:spcPct val="20000"/>
              </a:spcBef>
              <a:buClr>
                <a:srgbClr val="009383"/>
              </a:buClr>
              <a:buFont typeface="+mj-lt"/>
              <a:buAutoNum type="alphaUcPeriod" startAt="5"/>
              <a:defRPr/>
            </a:pPr>
            <a:r>
              <a:rPr lang="en-US" sz="2400" dirty="0">
                <a:latin typeface="Arial" panose="020B0604020202020204" pitchFamily="34" charset="0"/>
                <a:cs typeface="Arial" panose="020B0604020202020204" pitchFamily="34" charset="0"/>
              </a:rPr>
              <a:t>Develop an implementation plan</a:t>
            </a:r>
          </a:p>
          <a:p>
            <a:pPr marL="514350" indent="-514350">
              <a:spcBef>
                <a:spcPct val="20000"/>
              </a:spcBef>
              <a:buClr>
                <a:srgbClr val="009383"/>
              </a:buClr>
              <a:buFont typeface="+mj-lt"/>
              <a:buAutoNum type="alphaUcPeriod" startAt="5"/>
              <a:defRPr/>
            </a:pPr>
            <a:r>
              <a:rPr lang="en-US" sz="2400" dirty="0">
                <a:latin typeface="Arial" panose="020B0604020202020204" pitchFamily="34" charset="0"/>
                <a:cs typeface="Arial" panose="020B0604020202020204" pitchFamily="34" charset="0"/>
              </a:rPr>
              <a:t>Review and close</a:t>
            </a:r>
          </a:p>
        </p:txBody>
      </p:sp>
      <p:sp>
        <p:nvSpPr>
          <p:cNvPr id="9" name="Content Placeholder 26"/>
          <p:cNvSpPr txBox="1">
            <a:spLocks/>
          </p:cNvSpPr>
          <p:nvPr/>
        </p:nvSpPr>
        <p:spPr>
          <a:xfrm>
            <a:off x="657225" y="1399175"/>
            <a:ext cx="9021031" cy="66198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F26522"/>
              </a:buClr>
              <a:buFont typeface="Arial"/>
              <a:buChar char="–"/>
              <a:defRPr sz="2800" kern="1200">
                <a:solidFill>
                  <a:srgbClr val="F265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2800" dirty="0">
                <a:solidFill>
                  <a:schemeClr val="tx1"/>
                </a:solidFill>
                <a:latin typeface="Arial" panose="020B0604020202020204" pitchFamily="34" charset="0"/>
                <a:cs typeface="Arial" panose="020B0604020202020204" pitchFamily="34" charset="0"/>
              </a:rPr>
              <a:t>We will be using the following practice agenda throughout the class.</a:t>
            </a:r>
          </a:p>
        </p:txBody>
      </p:sp>
      <p:sp>
        <p:nvSpPr>
          <p:cNvPr id="12" name="TextBox 11">
            <a:extLst>
              <a:ext uri="{FF2B5EF4-FFF2-40B4-BE49-F238E27FC236}">
                <a16:creationId xmlns:a16="http://schemas.microsoft.com/office/drawing/2014/main" id="{038099AB-C063-491A-8629-95D92F45E363}"/>
              </a:ext>
            </a:extLst>
          </p:cNvPr>
          <p:cNvSpPr txBox="1"/>
          <p:nvPr/>
        </p:nvSpPr>
        <p:spPr>
          <a:xfrm>
            <a:off x="11215761" y="409835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extLst>
      <p:ext uri="{BB962C8B-B14F-4D97-AF65-F5344CB8AC3E}">
        <p14:creationId xmlns:p14="http://schemas.microsoft.com/office/powerpoint/2010/main" val="2169615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fade">
                                      <p:cBhvr>
                                        <p:cTn id="47" dur="500"/>
                                        <p:tgtEl>
                                          <p:spTgt spid="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build="p"/>
      <p:bldP spid="6" grpId="0" uiExpand="1" build="p"/>
      <p:bldP spid="7" grpId="0"/>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Exercise: Practice Type B</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24</a:t>
            </a:fld>
            <a:endParaRPr lang="en-US" dirty="0"/>
          </a:p>
        </p:txBody>
      </p:sp>
      <p:sp>
        <p:nvSpPr>
          <p:cNvPr id="3" name="Content Placeholder 2"/>
          <p:cNvSpPr>
            <a:spLocks noGrp="1"/>
          </p:cNvSpPr>
          <p:nvPr>
            <p:ph type="body" sz="quarter" idx="13"/>
          </p:nvPr>
        </p:nvSpPr>
        <p:spPr/>
        <p:txBody>
          <a:bodyPr>
            <a:normAutofit/>
          </a:bodyPr>
          <a:lstStyle/>
          <a:p>
            <a:r>
              <a:rPr lang="en-US" sz="2400" dirty="0"/>
              <a:t>Steps in the current hiring process</a:t>
            </a:r>
          </a:p>
        </p:txBody>
      </p:sp>
      <p:sp>
        <p:nvSpPr>
          <p:cNvPr id="5" name="Footer Placeholder 4">
            <a:extLst>
              <a:ext uri="{FF2B5EF4-FFF2-40B4-BE49-F238E27FC236}">
                <a16:creationId xmlns:a16="http://schemas.microsoft.com/office/drawing/2014/main" id="{512075CF-985C-4BBB-969E-8F2826ECE5F1}"/>
              </a:ext>
            </a:extLst>
          </p:cNvPr>
          <p:cNvSpPr>
            <a:spLocks noGrp="1"/>
          </p:cNvSpPr>
          <p:nvPr>
            <p:ph type="ftr" sz="quarter" idx="11"/>
          </p:nvPr>
        </p:nvSpPr>
        <p:spPr/>
        <p:txBody>
          <a:bodyPr/>
          <a:lstStyle/>
          <a:p>
            <a:r>
              <a:rPr lang="en-US" dirty="0"/>
              <a:t>Copyright 1992-2015, Leadership Strategies, Inc. V15.02 </a:t>
            </a:r>
          </a:p>
        </p:txBody>
      </p:sp>
      <p:sp>
        <p:nvSpPr>
          <p:cNvPr id="6" name="Content Placeholder 2"/>
          <p:cNvSpPr txBox="1">
            <a:spLocks/>
          </p:cNvSpPr>
          <p:nvPr/>
        </p:nvSpPr>
        <p:spPr>
          <a:xfrm>
            <a:off x="2238155" y="2434149"/>
            <a:ext cx="8071290" cy="2725339"/>
          </a:xfrm>
          <a:prstGeom prst="rect">
            <a:avLst/>
          </a:prstGeom>
        </p:spPr>
        <p:txBody>
          <a:bodyPr vert="horz" lIns="91440" tIns="45720" rIns="91440" bIns="45720" rtlCol="0">
            <a:noAutofit/>
          </a:bodyPr>
          <a:lstStyle/>
          <a:p>
            <a:pPr marL="971550" lvl="1" indent="-514350">
              <a:spcAft>
                <a:spcPts val="1200"/>
              </a:spcAft>
              <a:buFont typeface="+mj-lt"/>
              <a:buAutoNum type="arabicPeriod"/>
            </a:pPr>
            <a:r>
              <a:rPr lang="en-US" sz="2400" dirty="0">
                <a:solidFill>
                  <a:srgbClr val="F26522"/>
                </a:solidFill>
                <a:latin typeface="Arial" panose="020B0604020202020204" pitchFamily="34" charset="0"/>
                <a:cs typeface="Arial" panose="020B0604020202020204" pitchFamily="34" charset="0"/>
              </a:rPr>
              <a:t>Begin with an image building phrase</a:t>
            </a:r>
            <a:br>
              <a:rPr lang="en-US" sz="2400" dirty="0">
                <a:solidFill>
                  <a:srgbClr val="F26522"/>
                </a:solidFill>
                <a:latin typeface="Arial" panose="020B0604020202020204" pitchFamily="34" charset="0"/>
                <a:cs typeface="Arial" panose="020B0604020202020204" pitchFamily="34" charset="0"/>
              </a:rPr>
            </a:br>
            <a:r>
              <a:rPr lang="en-US" sz="2400" dirty="0">
                <a:solidFill>
                  <a:srgbClr val="F26522"/>
                </a:solidFill>
                <a:latin typeface="Arial" panose="020B0604020202020204" pitchFamily="34" charset="0"/>
                <a:cs typeface="Arial" panose="020B0604020202020204" pitchFamily="34" charset="0"/>
              </a:rPr>
              <a:t>(“think about”, “imagine”, “consider”, “if”</a:t>
            </a:r>
          </a:p>
          <a:p>
            <a:pPr marL="971550" lvl="1" indent="-514350">
              <a:spcAft>
                <a:spcPts val="1200"/>
              </a:spcAft>
              <a:buFont typeface="+mj-lt"/>
              <a:buAutoNum type="arabicPeriod"/>
            </a:pPr>
            <a:r>
              <a:rPr lang="en-US" sz="2400" dirty="0">
                <a:solidFill>
                  <a:srgbClr val="F26522"/>
                </a:solidFill>
                <a:latin typeface="Arial" panose="020B0604020202020204" pitchFamily="34" charset="0"/>
                <a:cs typeface="Arial" panose="020B0604020202020204" pitchFamily="34" charset="0"/>
              </a:rPr>
              <a:t>Extend the image to the answers </a:t>
            </a:r>
            <a:br>
              <a:rPr lang="en-US" sz="2400" dirty="0">
                <a:solidFill>
                  <a:srgbClr val="F26522"/>
                </a:solidFill>
                <a:latin typeface="Arial" panose="020B0604020202020204" pitchFamily="34" charset="0"/>
                <a:cs typeface="Arial" panose="020B0604020202020204" pitchFamily="34" charset="0"/>
              </a:rPr>
            </a:br>
            <a:r>
              <a:rPr lang="en-US" sz="2400" dirty="0">
                <a:solidFill>
                  <a:srgbClr val="F26522"/>
                </a:solidFill>
                <a:latin typeface="Arial" panose="020B0604020202020204" pitchFamily="34" charset="0"/>
                <a:cs typeface="Arial" panose="020B0604020202020204" pitchFamily="34" charset="0"/>
              </a:rPr>
              <a:t>(at least 2 phrases)</a:t>
            </a:r>
          </a:p>
          <a:p>
            <a:pPr marL="971550" lvl="1" indent="-514350">
              <a:spcAft>
                <a:spcPts val="1200"/>
              </a:spcAft>
              <a:buFont typeface="+mj-lt"/>
              <a:buAutoNum type="arabicPeriod"/>
            </a:pPr>
            <a:r>
              <a:rPr lang="en-US" sz="2400" dirty="0">
                <a:solidFill>
                  <a:srgbClr val="F26522"/>
                </a:solidFill>
                <a:latin typeface="Arial" panose="020B0604020202020204" pitchFamily="34" charset="0"/>
                <a:cs typeface="Arial" panose="020B0604020202020204" pitchFamily="34" charset="0"/>
              </a:rPr>
              <a:t>Ask the direct question (Type A) to get the information you want </a:t>
            </a:r>
          </a:p>
        </p:txBody>
      </p:sp>
    </p:spTree>
    <p:extLst>
      <p:ext uri="{BB962C8B-B14F-4D97-AF65-F5344CB8AC3E}">
        <p14:creationId xmlns:p14="http://schemas.microsoft.com/office/powerpoint/2010/main" val="404102161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Scoring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25</a:t>
            </a:fld>
            <a:endParaRPr lang="en-US" dirty="0"/>
          </a:p>
        </p:txBody>
      </p:sp>
      <p:sp>
        <p:nvSpPr>
          <p:cNvPr id="3" name="Content Placeholder 2"/>
          <p:cNvSpPr>
            <a:spLocks noGrp="1"/>
          </p:cNvSpPr>
          <p:nvPr>
            <p:ph type="body" sz="quarter" idx="13"/>
          </p:nvPr>
        </p:nvSpPr>
        <p:spPr/>
        <p:txBody>
          <a:bodyPr>
            <a:normAutofit/>
          </a:bodyPr>
          <a:lstStyle/>
          <a:p>
            <a:r>
              <a:rPr lang="en-US" sz="2400" dirty="0"/>
              <a:t>1 point — If cover one or two of the criteria</a:t>
            </a:r>
          </a:p>
          <a:p>
            <a:r>
              <a:rPr lang="en-US" sz="2400" dirty="0"/>
              <a:t>3 points — If cover all three</a:t>
            </a:r>
          </a:p>
        </p:txBody>
      </p:sp>
      <p:sp>
        <p:nvSpPr>
          <p:cNvPr id="5" name="Footer Placeholder 4">
            <a:extLst>
              <a:ext uri="{FF2B5EF4-FFF2-40B4-BE49-F238E27FC236}">
                <a16:creationId xmlns:a16="http://schemas.microsoft.com/office/drawing/2014/main" id="{841522A3-8694-4E67-83FA-7A1372547E0C}"/>
              </a:ext>
            </a:extLst>
          </p:cNvPr>
          <p:cNvSpPr>
            <a:spLocks noGrp="1"/>
          </p:cNvSpPr>
          <p:nvPr>
            <p:ph type="ftr" sz="quarter" idx="11"/>
          </p:nvPr>
        </p:nvSpPr>
        <p:spPr/>
        <p:txBody>
          <a:bodyPr/>
          <a:lstStyle/>
          <a:p>
            <a:r>
              <a:rPr lang="en-US" dirty="0"/>
              <a:t>Copyright 1992-2015, Leadership Strategies, Inc. V15.02 </a:t>
            </a:r>
          </a:p>
        </p:txBody>
      </p:sp>
      <p:sp>
        <p:nvSpPr>
          <p:cNvPr id="6" name="Content Placeholder 2"/>
          <p:cNvSpPr txBox="1">
            <a:spLocks/>
          </p:cNvSpPr>
          <p:nvPr/>
        </p:nvSpPr>
        <p:spPr>
          <a:xfrm>
            <a:off x="2362063" y="2732100"/>
            <a:ext cx="8071290" cy="2725339"/>
          </a:xfrm>
          <a:prstGeom prst="rect">
            <a:avLst/>
          </a:prstGeom>
        </p:spPr>
        <p:txBody>
          <a:bodyPr vert="horz" lIns="91440" tIns="45720" rIns="91440" bIns="45720" rtlCol="0">
            <a:noAutofit/>
          </a:bodyPr>
          <a:lstStyle/>
          <a:p>
            <a:pPr marL="971550" lvl="1" indent="-514350">
              <a:spcAft>
                <a:spcPts val="1200"/>
              </a:spcAft>
              <a:buFont typeface="+mj-lt"/>
              <a:buAutoNum type="arabicPeriod"/>
            </a:pPr>
            <a:r>
              <a:rPr lang="en-US" sz="2400" dirty="0">
                <a:solidFill>
                  <a:srgbClr val="F26522"/>
                </a:solidFill>
                <a:latin typeface="Arial" panose="020B0604020202020204" pitchFamily="34" charset="0"/>
                <a:cs typeface="Arial" panose="020B0604020202020204" pitchFamily="34" charset="0"/>
              </a:rPr>
              <a:t>Begin with an image building phrase</a:t>
            </a:r>
            <a:br>
              <a:rPr lang="en-US" sz="2400" dirty="0">
                <a:solidFill>
                  <a:srgbClr val="F26522"/>
                </a:solidFill>
                <a:latin typeface="Arial" panose="020B0604020202020204" pitchFamily="34" charset="0"/>
                <a:cs typeface="Arial" panose="020B0604020202020204" pitchFamily="34" charset="0"/>
              </a:rPr>
            </a:br>
            <a:r>
              <a:rPr lang="en-US" sz="2400" dirty="0">
                <a:solidFill>
                  <a:srgbClr val="F26522"/>
                </a:solidFill>
                <a:latin typeface="Arial" panose="020B0604020202020204" pitchFamily="34" charset="0"/>
                <a:cs typeface="Arial" panose="020B0604020202020204" pitchFamily="34" charset="0"/>
              </a:rPr>
              <a:t>(“think about”, “imagine”, “consider”, “if”</a:t>
            </a:r>
          </a:p>
          <a:p>
            <a:pPr marL="971550" lvl="1" indent="-514350">
              <a:spcAft>
                <a:spcPts val="1200"/>
              </a:spcAft>
              <a:buFont typeface="+mj-lt"/>
              <a:buAutoNum type="arabicPeriod"/>
            </a:pPr>
            <a:r>
              <a:rPr lang="en-US" sz="2400" dirty="0">
                <a:solidFill>
                  <a:srgbClr val="F26522"/>
                </a:solidFill>
                <a:latin typeface="Arial" panose="020B0604020202020204" pitchFamily="34" charset="0"/>
                <a:cs typeface="Arial" panose="020B0604020202020204" pitchFamily="34" charset="0"/>
              </a:rPr>
              <a:t>Extend the image to the answers </a:t>
            </a:r>
            <a:br>
              <a:rPr lang="en-US" sz="2400" dirty="0">
                <a:solidFill>
                  <a:srgbClr val="F26522"/>
                </a:solidFill>
                <a:latin typeface="Arial" panose="020B0604020202020204" pitchFamily="34" charset="0"/>
                <a:cs typeface="Arial" panose="020B0604020202020204" pitchFamily="34" charset="0"/>
              </a:rPr>
            </a:br>
            <a:r>
              <a:rPr lang="en-US" sz="2400" dirty="0">
                <a:solidFill>
                  <a:srgbClr val="F26522"/>
                </a:solidFill>
                <a:latin typeface="Arial" panose="020B0604020202020204" pitchFamily="34" charset="0"/>
                <a:cs typeface="Arial" panose="020B0604020202020204" pitchFamily="34" charset="0"/>
              </a:rPr>
              <a:t>(at least 2 phrases)</a:t>
            </a:r>
          </a:p>
          <a:p>
            <a:pPr marL="971550" lvl="1" indent="-514350">
              <a:spcAft>
                <a:spcPts val="1200"/>
              </a:spcAft>
              <a:buFont typeface="+mj-lt"/>
              <a:buAutoNum type="arabicPeriod"/>
            </a:pPr>
            <a:r>
              <a:rPr lang="en-US" sz="2400" dirty="0">
                <a:solidFill>
                  <a:srgbClr val="F26522"/>
                </a:solidFill>
                <a:latin typeface="Arial" panose="020B0604020202020204" pitchFamily="34" charset="0"/>
                <a:cs typeface="Arial" panose="020B0604020202020204" pitchFamily="34" charset="0"/>
              </a:rPr>
              <a:t>Ask the direct question (Type A) to get the information you want </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LSI Type B Question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26</a:t>
            </a:fld>
            <a:endParaRPr lang="en-US" dirty="0"/>
          </a:p>
        </p:txBody>
      </p:sp>
      <p:sp>
        <p:nvSpPr>
          <p:cNvPr id="3" name="Content Placeholder 2"/>
          <p:cNvSpPr>
            <a:spLocks noGrp="1"/>
          </p:cNvSpPr>
          <p:nvPr>
            <p:ph type="body" sz="quarter" idx="13"/>
          </p:nvPr>
        </p:nvSpPr>
        <p:spPr/>
        <p:txBody>
          <a:bodyPr>
            <a:normAutofit/>
          </a:bodyPr>
          <a:lstStyle/>
          <a:p>
            <a:pPr>
              <a:lnSpc>
                <a:spcPct val="100000"/>
              </a:lnSpc>
              <a:spcAft>
                <a:spcPts val="1200"/>
              </a:spcAft>
            </a:pPr>
            <a:r>
              <a:rPr lang="en-US" sz="2400" dirty="0"/>
              <a:t>Think about the last time you hired someone…</a:t>
            </a:r>
          </a:p>
          <a:p>
            <a:pPr>
              <a:lnSpc>
                <a:spcPct val="100000"/>
              </a:lnSpc>
              <a:spcAft>
                <a:spcPts val="1200"/>
              </a:spcAft>
            </a:pPr>
            <a:r>
              <a:rPr lang="en-US" sz="2400" dirty="0"/>
              <a:t>Think about the steps you went through, the people you had to talk to, the paperwork that had to be filled out, all the steps that were necessary to get that person on board…</a:t>
            </a:r>
          </a:p>
          <a:p>
            <a:pPr>
              <a:lnSpc>
                <a:spcPct val="100000"/>
              </a:lnSpc>
              <a:spcAft>
                <a:spcPts val="1200"/>
              </a:spcAft>
            </a:pPr>
            <a:r>
              <a:rPr lang="en-US" sz="2400" dirty="0"/>
              <a:t>What are the steps in the current hiring process?</a:t>
            </a:r>
          </a:p>
        </p:txBody>
      </p:sp>
      <p:sp>
        <p:nvSpPr>
          <p:cNvPr id="6" name="Footer Placeholder 5">
            <a:extLst>
              <a:ext uri="{FF2B5EF4-FFF2-40B4-BE49-F238E27FC236}">
                <a16:creationId xmlns:a16="http://schemas.microsoft.com/office/drawing/2014/main" id="{83BFFA73-E673-41DF-B668-DE7CD0EB689A}"/>
              </a:ext>
            </a:extLst>
          </p:cNvPr>
          <p:cNvSpPr>
            <a:spLocks noGrp="1"/>
          </p:cNvSpPr>
          <p:nvPr>
            <p:ph type="ftr" sz="quarter" idx="11"/>
          </p:nvPr>
        </p:nvSpPr>
        <p:spPr/>
        <p:txBody>
          <a:bodyPr/>
          <a:lstStyle/>
          <a:p>
            <a:r>
              <a:rPr lang="en-US" dirty="0"/>
              <a:t>Copyright 1992-2015, Leadership Strategies, Inc. V15.02 </a:t>
            </a:r>
          </a:p>
        </p:txBody>
      </p:sp>
      <p:sp>
        <p:nvSpPr>
          <p:cNvPr id="5" name="TextBox 4"/>
          <p:cNvSpPr txBox="1"/>
          <p:nvPr/>
        </p:nvSpPr>
        <p:spPr>
          <a:xfrm>
            <a:off x="11234958" y="346851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27</a:t>
            </a:fld>
            <a:endParaRPr lang="en-US" dirty="0"/>
          </a:p>
        </p:txBody>
      </p:sp>
      <p:sp>
        <p:nvSpPr>
          <p:cNvPr id="6" name="Title 5"/>
          <p:cNvSpPr>
            <a:spLocks noGrp="1"/>
          </p:cNvSpPr>
          <p:nvPr>
            <p:ph type="title"/>
          </p:nvPr>
        </p:nvSpPr>
        <p:spPr/>
        <p:txBody>
          <a:bodyPr anchor="ctr">
            <a:normAutofit/>
          </a:bodyPr>
          <a:lstStyle/>
          <a:p>
            <a:r>
              <a:rPr lang="en-US" sz="5000" dirty="0">
                <a:latin typeface="Arial" panose="020B0604020202020204" pitchFamily="34" charset="0"/>
                <a:cs typeface="Arial" panose="020B0604020202020204" pitchFamily="34" charset="0"/>
              </a:rPr>
              <a:t>REVIEW</a:t>
            </a:r>
          </a:p>
        </p:txBody>
      </p:sp>
      <p:sp>
        <p:nvSpPr>
          <p:cNvPr id="8" name="Footer Placeholder 2">
            <a:extLst>
              <a:ext uri="{FF2B5EF4-FFF2-40B4-BE49-F238E27FC236}">
                <a16:creationId xmlns:a16="http://schemas.microsoft.com/office/drawing/2014/main" id="{CCFFEDF9-FB92-42B7-BC9F-F83C606382CD}"/>
              </a:ext>
            </a:extLst>
          </p:cNvPr>
          <p:cNvSpPr>
            <a:spLocks noGrp="1"/>
          </p:cNvSpPr>
          <p:nvPr>
            <p:ph type="ftr" sz="quarter" idx="11"/>
          </p:nvPr>
        </p:nvSpPr>
        <p:spPr/>
        <p:txBody>
          <a:bodyPr/>
          <a:lstStyle/>
          <a:p>
            <a:r>
              <a:rPr lang="en-US" dirty="0"/>
              <a:t>Copyright 1992-2015, Leadership Strategies, Inc. V15.02 </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657225" y="522072"/>
            <a:ext cx="7429500" cy="690564"/>
          </a:xfrm>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28</a:t>
            </a:fld>
            <a:endParaRPr lang="en-US" dirty="0"/>
          </a:p>
        </p:txBody>
      </p:sp>
      <p:sp>
        <p:nvSpPr>
          <p:cNvPr id="27" name="Content Placeholder 26"/>
          <p:cNvSpPr>
            <a:spLocks noGrp="1"/>
          </p:cNvSpPr>
          <p:nvPr>
            <p:ph type="body" sz="quarter" idx="13"/>
          </p:nvPr>
        </p:nvSpPr>
        <p:spPr>
          <a:xfrm>
            <a:off x="560388" y="1983778"/>
            <a:ext cx="11426825" cy="4201503"/>
          </a:xfrm>
        </p:spPr>
        <p:txBody>
          <a:bodyPr>
            <a:normAutofit/>
          </a:bodyPr>
          <a:lstStyle/>
          <a:p>
            <a:pPr>
              <a:lnSpc>
                <a:spcPct val="100000"/>
              </a:lnSpc>
              <a:spcAft>
                <a:spcPts val="1200"/>
              </a:spcAft>
            </a:pPr>
            <a:r>
              <a:rPr lang="en-US" sz="2400" dirty="0"/>
              <a:t>Begin with an image building phrase</a:t>
            </a:r>
          </a:p>
          <a:p>
            <a:pPr>
              <a:lnSpc>
                <a:spcPct val="100000"/>
              </a:lnSpc>
              <a:spcAft>
                <a:spcPts val="1200"/>
              </a:spcAft>
            </a:pPr>
            <a:r>
              <a:rPr lang="en-US" sz="2400" dirty="0"/>
              <a:t>Extend the image</a:t>
            </a:r>
          </a:p>
          <a:p>
            <a:pPr>
              <a:lnSpc>
                <a:spcPct val="100000"/>
              </a:lnSpc>
              <a:spcAft>
                <a:spcPts val="1200"/>
              </a:spcAft>
            </a:pPr>
            <a:r>
              <a:rPr lang="en-US" sz="2400" dirty="0"/>
              <a:t>Ask the direct question</a:t>
            </a:r>
          </a:p>
        </p:txBody>
      </p:sp>
      <p:sp>
        <p:nvSpPr>
          <p:cNvPr id="2" name="Footer Placeholder 1">
            <a:extLst>
              <a:ext uri="{FF2B5EF4-FFF2-40B4-BE49-F238E27FC236}">
                <a16:creationId xmlns:a16="http://schemas.microsoft.com/office/drawing/2014/main" id="{79BC3A78-D10C-42FA-89BF-8BC689F8FB09}"/>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293215"/>
            <a:ext cx="9107199" cy="69056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three parts of a great starting question?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fade">
                                      <p:cBhvr>
                                        <p:cTn id="10" dur="500"/>
                                        <p:tgtEl>
                                          <p:spTgt spid="2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animEffect transition="in" filter="fade">
                                      <p:cBhvr>
                                        <p:cTn id="13"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29</a:t>
            </a:fld>
            <a:endParaRPr lang="en-US" dirty="0"/>
          </a:p>
        </p:txBody>
      </p:sp>
      <p:sp>
        <p:nvSpPr>
          <p:cNvPr id="27" name="Content Placeholder 26"/>
          <p:cNvSpPr>
            <a:spLocks noGrp="1"/>
          </p:cNvSpPr>
          <p:nvPr>
            <p:ph type="body" sz="quarter" idx="13"/>
          </p:nvPr>
        </p:nvSpPr>
        <p:spPr>
          <a:xfrm>
            <a:off x="560388" y="2560250"/>
            <a:ext cx="11426825" cy="3625031"/>
          </a:xfrm>
        </p:spPr>
        <p:txBody>
          <a:bodyPr>
            <a:normAutofit/>
          </a:bodyPr>
          <a:lstStyle/>
          <a:p>
            <a:pPr>
              <a:spcAft>
                <a:spcPts val="1200"/>
              </a:spcAft>
            </a:pPr>
            <a:r>
              <a:rPr lang="en-US" sz="2400" dirty="0"/>
              <a:t>At the beginning of every agenda item in the session</a:t>
            </a:r>
          </a:p>
        </p:txBody>
      </p:sp>
      <p:sp>
        <p:nvSpPr>
          <p:cNvPr id="2" name="Footer Placeholder 1">
            <a:extLst>
              <a:ext uri="{FF2B5EF4-FFF2-40B4-BE49-F238E27FC236}">
                <a16:creationId xmlns:a16="http://schemas.microsoft.com/office/drawing/2014/main" id="{F5F59AF5-4EBD-4692-B95A-DF468977ED7E}"/>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541161"/>
            <a:ext cx="11055314" cy="690564"/>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should the great starting question be used in a facilitated session?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ools.jpg"/>
          <p:cNvPicPr>
            <a:picLocks noChangeAspect="1"/>
          </p:cNvPicPr>
          <p:nvPr/>
        </p:nvPicPr>
        <p:blipFill>
          <a:blip r:embed="rId3"/>
          <a:srcRect t="24584" b="20319"/>
          <a:stretch>
            <a:fillRect/>
          </a:stretch>
        </p:blipFill>
        <p:spPr>
          <a:xfrm>
            <a:off x="0" y="0"/>
            <a:ext cx="12192000" cy="34290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12" name="Footer Placeholder 4">
            <a:extLst>
              <a:ext uri="{FF2B5EF4-FFF2-40B4-BE49-F238E27FC236}">
                <a16:creationId xmlns:a16="http://schemas.microsoft.com/office/drawing/2014/main" id="{3C5AFB52-3DF1-4D5D-A4E3-21DB7DDC0F7C}"/>
              </a:ext>
            </a:extLst>
          </p:cNvPr>
          <p:cNvSpPr>
            <a:spLocks noGrp="1"/>
          </p:cNvSpPr>
          <p:nvPr>
            <p:ph type="ftr" sz="quarter" idx="11"/>
          </p:nvPr>
        </p:nvSpPr>
        <p:spPr/>
        <p:txBody>
          <a:bodyPr/>
          <a:lstStyle/>
          <a:p>
            <a:r>
              <a:rPr lang="en-US" dirty="0"/>
              <a:t>Copyright 1992-2015, Leadership Strategies, Inc. V15.02</a:t>
            </a:r>
          </a:p>
        </p:txBody>
      </p:sp>
      <p:sp>
        <p:nvSpPr>
          <p:cNvPr id="10" name="Title 1">
            <a:extLst>
              <a:ext uri="{FF2B5EF4-FFF2-40B4-BE49-F238E27FC236}">
                <a16:creationId xmlns:a16="http://schemas.microsoft.com/office/drawing/2014/main" id="{CC3B1FC0-5F9E-4FA1-8261-CEC13404B1C6}"/>
              </a:ext>
            </a:extLst>
          </p:cNvPr>
          <p:cNvSpPr txBox="1">
            <a:spLocks/>
          </p:cNvSpPr>
          <p:nvPr/>
        </p:nvSpPr>
        <p:spPr>
          <a:xfrm>
            <a:off x="2010419" y="3733800"/>
            <a:ext cx="8368262" cy="1843880"/>
          </a:xfrm>
          <a:prstGeom prst="rect">
            <a:avLst/>
          </a:prstGeom>
        </p:spPr>
        <p:txBody>
          <a:bodyPr vert="horz" lIns="91440" tIns="45720" rIns="91440" bIns="45720" rtlCol="0" anchor="t">
            <a:noAutofit/>
          </a:bodyPr>
          <a:lstStyle/>
          <a:p>
            <a:pPr algn="ctr">
              <a:lnSpc>
                <a:spcPts val="60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Know your tools and how to use them</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30</a:t>
            </a:fld>
            <a:endParaRPr lang="en-US" dirty="0"/>
          </a:p>
        </p:txBody>
      </p:sp>
      <p:sp>
        <p:nvSpPr>
          <p:cNvPr id="27" name="Content Placeholder 26"/>
          <p:cNvSpPr>
            <a:spLocks noGrp="1"/>
          </p:cNvSpPr>
          <p:nvPr>
            <p:ph type="body" sz="quarter" idx="13"/>
          </p:nvPr>
        </p:nvSpPr>
        <p:spPr>
          <a:xfrm>
            <a:off x="560388" y="2414427"/>
            <a:ext cx="11426825" cy="3770854"/>
          </a:xfrm>
        </p:spPr>
        <p:txBody>
          <a:bodyPr>
            <a:normAutofit/>
          </a:bodyPr>
          <a:lstStyle/>
          <a:p>
            <a:pPr>
              <a:lnSpc>
                <a:spcPct val="100000"/>
              </a:lnSpc>
              <a:spcAft>
                <a:spcPts val="1200"/>
              </a:spcAft>
            </a:pPr>
            <a:r>
              <a:rPr lang="en-US" sz="2400" dirty="0"/>
              <a:t>Think about</a:t>
            </a:r>
          </a:p>
          <a:p>
            <a:pPr>
              <a:lnSpc>
                <a:spcPct val="100000"/>
              </a:lnSpc>
              <a:spcAft>
                <a:spcPts val="1200"/>
              </a:spcAft>
            </a:pPr>
            <a:r>
              <a:rPr lang="en-US" sz="2400" dirty="0"/>
              <a:t>Imagine</a:t>
            </a:r>
          </a:p>
          <a:p>
            <a:pPr>
              <a:lnSpc>
                <a:spcPct val="100000"/>
              </a:lnSpc>
              <a:spcAft>
                <a:spcPts val="1200"/>
              </a:spcAft>
            </a:pPr>
            <a:r>
              <a:rPr lang="en-US" sz="2400" dirty="0"/>
              <a:t>If</a:t>
            </a:r>
          </a:p>
          <a:p>
            <a:pPr>
              <a:lnSpc>
                <a:spcPct val="100000"/>
              </a:lnSpc>
              <a:spcAft>
                <a:spcPts val="1200"/>
              </a:spcAft>
            </a:pPr>
            <a:r>
              <a:rPr lang="en-US" sz="2400" dirty="0"/>
              <a:t>Consider</a:t>
            </a:r>
          </a:p>
        </p:txBody>
      </p:sp>
      <p:sp>
        <p:nvSpPr>
          <p:cNvPr id="2" name="Footer Placeholder 1">
            <a:extLst>
              <a:ext uri="{FF2B5EF4-FFF2-40B4-BE49-F238E27FC236}">
                <a16:creationId xmlns:a16="http://schemas.microsoft.com/office/drawing/2014/main" id="{DCB6FC5F-7CAC-40A1-8B35-A98F3DA79A98}"/>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05477"/>
            <a:ext cx="9227385" cy="904089"/>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four ways to start with an image building phrase?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fade">
                                      <p:cBhvr>
                                        <p:cTn id="10" dur="500"/>
                                        <p:tgtEl>
                                          <p:spTgt spid="2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animEffect transition="in" filter="fade">
                                      <p:cBhvr>
                                        <p:cTn id="13" dur="500"/>
                                        <p:tgtEl>
                                          <p:spTgt spid="2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xEl>
                                              <p:pRg st="3" end="3"/>
                                            </p:txEl>
                                          </p:spTgt>
                                        </p:tgtEl>
                                        <p:attrNameLst>
                                          <p:attrName>style.visibility</p:attrName>
                                        </p:attrNameLst>
                                      </p:cBhvr>
                                      <p:to>
                                        <p:strVal val="visible"/>
                                      </p:to>
                                    </p:set>
                                    <p:animEffect transition="in" filter="fade">
                                      <p:cBhvr>
                                        <p:cTn id="1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Question-Keys.jpg"/>
          <p:cNvPicPr>
            <a:picLocks noChangeAspect="1"/>
          </p:cNvPicPr>
          <p:nvPr/>
        </p:nvPicPr>
        <p:blipFill>
          <a:blip r:embed="rId3"/>
          <a:srcRect t="2372" b="979"/>
          <a:stretch>
            <a:fillRect/>
          </a:stretch>
        </p:blipFill>
        <p:spPr>
          <a:xfrm>
            <a:off x="0" y="0"/>
            <a:ext cx="12267344" cy="6858000"/>
          </a:xfrm>
          <a:prstGeom prst="rect">
            <a:avLst/>
          </a:prstGeom>
        </p:spPr>
      </p:pic>
      <p:sp>
        <p:nvSpPr>
          <p:cNvPr id="10" name="Rectangle 9"/>
          <p:cNvSpPr/>
          <p:nvPr/>
        </p:nvSpPr>
        <p:spPr>
          <a:xfrm>
            <a:off x="2497166" y="111751"/>
            <a:ext cx="7273012" cy="120334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b. Guide with reacting questions</a:t>
            </a:r>
          </a:p>
        </p:txBody>
      </p:sp>
      <p:sp>
        <p:nvSpPr>
          <p:cNvPr id="25" name="Slide Number Placeholder 3"/>
          <p:cNvSpPr>
            <a:spLocks noGrp="1"/>
          </p:cNvSpPr>
          <p:nvPr>
            <p:ph type="sldNum" sz="quarter" idx="12"/>
          </p:nvPr>
        </p:nvSpPr>
        <p:spPr/>
        <p:txBody>
          <a:bodyPr/>
          <a:lstStyle/>
          <a:p>
            <a:fld id="{F29FD61F-2294-5D42-A9D7-9928D42B3773}" type="slidenum">
              <a:rPr lang="en-US" smtClean="0"/>
              <a:pPr/>
              <a:t>31</a:t>
            </a:fld>
            <a:endParaRPr lang="en-US" dirty="0"/>
          </a:p>
        </p:txBody>
      </p:sp>
      <p:sp>
        <p:nvSpPr>
          <p:cNvPr id="3" name="Footer Placeholder 2">
            <a:extLst>
              <a:ext uri="{FF2B5EF4-FFF2-40B4-BE49-F238E27FC236}">
                <a16:creationId xmlns:a16="http://schemas.microsoft.com/office/drawing/2014/main" id="{C3361961-D31C-465A-8A56-078FDCC54219}"/>
              </a:ext>
            </a:extLst>
          </p:cNvPr>
          <p:cNvSpPr>
            <a:spLocks noGrp="1"/>
          </p:cNvSpPr>
          <p:nvPr>
            <p:ph type="ftr" sz="quarter" idx="11"/>
          </p:nvPr>
        </p:nvSpPr>
        <p:spPr/>
        <p:txBody>
          <a:bodyPr/>
          <a:lstStyle/>
          <a:p>
            <a:r>
              <a:rPr lang="en-US" dirty="0"/>
              <a:t>Copyright 1992-2015, Leadership Strategies, Inc. V15.02 </a:t>
            </a:r>
          </a:p>
        </p:txBody>
      </p:sp>
      <p:sp>
        <p:nvSpPr>
          <p:cNvPr id="15" name="Footer Placeholder 4">
            <a:extLst>
              <a:ext uri="{FF2B5EF4-FFF2-40B4-BE49-F238E27FC236}">
                <a16:creationId xmlns:a16="http://schemas.microsoft.com/office/drawing/2014/main" id="{A4FB1256-77FB-494A-87FA-C7A5D26B202B}"/>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B. Guide with Reacting Questions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32</a:t>
            </a:fld>
            <a:endParaRPr lang="en-US" dirty="0"/>
          </a:p>
        </p:txBody>
      </p:sp>
      <p:sp>
        <p:nvSpPr>
          <p:cNvPr id="3" name="Content Placeholder 2"/>
          <p:cNvSpPr>
            <a:spLocks noGrp="1"/>
          </p:cNvSpPr>
          <p:nvPr>
            <p:ph type="body" sz="quarter" idx="13"/>
          </p:nvPr>
        </p:nvSpPr>
        <p:spPr/>
        <p:txBody>
          <a:bodyPr>
            <a:normAutofit/>
          </a:bodyPr>
          <a:lstStyle/>
          <a:p>
            <a:pPr>
              <a:lnSpc>
                <a:spcPct val="100000"/>
              </a:lnSpc>
              <a:spcAft>
                <a:spcPts val="1200"/>
              </a:spcAft>
            </a:pPr>
            <a:r>
              <a:rPr lang="en-US" sz="2400" dirty="0"/>
              <a:t>Questioning: your most versatile tool</a:t>
            </a:r>
          </a:p>
          <a:p>
            <a:pPr>
              <a:lnSpc>
                <a:spcPct val="100000"/>
              </a:lnSpc>
              <a:spcAft>
                <a:spcPts val="1200"/>
              </a:spcAft>
            </a:pPr>
            <a:r>
              <a:rPr lang="en-US" sz="2400" dirty="0"/>
              <a:t>Become well-versed in each type</a:t>
            </a:r>
          </a:p>
          <a:p>
            <a:pPr>
              <a:lnSpc>
                <a:spcPct val="100000"/>
              </a:lnSpc>
              <a:spcAft>
                <a:spcPts val="1200"/>
              </a:spcAft>
            </a:pPr>
            <a:r>
              <a:rPr lang="en-US" sz="2400" dirty="0"/>
              <a:t>Practice them frequently</a:t>
            </a:r>
          </a:p>
          <a:p>
            <a:pPr>
              <a:lnSpc>
                <a:spcPct val="100000"/>
              </a:lnSpc>
              <a:spcAft>
                <a:spcPts val="1200"/>
              </a:spcAft>
            </a:pPr>
            <a:r>
              <a:rPr lang="en-US" sz="2400" dirty="0"/>
              <a:t>8 reacting questions</a:t>
            </a:r>
          </a:p>
        </p:txBody>
      </p:sp>
      <p:sp>
        <p:nvSpPr>
          <p:cNvPr id="7" name="Footer Placeholder 6">
            <a:extLst>
              <a:ext uri="{FF2B5EF4-FFF2-40B4-BE49-F238E27FC236}">
                <a16:creationId xmlns:a16="http://schemas.microsoft.com/office/drawing/2014/main" id="{0A2D7025-03A7-4020-BB21-492B966DED9D}"/>
              </a:ext>
            </a:extLst>
          </p:cNvPr>
          <p:cNvSpPr>
            <a:spLocks noGrp="1"/>
          </p:cNvSpPr>
          <p:nvPr>
            <p:ph type="ftr" sz="quarter" idx="11"/>
          </p:nvPr>
        </p:nvSpPr>
        <p:spPr/>
        <p:txBody>
          <a:bodyPr/>
          <a:lstStyle/>
          <a:p>
            <a:r>
              <a:rPr lang="en-US" dirty="0"/>
              <a:t>Copyright 1992-2015, Leadership Strategies, Inc. V15.02 </a:t>
            </a:r>
          </a:p>
        </p:txBody>
      </p:sp>
      <p:sp>
        <p:nvSpPr>
          <p:cNvPr id="5" name="TextBox 4"/>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5-4</a:t>
            </a:r>
          </a:p>
        </p:txBody>
      </p:sp>
      <p:sp>
        <p:nvSpPr>
          <p:cNvPr id="6" name="TextBox 5"/>
          <p:cNvSpPr txBox="1"/>
          <p:nvPr/>
        </p:nvSpPr>
        <p:spPr>
          <a:xfrm>
            <a:off x="11093787" y="356068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B. Guide with Reacting Questions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33</a:t>
            </a:fld>
            <a:endParaRPr lang="en-US" dirty="0"/>
          </a:p>
        </p:txBody>
      </p:sp>
      <p:sp>
        <p:nvSpPr>
          <p:cNvPr id="3" name="Content Placeholder 2"/>
          <p:cNvSpPr>
            <a:spLocks noGrp="1"/>
          </p:cNvSpPr>
          <p:nvPr>
            <p:ph type="body" sz="quarter" idx="13"/>
          </p:nvPr>
        </p:nvSpPr>
        <p:spPr/>
        <p:txBody>
          <a:bodyPr>
            <a:normAutofit/>
          </a:bodyPr>
          <a:lstStyle/>
          <a:p>
            <a:pPr marL="514350" indent="-514350">
              <a:buFont typeface="+mj-lt"/>
              <a:buAutoNum type="arabicPeriod"/>
            </a:pPr>
            <a:r>
              <a:rPr lang="en-US" sz="2400" dirty="0"/>
              <a:t>Direct Probe</a:t>
            </a:r>
          </a:p>
          <a:p>
            <a:pPr marL="514350" indent="-514350">
              <a:buFont typeface="+mj-lt"/>
              <a:buAutoNum type="arabicPeriod"/>
            </a:pPr>
            <a:r>
              <a:rPr lang="en-US" sz="2400" dirty="0"/>
              <a:t>Indirect Probe</a:t>
            </a:r>
          </a:p>
          <a:p>
            <a:pPr marL="514350" indent="-514350">
              <a:buFont typeface="+mj-lt"/>
              <a:buAutoNum type="arabicPeriod"/>
            </a:pPr>
            <a:r>
              <a:rPr lang="en-US" sz="2400" dirty="0"/>
              <a:t>Redirect</a:t>
            </a:r>
          </a:p>
          <a:p>
            <a:pPr marL="514350" indent="-514350">
              <a:buFont typeface="+mj-lt"/>
              <a:buAutoNum type="arabicPeriod"/>
            </a:pPr>
            <a:r>
              <a:rPr lang="en-US" sz="2400" dirty="0"/>
              <a:t>Playback</a:t>
            </a:r>
          </a:p>
          <a:p>
            <a:pPr marL="514350" indent="-514350">
              <a:buFont typeface="+mj-lt"/>
              <a:buAutoNum type="arabicPeriod"/>
            </a:pPr>
            <a:r>
              <a:rPr lang="en-US" sz="2400" dirty="0"/>
              <a:t>Leading</a:t>
            </a:r>
          </a:p>
          <a:p>
            <a:pPr marL="514350" indent="-514350">
              <a:buFont typeface="+mj-lt"/>
              <a:buAutoNum type="arabicPeriod"/>
            </a:pPr>
            <a:r>
              <a:rPr lang="en-US" sz="2400" dirty="0"/>
              <a:t>Prompt</a:t>
            </a:r>
          </a:p>
          <a:p>
            <a:pPr marL="514350" indent="-514350">
              <a:buFont typeface="+mj-lt"/>
              <a:buAutoNum type="arabicPeriod"/>
            </a:pPr>
            <a:r>
              <a:rPr lang="en-US" sz="2400" dirty="0"/>
              <a:t>Tag Question</a:t>
            </a:r>
          </a:p>
          <a:p>
            <a:pPr marL="514350" indent="-514350">
              <a:buFont typeface="+mj-lt"/>
              <a:buAutoNum type="arabicPeriod"/>
            </a:pPr>
            <a:r>
              <a:rPr lang="en-US" sz="2400" dirty="0"/>
              <a:t>Float an Idea</a:t>
            </a:r>
          </a:p>
        </p:txBody>
      </p:sp>
      <p:sp>
        <p:nvSpPr>
          <p:cNvPr id="6" name="Footer Placeholder 5">
            <a:extLst>
              <a:ext uri="{FF2B5EF4-FFF2-40B4-BE49-F238E27FC236}">
                <a16:creationId xmlns:a16="http://schemas.microsoft.com/office/drawing/2014/main" id="{A9DDA296-6BF7-401F-BA48-C49C6A10A23E}"/>
              </a:ext>
            </a:extLst>
          </p:cNvPr>
          <p:cNvSpPr>
            <a:spLocks noGrp="1"/>
          </p:cNvSpPr>
          <p:nvPr>
            <p:ph type="ftr" sz="quarter" idx="11"/>
          </p:nvPr>
        </p:nvSpPr>
        <p:spPr/>
        <p:txBody>
          <a:bodyPr/>
          <a:lstStyle/>
          <a:p>
            <a:r>
              <a:rPr lang="en-US" dirty="0"/>
              <a:t>Copyright 1992-2015, Leadership Strategies, Inc. V15.02 </a:t>
            </a:r>
          </a:p>
        </p:txBody>
      </p:sp>
      <p:sp>
        <p:nvSpPr>
          <p:cNvPr id="5" name="Right Arrow 4"/>
          <p:cNvSpPr/>
          <p:nvPr/>
        </p:nvSpPr>
        <p:spPr>
          <a:xfrm>
            <a:off x="9993630" y="5173536"/>
            <a:ext cx="548640" cy="731520"/>
          </a:xfrm>
          <a:prstGeom prst="rightArrow">
            <a:avLst/>
          </a:prstGeom>
          <a:solidFill>
            <a:srgbClr val="00C7B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Direct Probe</a:t>
            </a:r>
          </a:p>
        </p:txBody>
      </p:sp>
      <p:sp>
        <p:nvSpPr>
          <p:cNvPr id="2" name="Slide Number Placeholder 1"/>
          <p:cNvSpPr>
            <a:spLocks noGrp="1"/>
          </p:cNvSpPr>
          <p:nvPr>
            <p:ph type="sldNum" sz="quarter" idx="12"/>
          </p:nvPr>
        </p:nvSpPr>
        <p:spPr/>
        <p:txBody>
          <a:bodyPr/>
          <a:lstStyle/>
          <a:p>
            <a:fld id="{F29FD61F-2294-5D42-A9D7-9928D42B3773}" type="slidenum">
              <a:rPr lang="en-US" smtClean="0"/>
              <a:pPr/>
              <a:t>34</a:t>
            </a:fld>
            <a:endParaRPr lang="en-US" dirty="0"/>
          </a:p>
        </p:txBody>
      </p:sp>
      <p:sp>
        <p:nvSpPr>
          <p:cNvPr id="3" name="Footer Placeholder 2">
            <a:extLst>
              <a:ext uri="{FF2B5EF4-FFF2-40B4-BE49-F238E27FC236}">
                <a16:creationId xmlns:a16="http://schemas.microsoft.com/office/drawing/2014/main" id="{D08CD5C1-B18A-4E8B-9775-8C150ED08654}"/>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657225" y="2031829"/>
            <a:ext cx="11014218"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You don’t think what was said is correct, or you need additional explanation</a:t>
            </a:r>
          </a:p>
        </p:txBody>
      </p:sp>
      <p:sp>
        <p:nvSpPr>
          <p:cNvPr id="9" name="Title 4"/>
          <p:cNvSpPr txBox="1">
            <a:spLocks/>
          </p:cNvSpPr>
          <p:nvPr/>
        </p:nvSpPr>
        <p:spPr>
          <a:xfrm>
            <a:off x="657225" y="1430940"/>
            <a:ext cx="8360610" cy="660723"/>
          </a:xfrm>
          <a:prstGeom prst="rect">
            <a:avLst/>
          </a:prstGeom>
        </p:spPr>
        <p:txBody>
          <a:bodyPr vert="horz" lIns="91440" tIns="45720" rIns="91440" bIns="45720" rtlCol="0" anchor="ctr">
            <a:no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Purpose</a:t>
            </a:r>
            <a:r>
              <a:rPr lang="en-US" sz="2800" dirty="0">
                <a:solidFill>
                  <a:srgbClr val="009383"/>
                </a:solidFill>
                <a:latin typeface="Arial" panose="020B0604020202020204" pitchFamily="34" charset="0"/>
                <a:ea typeface="+mj-ea"/>
                <a:cs typeface="Arial" panose="020B0604020202020204" pitchFamily="34" charset="0"/>
              </a:rPr>
              <a:t>: Challenge or Probe</a:t>
            </a:r>
          </a:p>
        </p:txBody>
      </p:sp>
      <p:sp>
        <p:nvSpPr>
          <p:cNvPr id="11" name="Content Placeholder 5"/>
          <p:cNvSpPr txBox="1">
            <a:spLocks/>
          </p:cNvSpPr>
          <p:nvPr/>
        </p:nvSpPr>
        <p:spPr>
          <a:xfrm>
            <a:off x="657225" y="2456802"/>
            <a:ext cx="6006538" cy="625594"/>
          </a:xfrm>
          <a:prstGeom prst="rect">
            <a:avLst/>
          </a:prstGeom>
        </p:spPr>
        <p:txBody>
          <a:bodyPr vert="horz" lIns="91440" tIns="45720" rIns="91440" bIns="45720" rtlCol="0">
            <a:noAutofit/>
          </a:bodyPr>
          <a:lstStyle/>
          <a:p>
            <a:pPr marL="342900" indent="-342900">
              <a:spcBef>
                <a:spcPct val="20000"/>
              </a:spcBef>
              <a:spcAft>
                <a:spcPts val="1200"/>
              </a:spcAft>
              <a:buClr>
                <a:srgbClr val="F26522"/>
              </a:buClr>
              <a:defRPr/>
            </a:pPr>
            <a:r>
              <a:rPr lang="en-US" sz="2800" dirty="0">
                <a:solidFill>
                  <a:srgbClr val="F26522"/>
                </a:solidFill>
                <a:latin typeface="Arial" panose="020B0604020202020204" pitchFamily="34" charset="0"/>
                <a:cs typeface="Arial" panose="020B0604020202020204" pitchFamily="34" charset="0"/>
              </a:rPr>
              <a:t>“Why is that important?”</a:t>
            </a:r>
          </a:p>
        </p:txBody>
      </p:sp>
      <p:sp>
        <p:nvSpPr>
          <p:cNvPr id="7" name="TextBox 6"/>
          <p:cNvSpPr txBox="1"/>
          <p:nvPr/>
        </p:nvSpPr>
        <p:spPr>
          <a:xfrm>
            <a:off x="11144925" y="221207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7225" y="522072"/>
            <a:ext cx="7429500" cy="690564"/>
          </a:xfrm>
        </p:spPr>
        <p:txBody>
          <a:bodyPr>
            <a:normAutofit/>
          </a:bodyPr>
          <a:lstStyle/>
          <a:p>
            <a:r>
              <a:rPr lang="en-US" sz="3600" b="0" dirty="0"/>
              <a:t>Indirect Probe</a:t>
            </a:r>
          </a:p>
        </p:txBody>
      </p:sp>
      <p:sp>
        <p:nvSpPr>
          <p:cNvPr id="2" name="Slide Number Placeholder 1"/>
          <p:cNvSpPr>
            <a:spLocks noGrp="1"/>
          </p:cNvSpPr>
          <p:nvPr>
            <p:ph type="sldNum" sz="quarter" idx="12"/>
          </p:nvPr>
        </p:nvSpPr>
        <p:spPr/>
        <p:txBody>
          <a:bodyPr/>
          <a:lstStyle/>
          <a:p>
            <a:fld id="{F29FD61F-2294-5D42-A9D7-9928D42B3773}" type="slidenum">
              <a:rPr lang="en-US" smtClean="0"/>
              <a:pPr/>
              <a:t>35</a:t>
            </a:fld>
            <a:endParaRPr lang="en-US" dirty="0"/>
          </a:p>
        </p:txBody>
      </p:sp>
      <p:sp>
        <p:nvSpPr>
          <p:cNvPr id="3" name="Footer Placeholder 2">
            <a:extLst>
              <a:ext uri="{FF2B5EF4-FFF2-40B4-BE49-F238E27FC236}">
                <a16:creationId xmlns:a16="http://schemas.microsoft.com/office/drawing/2014/main" id="{AB6CCF4E-D99B-4A04-BA38-269F2173A151}"/>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657225" y="2051325"/>
            <a:ext cx="11003944"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You don’t think what was said is correct, or you need additional explanation</a:t>
            </a:r>
          </a:p>
        </p:txBody>
      </p:sp>
      <p:sp>
        <p:nvSpPr>
          <p:cNvPr id="9" name="Title 4"/>
          <p:cNvSpPr txBox="1">
            <a:spLocks/>
          </p:cNvSpPr>
          <p:nvPr/>
        </p:nvSpPr>
        <p:spPr>
          <a:xfrm>
            <a:off x="660422" y="1377596"/>
            <a:ext cx="8360610" cy="690564"/>
          </a:xfrm>
          <a:prstGeom prst="rect">
            <a:avLst/>
          </a:prstGeom>
        </p:spPr>
        <p:txBody>
          <a:bodyPr vert="horz" lIns="91440" tIns="45720" rIns="91440" bIns="45720" rtlCol="0" anchor="ctr">
            <a:noAutofit/>
          </a:bodyPr>
          <a:lstStyle/>
          <a:p>
            <a:pPr lvl="0">
              <a:spcBef>
                <a:spcPct val="0"/>
              </a:spcBef>
              <a:defRPr/>
            </a:pPr>
            <a:r>
              <a:rPr lang="en-US" sz="2800" cap="all" dirty="0">
                <a:solidFill>
                  <a:srgbClr val="009383"/>
                </a:solidFill>
                <a:latin typeface="Arial" panose="020B0604020202020204" pitchFamily="34" charset="0"/>
                <a:cs typeface="Arial" panose="020B0604020202020204" pitchFamily="34" charset="0"/>
              </a:rPr>
              <a:t>Purpose</a:t>
            </a:r>
            <a:r>
              <a:rPr lang="en-US" sz="2800" dirty="0">
                <a:solidFill>
                  <a:srgbClr val="009383"/>
                </a:solidFill>
                <a:latin typeface="Arial" panose="020B0604020202020204" pitchFamily="34" charset="0"/>
                <a:cs typeface="Arial" panose="020B0604020202020204" pitchFamily="34" charset="0"/>
              </a:rPr>
              <a:t>: Probe or Clarify</a:t>
            </a:r>
          </a:p>
        </p:txBody>
      </p:sp>
      <p:sp>
        <p:nvSpPr>
          <p:cNvPr id="11" name="Content Placeholder 5"/>
          <p:cNvSpPr txBox="1">
            <a:spLocks/>
          </p:cNvSpPr>
          <p:nvPr/>
        </p:nvSpPr>
        <p:spPr>
          <a:xfrm>
            <a:off x="530831" y="2543604"/>
            <a:ext cx="7736762" cy="625594"/>
          </a:xfrm>
          <a:prstGeom prst="rect">
            <a:avLst/>
          </a:prstGeom>
        </p:spPr>
        <p:txBody>
          <a:bodyPr vert="horz" lIns="91440" tIns="45720" rIns="91440" bIns="45720" rtlCol="0">
            <a:noAutofit/>
          </a:bodyPr>
          <a:lstStyle/>
          <a:p>
            <a:pPr>
              <a:spcBef>
                <a:spcPct val="20000"/>
              </a:spcBef>
              <a:spcAft>
                <a:spcPts val="1200"/>
              </a:spcAft>
              <a:buClr>
                <a:srgbClr val="F26522"/>
              </a:buClr>
              <a:defRPr/>
            </a:pPr>
            <a:r>
              <a:rPr lang="en-US" sz="2800" dirty="0">
                <a:solidFill>
                  <a:srgbClr val="F26522"/>
                </a:solidFill>
                <a:latin typeface="Arial" panose="020B0604020202020204" pitchFamily="34" charset="0"/>
                <a:cs typeface="Arial" panose="020B0604020202020204" pitchFamily="34" charset="0"/>
              </a:rPr>
              <a:t>“Is the reason that’s important because…?”</a:t>
            </a:r>
          </a:p>
        </p:txBody>
      </p:sp>
      <p:sp>
        <p:nvSpPr>
          <p:cNvPr id="7" name="TextBox 6"/>
          <p:cNvSpPr txBox="1"/>
          <p:nvPr/>
        </p:nvSpPr>
        <p:spPr>
          <a:xfrm>
            <a:off x="11142456" y="23128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Redirection Question</a:t>
            </a:r>
          </a:p>
        </p:txBody>
      </p:sp>
      <p:sp>
        <p:nvSpPr>
          <p:cNvPr id="2" name="Slide Number Placeholder 1"/>
          <p:cNvSpPr>
            <a:spLocks noGrp="1"/>
          </p:cNvSpPr>
          <p:nvPr>
            <p:ph type="sldNum" sz="quarter" idx="12"/>
          </p:nvPr>
        </p:nvSpPr>
        <p:spPr/>
        <p:txBody>
          <a:bodyPr/>
          <a:lstStyle/>
          <a:p>
            <a:fld id="{F29FD61F-2294-5D42-A9D7-9928D42B3773}" type="slidenum">
              <a:rPr lang="en-US" smtClean="0"/>
              <a:pPr/>
              <a:t>36</a:t>
            </a:fld>
            <a:endParaRPr lang="en-US" dirty="0"/>
          </a:p>
        </p:txBody>
      </p:sp>
      <p:sp>
        <p:nvSpPr>
          <p:cNvPr id="3" name="Footer Placeholder 2">
            <a:extLst>
              <a:ext uri="{FF2B5EF4-FFF2-40B4-BE49-F238E27FC236}">
                <a16:creationId xmlns:a16="http://schemas.microsoft.com/office/drawing/2014/main" id="{58A01E3C-9B63-4EE5-BF2E-E66DA26627A2}"/>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657225" y="2032714"/>
            <a:ext cx="8071290"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The point is not relevant to the current discussion</a:t>
            </a:r>
          </a:p>
        </p:txBody>
      </p:sp>
      <p:sp>
        <p:nvSpPr>
          <p:cNvPr id="9" name="Title 4"/>
          <p:cNvSpPr txBox="1">
            <a:spLocks/>
          </p:cNvSpPr>
          <p:nvPr/>
        </p:nvSpPr>
        <p:spPr>
          <a:xfrm>
            <a:off x="657225" y="1421600"/>
            <a:ext cx="8360610" cy="568747"/>
          </a:xfrm>
          <a:prstGeom prst="rect">
            <a:avLst/>
          </a:prstGeom>
        </p:spPr>
        <p:txBody>
          <a:bodyPr vert="horz" lIns="91440" tIns="45720" rIns="91440" bIns="45720" rtlCol="0" anchor="ctr">
            <a:noAutofit/>
          </a:bodyPr>
          <a:lstStyle/>
          <a:p>
            <a:pPr lvl="0">
              <a:spcBef>
                <a:spcPct val="0"/>
              </a:spcBef>
              <a:defRPr/>
            </a:pPr>
            <a:r>
              <a:rPr lang="en-US" sz="2800" cap="all" dirty="0">
                <a:solidFill>
                  <a:srgbClr val="009383"/>
                </a:solidFill>
                <a:latin typeface="Arial" panose="020B0604020202020204" pitchFamily="34" charset="0"/>
                <a:cs typeface="Arial" panose="020B0604020202020204" pitchFamily="34" charset="0"/>
              </a:rPr>
              <a:t>Purpose</a:t>
            </a:r>
            <a:r>
              <a:rPr lang="en-US" sz="2800" dirty="0">
                <a:solidFill>
                  <a:srgbClr val="009383"/>
                </a:solidFill>
                <a:latin typeface="Arial" panose="020B0604020202020204" pitchFamily="34" charset="0"/>
                <a:cs typeface="Arial" panose="020B0604020202020204" pitchFamily="34" charset="0"/>
              </a:rPr>
              <a:t>: Get Back on Track</a:t>
            </a:r>
          </a:p>
        </p:txBody>
      </p:sp>
      <p:sp>
        <p:nvSpPr>
          <p:cNvPr id="11" name="Content Placeholder 5"/>
          <p:cNvSpPr txBox="1">
            <a:spLocks/>
          </p:cNvSpPr>
          <p:nvPr/>
        </p:nvSpPr>
        <p:spPr>
          <a:xfrm>
            <a:off x="724689" y="2502361"/>
            <a:ext cx="10566610" cy="625594"/>
          </a:xfrm>
          <a:prstGeom prst="rect">
            <a:avLst/>
          </a:prstGeom>
        </p:spPr>
        <p:txBody>
          <a:bodyPr vert="horz" lIns="91440" tIns="45720" rIns="91440" bIns="45720" rtlCol="0">
            <a:noAutofit/>
          </a:bodyPr>
          <a:lstStyle/>
          <a:p>
            <a:pPr>
              <a:spcBef>
                <a:spcPct val="20000"/>
              </a:spcBef>
              <a:spcAft>
                <a:spcPts val="1200"/>
              </a:spcAft>
              <a:buClr>
                <a:srgbClr val="F26522"/>
              </a:buClr>
              <a:defRPr/>
            </a:pPr>
            <a:r>
              <a:rPr lang="en-US" sz="2800" dirty="0">
                <a:solidFill>
                  <a:srgbClr val="F26522"/>
                </a:solidFill>
                <a:latin typeface="Arial" panose="020B0604020202020204" pitchFamily="34" charset="0"/>
                <a:cs typeface="Arial" panose="020B0604020202020204" pitchFamily="34" charset="0"/>
              </a:rPr>
              <a:t>“That’s an interesting point. Can we put that on the issues list?”</a:t>
            </a:r>
          </a:p>
        </p:txBody>
      </p:sp>
      <p:sp>
        <p:nvSpPr>
          <p:cNvPr id="7" name="TextBox 6"/>
          <p:cNvSpPr txBox="1"/>
          <p:nvPr/>
        </p:nvSpPr>
        <p:spPr>
          <a:xfrm>
            <a:off x="11463668" y="229695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Playback</a:t>
            </a:r>
          </a:p>
        </p:txBody>
      </p:sp>
      <p:sp>
        <p:nvSpPr>
          <p:cNvPr id="2" name="Slide Number Placeholder 1"/>
          <p:cNvSpPr>
            <a:spLocks noGrp="1"/>
          </p:cNvSpPr>
          <p:nvPr>
            <p:ph type="sldNum" sz="quarter" idx="12"/>
          </p:nvPr>
        </p:nvSpPr>
        <p:spPr/>
        <p:txBody>
          <a:bodyPr/>
          <a:lstStyle/>
          <a:p>
            <a:fld id="{F29FD61F-2294-5D42-A9D7-9928D42B3773}" type="slidenum">
              <a:rPr lang="en-US" smtClean="0"/>
              <a:pPr/>
              <a:t>37</a:t>
            </a:fld>
            <a:endParaRPr lang="en-US" dirty="0"/>
          </a:p>
        </p:txBody>
      </p:sp>
      <p:sp>
        <p:nvSpPr>
          <p:cNvPr id="3" name="Footer Placeholder 2">
            <a:extLst>
              <a:ext uri="{FF2B5EF4-FFF2-40B4-BE49-F238E27FC236}">
                <a16:creationId xmlns:a16="http://schemas.microsoft.com/office/drawing/2014/main" id="{BCBA7B1A-9ED3-4196-BFB0-6DDF54CBE022}"/>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605524" y="1967432"/>
            <a:ext cx="10726872" cy="4321860"/>
          </a:xfrm>
          <a:prstGeom prst="rect">
            <a:avLst/>
          </a:prstGeom>
        </p:spPr>
        <p:txBody>
          <a:bodyPr vert="horz" lIns="91440" tIns="45720" rIns="91440" bIns="45720" rtlCol="0">
            <a:normAutofit/>
          </a:bodyPr>
          <a:lstStyle/>
          <a:p>
            <a:pPr marL="342900" indent="-342900">
              <a:spcBef>
                <a:spcPct val="20000"/>
              </a:spcBef>
              <a:spcAft>
                <a:spcPts val="1200"/>
              </a:spcAft>
              <a:buClr>
                <a:srgbClr val="99AB21"/>
              </a:buClr>
              <a:buFont typeface="Arial"/>
              <a:buChar char="•"/>
              <a:defRPr/>
            </a:pPr>
            <a:r>
              <a:rPr lang="en-US" sz="2400" dirty="0">
                <a:latin typeface="Arial" panose="020B0604020202020204" pitchFamily="34" charset="0"/>
                <a:cs typeface="Arial" panose="020B0604020202020204" pitchFamily="34" charset="0"/>
              </a:rPr>
              <a:t>Give the speaker assurance that you understood the point</a:t>
            </a:r>
          </a:p>
        </p:txBody>
      </p:sp>
      <p:sp>
        <p:nvSpPr>
          <p:cNvPr id="9" name="Title 4"/>
          <p:cNvSpPr txBox="1">
            <a:spLocks/>
          </p:cNvSpPr>
          <p:nvPr/>
        </p:nvSpPr>
        <p:spPr>
          <a:xfrm>
            <a:off x="657225" y="1441685"/>
            <a:ext cx="8360610" cy="548198"/>
          </a:xfrm>
          <a:prstGeom prst="rect">
            <a:avLst/>
          </a:prstGeom>
        </p:spPr>
        <p:txBody>
          <a:bodyPr vert="horz" lIns="91440" tIns="45720" rIns="91440" bIns="45720" rtlCol="0" anchor="ctr">
            <a:noAutofit/>
          </a:bodyPr>
          <a:lstStyle/>
          <a:p>
            <a:pPr lvl="0">
              <a:spcBef>
                <a:spcPct val="0"/>
              </a:spcBef>
              <a:defRPr/>
            </a:pPr>
            <a:r>
              <a:rPr lang="en-US" sz="2800" cap="all" dirty="0">
                <a:solidFill>
                  <a:srgbClr val="009383"/>
                </a:solidFill>
                <a:latin typeface="Arial" panose="020B0604020202020204" pitchFamily="34" charset="0"/>
                <a:cs typeface="Arial" panose="020B0604020202020204" pitchFamily="34" charset="0"/>
              </a:rPr>
              <a:t>Purpose</a:t>
            </a:r>
            <a:r>
              <a:rPr lang="en-US" sz="2800" dirty="0">
                <a:solidFill>
                  <a:srgbClr val="009383"/>
                </a:solidFill>
                <a:latin typeface="Arial" panose="020B0604020202020204" pitchFamily="34" charset="0"/>
                <a:cs typeface="Arial" panose="020B0604020202020204" pitchFamily="34" charset="0"/>
              </a:rPr>
              <a:t>: Confirm Understanding</a:t>
            </a:r>
          </a:p>
        </p:txBody>
      </p:sp>
      <p:sp>
        <p:nvSpPr>
          <p:cNvPr id="11" name="Content Placeholder 5"/>
          <p:cNvSpPr txBox="1">
            <a:spLocks/>
          </p:cNvSpPr>
          <p:nvPr/>
        </p:nvSpPr>
        <p:spPr>
          <a:xfrm>
            <a:off x="657224" y="2402589"/>
            <a:ext cx="10305301" cy="625594"/>
          </a:xfrm>
          <a:prstGeom prst="rect">
            <a:avLst/>
          </a:prstGeom>
        </p:spPr>
        <p:txBody>
          <a:bodyPr vert="horz" lIns="91440" tIns="45720" rIns="91440" bIns="45720" rtlCol="0">
            <a:noAutofit/>
          </a:bodyPr>
          <a:lstStyle/>
          <a:p>
            <a:pPr>
              <a:spcBef>
                <a:spcPct val="20000"/>
              </a:spcBef>
              <a:spcAft>
                <a:spcPts val="1200"/>
              </a:spcAft>
              <a:buClr>
                <a:srgbClr val="F26522"/>
              </a:buClr>
              <a:defRPr/>
            </a:pPr>
            <a:r>
              <a:rPr lang="en-US" sz="2800" dirty="0">
                <a:solidFill>
                  <a:srgbClr val="F26522"/>
                </a:solidFill>
                <a:latin typeface="Arial" panose="020B0604020202020204" pitchFamily="34" charset="0"/>
                <a:cs typeface="Arial" panose="020B0604020202020204" pitchFamily="34" charset="0"/>
              </a:rPr>
              <a:t>“It sounds like what you are saying is…Is that right?”</a:t>
            </a:r>
          </a:p>
        </p:txBody>
      </p:sp>
      <p:sp>
        <p:nvSpPr>
          <p:cNvPr id="7" name="TextBox 6"/>
          <p:cNvSpPr txBox="1"/>
          <p:nvPr/>
        </p:nvSpPr>
        <p:spPr>
          <a:xfrm>
            <a:off x="11189171" y="219718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Leading Question</a:t>
            </a:r>
          </a:p>
        </p:txBody>
      </p:sp>
      <p:sp>
        <p:nvSpPr>
          <p:cNvPr id="2" name="Slide Number Placeholder 1"/>
          <p:cNvSpPr>
            <a:spLocks noGrp="1"/>
          </p:cNvSpPr>
          <p:nvPr>
            <p:ph type="sldNum" sz="quarter" idx="12"/>
          </p:nvPr>
        </p:nvSpPr>
        <p:spPr/>
        <p:txBody>
          <a:bodyPr/>
          <a:lstStyle/>
          <a:p>
            <a:fld id="{F29FD61F-2294-5D42-A9D7-9928D42B3773}" type="slidenum">
              <a:rPr lang="en-US" smtClean="0"/>
              <a:pPr/>
              <a:t>38</a:t>
            </a:fld>
            <a:endParaRPr lang="en-US" dirty="0"/>
          </a:p>
        </p:txBody>
      </p:sp>
      <p:sp>
        <p:nvSpPr>
          <p:cNvPr id="3" name="Footer Placeholder 2">
            <a:extLst>
              <a:ext uri="{FF2B5EF4-FFF2-40B4-BE49-F238E27FC236}">
                <a16:creationId xmlns:a16="http://schemas.microsoft.com/office/drawing/2014/main" id="{7C4ECFE2-207A-4483-9514-01924A3E11F7}"/>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657225" y="1983842"/>
            <a:ext cx="10877550"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You want to guide the group to other solutions or to an area that has not yet been discussed</a:t>
            </a:r>
          </a:p>
        </p:txBody>
      </p:sp>
      <p:sp>
        <p:nvSpPr>
          <p:cNvPr id="9" name="Title 4"/>
          <p:cNvSpPr txBox="1">
            <a:spLocks/>
          </p:cNvSpPr>
          <p:nvPr/>
        </p:nvSpPr>
        <p:spPr>
          <a:xfrm>
            <a:off x="657225" y="1353641"/>
            <a:ext cx="8360610" cy="630201"/>
          </a:xfrm>
          <a:prstGeom prst="rect">
            <a:avLst/>
          </a:prstGeom>
        </p:spPr>
        <p:txBody>
          <a:bodyPr vert="horz" lIns="91440" tIns="45720" rIns="91440" bIns="45720" rtlCol="0" anchor="ctr">
            <a:noAutofit/>
          </a:bodyPr>
          <a:lstStyle/>
          <a:p>
            <a:pPr lvl="0">
              <a:spcBef>
                <a:spcPct val="0"/>
              </a:spcBef>
              <a:defRPr/>
            </a:pPr>
            <a:r>
              <a:rPr lang="en-US" sz="2800" cap="all" dirty="0">
                <a:solidFill>
                  <a:srgbClr val="009383"/>
                </a:solidFill>
                <a:latin typeface="Arial" panose="020B0604020202020204" pitchFamily="34" charset="0"/>
                <a:cs typeface="Arial" panose="020B0604020202020204" pitchFamily="34" charset="0"/>
              </a:rPr>
              <a:t>Purpose</a:t>
            </a:r>
            <a:r>
              <a:rPr lang="en-US" sz="2800" dirty="0">
                <a:solidFill>
                  <a:srgbClr val="009383"/>
                </a:solidFill>
                <a:latin typeface="Arial" panose="020B0604020202020204" pitchFamily="34" charset="0"/>
                <a:cs typeface="Arial" panose="020B0604020202020204" pitchFamily="34" charset="0"/>
              </a:rPr>
              <a:t>: Lead to Other Thoughts</a:t>
            </a:r>
          </a:p>
        </p:txBody>
      </p:sp>
      <p:sp>
        <p:nvSpPr>
          <p:cNvPr id="11" name="Content Placeholder 5"/>
          <p:cNvSpPr txBox="1">
            <a:spLocks/>
          </p:cNvSpPr>
          <p:nvPr/>
        </p:nvSpPr>
        <p:spPr>
          <a:xfrm>
            <a:off x="657225" y="2747972"/>
            <a:ext cx="7775611" cy="625594"/>
          </a:xfrm>
          <a:prstGeom prst="rect">
            <a:avLst/>
          </a:prstGeom>
        </p:spPr>
        <p:txBody>
          <a:bodyPr vert="horz" lIns="91440" tIns="45720" rIns="91440" bIns="45720" rtlCol="0">
            <a:noAutofit/>
          </a:bodyPr>
          <a:lstStyle/>
          <a:p>
            <a:pPr>
              <a:spcBef>
                <a:spcPct val="20000"/>
              </a:spcBef>
              <a:spcAft>
                <a:spcPts val="1200"/>
              </a:spcAft>
              <a:buClr>
                <a:srgbClr val="F26522"/>
              </a:buClr>
              <a:defRPr/>
            </a:pPr>
            <a:r>
              <a:rPr lang="en-US" sz="2800" dirty="0">
                <a:solidFill>
                  <a:srgbClr val="F26522"/>
                </a:solidFill>
                <a:latin typeface="Arial" panose="020B0604020202020204" pitchFamily="34" charset="0"/>
                <a:cs typeface="Arial" panose="020B0604020202020204" pitchFamily="34" charset="0"/>
              </a:rPr>
              <a:t>“Are there solutions in the area of…”</a:t>
            </a:r>
          </a:p>
        </p:txBody>
      </p:sp>
      <p:sp>
        <p:nvSpPr>
          <p:cNvPr id="7" name="TextBox 6"/>
          <p:cNvSpPr txBox="1"/>
          <p:nvPr/>
        </p:nvSpPr>
        <p:spPr>
          <a:xfrm>
            <a:off x="11339850" y="254256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Prompt</a:t>
            </a:r>
          </a:p>
        </p:txBody>
      </p:sp>
      <p:sp>
        <p:nvSpPr>
          <p:cNvPr id="2" name="Slide Number Placeholder 1"/>
          <p:cNvSpPr>
            <a:spLocks noGrp="1"/>
          </p:cNvSpPr>
          <p:nvPr>
            <p:ph type="sldNum" sz="quarter" idx="12"/>
          </p:nvPr>
        </p:nvSpPr>
        <p:spPr/>
        <p:txBody>
          <a:bodyPr/>
          <a:lstStyle/>
          <a:p>
            <a:fld id="{F29FD61F-2294-5D42-A9D7-9928D42B3773}" type="slidenum">
              <a:rPr lang="en-US" smtClean="0"/>
              <a:pPr/>
              <a:t>39</a:t>
            </a:fld>
            <a:endParaRPr lang="en-US" dirty="0"/>
          </a:p>
        </p:txBody>
      </p:sp>
      <p:sp>
        <p:nvSpPr>
          <p:cNvPr id="3" name="Footer Placeholder 2">
            <a:extLst>
              <a:ext uri="{FF2B5EF4-FFF2-40B4-BE49-F238E27FC236}">
                <a16:creationId xmlns:a16="http://schemas.microsoft.com/office/drawing/2014/main" id="{49FB8DD1-B1C9-48ED-8E07-4C867356F785}"/>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657225" y="2022313"/>
            <a:ext cx="8071290"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The group has temporarily stalled and needs prompting</a:t>
            </a:r>
          </a:p>
        </p:txBody>
      </p:sp>
      <p:sp>
        <p:nvSpPr>
          <p:cNvPr id="9" name="Title 4"/>
          <p:cNvSpPr txBox="1">
            <a:spLocks/>
          </p:cNvSpPr>
          <p:nvPr/>
        </p:nvSpPr>
        <p:spPr>
          <a:xfrm>
            <a:off x="657225" y="1528827"/>
            <a:ext cx="8360610" cy="476279"/>
          </a:xfrm>
          <a:prstGeom prst="rect">
            <a:avLst/>
          </a:prstGeom>
        </p:spPr>
        <p:txBody>
          <a:bodyPr vert="horz" lIns="91440" tIns="45720" rIns="91440" bIns="45720" rtlCol="0" anchor="ctr">
            <a:noAutofit/>
          </a:bodyPr>
          <a:lstStyle/>
          <a:p>
            <a:pPr lvl="0">
              <a:spcBef>
                <a:spcPct val="0"/>
              </a:spcBef>
              <a:defRPr/>
            </a:pPr>
            <a:r>
              <a:rPr lang="en-US" sz="2800" cap="all" dirty="0">
                <a:solidFill>
                  <a:srgbClr val="009383"/>
                </a:solidFill>
                <a:latin typeface="Arial" panose="020B0604020202020204" pitchFamily="34" charset="0"/>
                <a:cs typeface="Arial" panose="020B0604020202020204" pitchFamily="34" charset="0"/>
              </a:rPr>
              <a:t>Purpose</a:t>
            </a:r>
            <a:r>
              <a:rPr lang="en-US" sz="2800" dirty="0">
                <a:solidFill>
                  <a:srgbClr val="009383"/>
                </a:solidFill>
                <a:latin typeface="Arial" panose="020B0604020202020204" pitchFamily="34" charset="0"/>
                <a:cs typeface="Arial" panose="020B0604020202020204" pitchFamily="34" charset="0"/>
              </a:rPr>
              <a:t>: Keep the Ideas Flowing</a:t>
            </a:r>
          </a:p>
        </p:txBody>
      </p:sp>
      <p:sp>
        <p:nvSpPr>
          <p:cNvPr id="11" name="Content Placeholder 5"/>
          <p:cNvSpPr txBox="1">
            <a:spLocks/>
          </p:cNvSpPr>
          <p:nvPr/>
        </p:nvSpPr>
        <p:spPr>
          <a:xfrm>
            <a:off x="657225" y="2460753"/>
            <a:ext cx="8830442" cy="625594"/>
          </a:xfrm>
          <a:prstGeom prst="rect">
            <a:avLst/>
          </a:prstGeom>
        </p:spPr>
        <p:txBody>
          <a:bodyPr vert="horz" lIns="91440" tIns="45720" rIns="91440" bIns="45720" rtlCol="0">
            <a:noAutofit/>
          </a:bodyPr>
          <a:lstStyle/>
          <a:p>
            <a:pPr>
              <a:spcBef>
                <a:spcPct val="20000"/>
              </a:spcBef>
              <a:spcAft>
                <a:spcPts val="1200"/>
              </a:spcAft>
              <a:buClr>
                <a:srgbClr val="F26522"/>
              </a:buClr>
              <a:defRPr/>
            </a:pPr>
            <a:r>
              <a:rPr lang="en-US" sz="2800" dirty="0">
                <a:solidFill>
                  <a:srgbClr val="F26522"/>
                </a:solidFill>
                <a:latin typeface="Arial" panose="020B0604020202020204" pitchFamily="34" charset="0"/>
                <a:cs typeface="Arial" panose="020B0604020202020204" pitchFamily="34" charset="0"/>
              </a:rPr>
              <a:t>“What else? We have [x], [y] and [z]…what else?”</a:t>
            </a:r>
          </a:p>
        </p:txBody>
      </p:sp>
      <p:sp>
        <p:nvSpPr>
          <p:cNvPr id="7" name="TextBox 6"/>
          <p:cNvSpPr txBox="1"/>
          <p:nvPr/>
        </p:nvSpPr>
        <p:spPr>
          <a:xfrm>
            <a:off x="11339850" y="225535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5</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6" name="Content Placeholder 5"/>
          <p:cNvSpPr>
            <a:spLocks noGrp="1"/>
          </p:cNvSpPr>
          <p:nvPr>
            <p:ph type="body" sz="quarter" idx="13"/>
          </p:nvPr>
        </p:nvSpPr>
        <p:spPr>
          <a:xfrm>
            <a:off x="560389" y="2311698"/>
            <a:ext cx="5535612" cy="3938968"/>
          </a:xfrm>
        </p:spPr>
        <p:txBody>
          <a:bodyPr>
            <a:noAutofit/>
          </a:bodyPr>
          <a:lstStyle/>
          <a:p>
            <a:pPr marL="514350" indent="-514350">
              <a:lnSpc>
                <a:spcPct val="100000"/>
              </a:lnSpc>
              <a:spcAft>
                <a:spcPts val="1200"/>
              </a:spcAft>
              <a:buFont typeface="+mj-lt"/>
              <a:buAutoNum type="alphaUcPeriod"/>
            </a:pPr>
            <a:r>
              <a:rPr lang="en-US" sz="2400" dirty="0"/>
              <a:t>Ask Great Starting Questions</a:t>
            </a:r>
          </a:p>
          <a:p>
            <a:pPr marL="514350" indent="-514350">
              <a:lnSpc>
                <a:spcPct val="100000"/>
              </a:lnSpc>
              <a:spcAft>
                <a:spcPts val="1200"/>
              </a:spcAft>
              <a:buFont typeface="+mj-lt"/>
              <a:buAutoNum type="alphaUcPeriod"/>
            </a:pPr>
            <a:r>
              <a:rPr lang="en-US" sz="2400" dirty="0"/>
              <a:t>Guide with Reacting Questions</a:t>
            </a:r>
          </a:p>
          <a:p>
            <a:pPr marL="514350" indent="-514350">
              <a:lnSpc>
                <a:spcPct val="100000"/>
              </a:lnSpc>
              <a:spcAft>
                <a:spcPts val="1200"/>
              </a:spcAft>
              <a:buFont typeface="+mj-lt"/>
              <a:buAutoNum type="alphaUcPeriod"/>
            </a:pPr>
            <a:r>
              <a:rPr lang="en-US" sz="2400" dirty="0"/>
              <a:t>Float Ideas If Necessary</a:t>
            </a:r>
          </a:p>
          <a:p>
            <a:pPr marL="514350" indent="-514350">
              <a:lnSpc>
                <a:spcPct val="100000"/>
              </a:lnSpc>
              <a:spcAft>
                <a:spcPts val="1200"/>
              </a:spcAft>
              <a:buFont typeface="+mj-lt"/>
              <a:buAutoNum type="alphaUcPeriod"/>
            </a:pPr>
            <a:r>
              <a:rPr lang="en-US" sz="2400" dirty="0"/>
              <a:t>List to Gather Details</a:t>
            </a:r>
          </a:p>
        </p:txBody>
      </p:sp>
      <p:sp>
        <p:nvSpPr>
          <p:cNvPr id="7" name="Content Placeholder 6"/>
          <p:cNvSpPr>
            <a:spLocks noGrp="1"/>
          </p:cNvSpPr>
          <p:nvPr>
            <p:ph idx="4294967295"/>
          </p:nvPr>
        </p:nvSpPr>
        <p:spPr>
          <a:xfrm>
            <a:off x="6358850" y="2311697"/>
            <a:ext cx="5535612" cy="4083050"/>
          </a:xfrm>
        </p:spPr>
        <p:txBody>
          <a:bodyPr>
            <a:normAutofit/>
          </a:bodyPr>
          <a:lstStyle/>
          <a:p>
            <a:pPr marL="514350" indent="-514350">
              <a:lnSpc>
                <a:spcPct val="100000"/>
              </a:lnSpc>
              <a:spcAft>
                <a:spcPts val="1200"/>
              </a:spcAft>
              <a:buClr>
                <a:srgbClr val="009383"/>
              </a:buClr>
              <a:buFont typeface="+mj-lt"/>
              <a:buAutoNum type="alphaUcPeriod" startAt="5"/>
            </a:pPr>
            <a:r>
              <a:rPr lang="en-US" sz="2400" b="0" dirty="0">
                <a:solidFill>
                  <a:schemeClr val="tx1"/>
                </a:solidFill>
              </a:rPr>
              <a:t>Brainstorm to Generate Ideas</a:t>
            </a:r>
          </a:p>
          <a:p>
            <a:pPr marL="514350" indent="-514350">
              <a:lnSpc>
                <a:spcPct val="100000"/>
              </a:lnSpc>
              <a:spcAft>
                <a:spcPts val="1200"/>
              </a:spcAft>
              <a:buClr>
                <a:srgbClr val="009383"/>
              </a:buClr>
              <a:buFont typeface="+mj-lt"/>
              <a:buAutoNum type="alphaUcPeriod" startAt="5"/>
            </a:pPr>
            <a:r>
              <a:rPr lang="en-US" sz="2400" b="0" dirty="0">
                <a:solidFill>
                  <a:schemeClr val="tx1"/>
                </a:solidFill>
              </a:rPr>
              <a:t>Group to Categorize</a:t>
            </a:r>
          </a:p>
          <a:p>
            <a:pPr marL="514350" indent="-514350">
              <a:lnSpc>
                <a:spcPct val="100000"/>
              </a:lnSpc>
              <a:spcAft>
                <a:spcPts val="1200"/>
              </a:spcAft>
              <a:buClr>
                <a:srgbClr val="009383"/>
              </a:buClr>
              <a:buFont typeface="+mj-lt"/>
              <a:buAutoNum type="alphaUcPeriod" startAt="5"/>
            </a:pPr>
            <a:r>
              <a:rPr lang="en-US" sz="2400" b="0" dirty="0">
                <a:solidFill>
                  <a:schemeClr val="tx1"/>
                </a:solidFill>
              </a:rPr>
              <a:t>Prioritize to Identify </a:t>
            </a:r>
            <a:br>
              <a:rPr lang="en-US" sz="2400" b="0" dirty="0">
                <a:solidFill>
                  <a:schemeClr val="tx1"/>
                </a:solidFill>
              </a:rPr>
            </a:br>
            <a:r>
              <a:rPr lang="en-US" sz="2400" b="0" dirty="0">
                <a:solidFill>
                  <a:schemeClr val="tx1"/>
                </a:solidFill>
              </a:rPr>
              <a:t>Key Items</a:t>
            </a:r>
          </a:p>
          <a:p>
            <a:pPr marL="514350" indent="-514350">
              <a:lnSpc>
                <a:spcPct val="100000"/>
              </a:lnSpc>
              <a:spcAft>
                <a:spcPts val="1200"/>
              </a:spcAft>
              <a:buClr>
                <a:srgbClr val="009383"/>
              </a:buClr>
              <a:buFont typeface="+mj-lt"/>
              <a:buAutoNum type="alphaUcPeriod" startAt="5"/>
            </a:pPr>
            <a:r>
              <a:rPr lang="en-US" sz="2400" b="0" dirty="0">
                <a:solidFill>
                  <a:schemeClr val="tx1"/>
                </a:solidFill>
              </a:rPr>
              <a:t>Lobby to Gain Buy-In</a:t>
            </a:r>
          </a:p>
        </p:txBody>
      </p:sp>
      <p:sp>
        <p:nvSpPr>
          <p:cNvPr id="8" name="Title 4"/>
          <p:cNvSpPr txBox="1">
            <a:spLocks/>
          </p:cNvSpPr>
          <p:nvPr/>
        </p:nvSpPr>
        <p:spPr>
          <a:xfrm>
            <a:off x="657225" y="1422303"/>
            <a:ext cx="8071290" cy="480798"/>
          </a:xfrm>
          <a:prstGeom prst="rect">
            <a:avLst/>
          </a:prstGeom>
        </p:spPr>
        <p:txBody>
          <a:bodyPr vert="horz" lIns="91440" tIns="45720" rIns="91440" bIns="45720" rtlCol="0" anchor="ctr">
            <a:normAutofit lnSpcReduction="10000"/>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Information gathering</a:t>
            </a:r>
          </a:p>
        </p:txBody>
      </p:sp>
      <p:sp>
        <p:nvSpPr>
          <p:cNvPr id="9" name="TextBox 8"/>
          <p:cNvSpPr txBox="1"/>
          <p:nvPr/>
        </p:nvSpPr>
        <p:spPr>
          <a:xfrm>
            <a:off x="648081" y="1813090"/>
            <a:ext cx="5701625"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Know Your Tools and How To Use Them</a:t>
            </a:r>
          </a:p>
        </p:txBody>
      </p:sp>
      <p:sp>
        <p:nvSpPr>
          <p:cNvPr id="11" name="Footer Placeholder 2">
            <a:extLst>
              <a:ext uri="{FF2B5EF4-FFF2-40B4-BE49-F238E27FC236}">
                <a16:creationId xmlns:a16="http://schemas.microsoft.com/office/drawing/2014/main" id="{AEB7C528-0E94-4CF4-8B7E-9D150D37BE0F}"/>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Tag Question</a:t>
            </a:r>
          </a:p>
        </p:txBody>
      </p:sp>
      <p:sp>
        <p:nvSpPr>
          <p:cNvPr id="2" name="Slide Number Placeholder 1"/>
          <p:cNvSpPr>
            <a:spLocks noGrp="1"/>
          </p:cNvSpPr>
          <p:nvPr>
            <p:ph type="sldNum" sz="quarter" idx="12"/>
          </p:nvPr>
        </p:nvSpPr>
        <p:spPr/>
        <p:txBody>
          <a:bodyPr/>
          <a:lstStyle/>
          <a:p>
            <a:fld id="{F29FD61F-2294-5D42-A9D7-9928D42B3773}" type="slidenum">
              <a:rPr lang="en-US" smtClean="0"/>
              <a:pPr/>
              <a:t>40</a:t>
            </a:fld>
            <a:endParaRPr lang="en-US" dirty="0"/>
          </a:p>
        </p:txBody>
      </p:sp>
      <p:sp>
        <p:nvSpPr>
          <p:cNvPr id="3" name="Footer Placeholder 2">
            <a:extLst>
              <a:ext uri="{FF2B5EF4-FFF2-40B4-BE49-F238E27FC236}">
                <a16:creationId xmlns:a16="http://schemas.microsoft.com/office/drawing/2014/main" id="{0BCB9EDC-6B98-4B8D-9B44-DA6DF9749588}"/>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657225" y="1928899"/>
            <a:ext cx="8798974"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You are warming up the group or keeping it alert</a:t>
            </a:r>
          </a:p>
        </p:txBody>
      </p:sp>
      <p:sp>
        <p:nvSpPr>
          <p:cNvPr id="9" name="Title 4"/>
          <p:cNvSpPr txBox="1">
            <a:spLocks/>
          </p:cNvSpPr>
          <p:nvPr/>
        </p:nvSpPr>
        <p:spPr>
          <a:xfrm>
            <a:off x="657225" y="1401249"/>
            <a:ext cx="8360610" cy="527650"/>
          </a:xfrm>
          <a:prstGeom prst="rect">
            <a:avLst/>
          </a:prstGeom>
        </p:spPr>
        <p:txBody>
          <a:bodyPr vert="horz" lIns="91440" tIns="45720" rIns="91440" bIns="45720" rtlCol="0" anchor="ctr">
            <a:noAutofit/>
          </a:bodyPr>
          <a:lstStyle/>
          <a:p>
            <a:pPr lvl="0">
              <a:spcBef>
                <a:spcPct val="0"/>
              </a:spcBef>
              <a:defRPr/>
            </a:pPr>
            <a:r>
              <a:rPr lang="en-US" sz="2800" cap="all" dirty="0">
                <a:solidFill>
                  <a:srgbClr val="009383"/>
                </a:solidFill>
                <a:latin typeface="Arial" panose="020B0604020202020204" pitchFamily="34" charset="0"/>
                <a:cs typeface="Arial" panose="020B0604020202020204" pitchFamily="34" charset="0"/>
              </a:rPr>
              <a:t>Purpose</a:t>
            </a:r>
            <a:r>
              <a:rPr lang="en-US" sz="2800" dirty="0">
                <a:solidFill>
                  <a:srgbClr val="009383"/>
                </a:solidFill>
                <a:latin typeface="Arial" panose="020B0604020202020204" pitchFamily="34" charset="0"/>
                <a:cs typeface="Arial" panose="020B0604020202020204" pitchFamily="34" charset="0"/>
              </a:rPr>
              <a:t>: Get Acknowledgement </a:t>
            </a:r>
          </a:p>
        </p:txBody>
      </p:sp>
      <p:sp>
        <p:nvSpPr>
          <p:cNvPr id="11" name="Content Placeholder 5"/>
          <p:cNvSpPr txBox="1">
            <a:spLocks/>
          </p:cNvSpPr>
          <p:nvPr/>
        </p:nvSpPr>
        <p:spPr>
          <a:xfrm>
            <a:off x="657225" y="2435175"/>
            <a:ext cx="6369424" cy="625594"/>
          </a:xfrm>
          <a:prstGeom prst="rect">
            <a:avLst/>
          </a:prstGeom>
        </p:spPr>
        <p:txBody>
          <a:bodyPr vert="horz" lIns="91440" tIns="45720" rIns="91440" bIns="45720" rtlCol="0">
            <a:noAutofit/>
          </a:bodyPr>
          <a:lstStyle/>
          <a:p>
            <a:pPr>
              <a:spcBef>
                <a:spcPct val="20000"/>
              </a:spcBef>
              <a:spcAft>
                <a:spcPts val="1200"/>
              </a:spcAft>
              <a:buClr>
                <a:srgbClr val="F26522"/>
              </a:buClr>
              <a:defRPr/>
            </a:pPr>
            <a:r>
              <a:rPr lang="en-US" sz="2800" dirty="0">
                <a:solidFill>
                  <a:srgbClr val="F26522"/>
                </a:solidFill>
                <a:latin typeface="Arial" panose="020B0604020202020204" pitchFamily="34" charset="0"/>
                <a:cs typeface="Arial" panose="020B0604020202020204" pitchFamily="34" charset="0"/>
              </a:rPr>
              <a:t>“That’s important, isn’t it?”</a:t>
            </a:r>
          </a:p>
        </p:txBody>
      </p:sp>
      <p:sp>
        <p:nvSpPr>
          <p:cNvPr id="7" name="TextBox 6"/>
          <p:cNvSpPr txBox="1"/>
          <p:nvPr/>
        </p:nvSpPr>
        <p:spPr>
          <a:xfrm>
            <a:off x="11144925" y="2229772"/>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Float an Idea</a:t>
            </a:r>
          </a:p>
        </p:txBody>
      </p:sp>
      <p:sp>
        <p:nvSpPr>
          <p:cNvPr id="2" name="Slide Number Placeholder 1"/>
          <p:cNvSpPr>
            <a:spLocks noGrp="1"/>
          </p:cNvSpPr>
          <p:nvPr>
            <p:ph type="sldNum" sz="quarter" idx="12"/>
          </p:nvPr>
        </p:nvSpPr>
        <p:spPr/>
        <p:txBody>
          <a:bodyPr/>
          <a:lstStyle/>
          <a:p>
            <a:fld id="{F29FD61F-2294-5D42-A9D7-9928D42B3773}" type="slidenum">
              <a:rPr lang="en-US" smtClean="0"/>
              <a:pPr/>
              <a:t>41</a:t>
            </a:fld>
            <a:endParaRPr lang="en-US" dirty="0"/>
          </a:p>
        </p:txBody>
      </p:sp>
      <p:sp>
        <p:nvSpPr>
          <p:cNvPr id="3" name="Footer Placeholder 2">
            <a:extLst>
              <a:ext uri="{FF2B5EF4-FFF2-40B4-BE49-F238E27FC236}">
                <a16:creationId xmlns:a16="http://schemas.microsoft.com/office/drawing/2014/main" id="{C98D7EEF-3AAB-44E4-B461-51978AAA3461}"/>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529959" y="2007893"/>
            <a:ext cx="9600359"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A potentially suitable solution has been overlooked</a:t>
            </a:r>
          </a:p>
        </p:txBody>
      </p:sp>
      <p:sp>
        <p:nvSpPr>
          <p:cNvPr id="9" name="Title 4"/>
          <p:cNvSpPr txBox="1">
            <a:spLocks/>
          </p:cNvSpPr>
          <p:nvPr/>
        </p:nvSpPr>
        <p:spPr>
          <a:xfrm>
            <a:off x="529960" y="1324218"/>
            <a:ext cx="8360610" cy="683675"/>
          </a:xfrm>
          <a:prstGeom prst="rect">
            <a:avLst/>
          </a:prstGeom>
        </p:spPr>
        <p:txBody>
          <a:bodyPr vert="horz" lIns="91440" tIns="45720" rIns="91440" bIns="45720" rtlCol="0" anchor="ctr">
            <a:noAutofit/>
          </a:bodyPr>
          <a:lstStyle/>
          <a:p>
            <a:pPr lvl="0">
              <a:spcBef>
                <a:spcPct val="0"/>
              </a:spcBef>
              <a:defRPr/>
            </a:pPr>
            <a:r>
              <a:rPr lang="en-US" sz="2800" cap="all" dirty="0">
                <a:solidFill>
                  <a:srgbClr val="009383"/>
                </a:solidFill>
                <a:latin typeface="Arial" panose="020B0604020202020204" pitchFamily="34" charset="0"/>
                <a:cs typeface="Arial" panose="020B0604020202020204" pitchFamily="34" charset="0"/>
              </a:rPr>
              <a:t>Purpose</a:t>
            </a:r>
            <a:r>
              <a:rPr lang="en-US" sz="2800" dirty="0">
                <a:solidFill>
                  <a:srgbClr val="009383"/>
                </a:solidFill>
                <a:latin typeface="Arial" panose="020B0604020202020204" pitchFamily="34" charset="0"/>
                <a:cs typeface="Arial" panose="020B0604020202020204" pitchFamily="34" charset="0"/>
              </a:rPr>
              <a:t>: Give a Possible Solution</a:t>
            </a:r>
          </a:p>
        </p:txBody>
      </p:sp>
      <p:sp>
        <p:nvSpPr>
          <p:cNvPr id="11" name="Content Placeholder 5"/>
          <p:cNvSpPr txBox="1">
            <a:spLocks/>
          </p:cNvSpPr>
          <p:nvPr/>
        </p:nvSpPr>
        <p:spPr>
          <a:xfrm>
            <a:off x="529959" y="2468277"/>
            <a:ext cx="8028413" cy="1202732"/>
          </a:xfrm>
          <a:prstGeom prst="rect">
            <a:avLst/>
          </a:prstGeom>
        </p:spPr>
        <p:txBody>
          <a:bodyPr vert="horz" lIns="91440" tIns="45720" rIns="91440" bIns="45720" rtlCol="0">
            <a:noAutofit/>
          </a:bodyPr>
          <a:lstStyle/>
          <a:p>
            <a:pPr>
              <a:spcBef>
                <a:spcPct val="20000"/>
              </a:spcBef>
              <a:spcAft>
                <a:spcPts val="1200"/>
              </a:spcAft>
              <a:buClr>
                <a:srgbClr val="F26522"/>
              </a:buClr>
              <a:defRPr/>
            </a:pPr>
            <a:r>
              <a:rPr lang="en-US" sz="2800" dirty="0">
                <a:solidFill>
                  <a:srgbClr val="F26522"/>
                </a:solidFill>
                <a:latin typeface="Arial" panose="020B0604020202020204" pitchFamily="34" charset="0"/>
                <a:cs typeface="Arial" panose="020B0604020202020204" pitchFamily="34" charset="0"/>
              </a:rPr>
              <a:t>“What about…?</a:t>
            </a:r>
            <a:br>
              <a:rPr lang="en-US" sz="2800" dirty="0">
                <a:solidFill>
                  <a:srgbClr val="F26522"/>
                </a:solidFill>
                <a:latin typeface="Arial" panose="020B0604020202020204" pitchFamily="34" charset="0"/>
                <a:cs typeface="Arial" panose="020B0604020202020204" pitchFamily="34" charset="0"/>
              </a:rPr>
            </a:br>
            <a:r>
              <a:rPr lang="en-US" sz="2800" dirty="0">
                <a:solidFill>
                  <a:srgbClr val="F26522"/>
                </a:solidFill>
                <a:latin typeface="Arial" panose="020B0604020202020204" pitchFamily="34" charset="0"/>
                <a:cs typeface="Arial" panose="020B0604020202020204" pitchFamily="34" charset="0"/>
              </a:rPr>
              <a:t>What are the benefits?</a:t>
            </a:r>
            <a:br>
              <a:rPr lang="en-US" sz="2800" dirty="0">
                <a:solidFill>
                  <a:srgbClr val="F26522"/>
                </a:solidFill>
                <a:latin typeface="Arial" panose="020B0604020202020204" pitchFamily="34" charset="0"/>
                <a:cs typeface="Arial" panose="020B0604020202020204" pitchFamily="34" charset="0"/>
              </a:rPr>
            </a:br>
            <a:r>
              <a:rPr lang="en-US" sz="2800" dirty="0">
                <a:solidFill>
                  <a:srgbClr val="F26522"/>
                </a:solidFill>
                <a:latin typeface="Arial" panose="020B0604020202020204" pitchFamily="34" charset="0"/>
                <a:cs typeface="Arial" panose="020B0604020202020204" pitchFamily="34" charset="0"/>
              </a:rPr>
              <a:t>How do you want me to write it?”</a:t>
            </a:r>
          </a:p>
        </p:txBody>
      </p:sp>
      <p:sp>
        <p:nvSpPr>
          <p:cNvPr id="7" name="TextBox 6"/>
          <p:cNvSpPr txBox="1"/>
          <p:nvPr/>
        </p:nvSpPr>
        <p:spPr>
          <a:xfrm>
            <a:off x="11170591" y="23382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each-Boats.jpg"/>
          <p:cNvPicPr>
            <a:picLocks noChangeAspect="1"/>
          </p:cNvPicPr>
          <p:nvPr/>
        </p:nvPicPr>
        <p:blipFill rotWithShape="1">
          <a:blip r:embed="rId3"/>
          <a:srcRect l="-1" r="-1"/>
          <a:stretch/>
        </p:blipFill>
        <p:spPr>
          <a:xfrm>
            <a:off x="0" y="-16460"/>
            <a:ext cx="12192000" cy="6874460"/>
          </a:xfrm>
          <a:prstGeom prst="rect">
            <a:avLst/>
          </a:prstGeom>
        </p:spPr>
      </p:pic>
      <p:sp>
        <p:nvSpPr>
          <p:cNvPr id="10" name="Rectangle 9"/>
          <p:cNvSpPr/>
          <p:nvPr/>
        </p:nvSpPr>
        <p:spPr>
          <a:xfrm>
            <a:off x="2390689" y="344047"/>
            <a:ext cx="7410621" cy="56257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C. Float ideas if necessary</a:t>
            </a:r>
          </a:p>
        </p:txBody>
      </p:sp>
      <p:sp>
        <p:nvSpPr>
          <p:cNvPr id="15" name="Slide Number Placeholder 3">
            <a:extLst>
              <a:ext uri="{FF2B5EF4-FFF2-40B4-BE49-F238E27FC236}">
                <a16:creationId xmlns:a16="http://schemas.microsoft.com/office/drawing/2014/main" id="{2E0A176C-90EF-48EF-9E34-F245FAEA7D17}"/>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pPr/>
              <a:t>42</a:t>
            </a:fld>
            <a:endParaRPr lang="en-US" dirty="0"/>
          </a:p>
        </p:txBody>
      </p:sp>
      <p:sp>
        <p:nvSpPr>
          <p:cNvPr id="16" name="Footer Placeholder 2">
            <a:extLst>
              <a:ext uri="{FF2B5EF4-FFF2-40B4-BE49-F238E27FC236}">
                <a16:creationId xmlns:a16="http://schemas.microsoft.com/office/drawing/2014/main" id="{063A704C-D1A1-4AFB-9C51-5557EFFA0200}"/>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8" name="Footer Placeholder 4">
            <a:extLst>
              <a:ext uri="{FF2B5EF4-FFF2-40B4-BE49-F238E27FC236}">
                <a16:creationId xmlns:a16="http://schemas.microsoft.com/office/drawing/2014/main" id="{8646340C-BA69-480A-82C2-DCA3EEB344FA}"/>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C. Float Ideas If Necessary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43</a:t>
            </a:fld>
            <a:endParaRPr lang="en-US" dirty="0"/>
          </a:p>
        </p:txBody>
      </p:sp>
      <p:sp>
        <p:nvSpPr>
          <p:cNvPr id="3" name="Content Placeholder 2"/>
          <p:cNvSpPr>
            <a:spLocks noGrp="1"/>
          </p:cNvSpPr>
          <p:nvPr>
            <p:ph type="body" sz="quarter" idx="13"/>
          </p:nvPr>
        </p:nvSpPr>
        <p:spPr/>
        <p:txBody>
          <a:bodyPr>
            <a:normAutofit/>
          </a:bodyPr>
          <a:lstStyle/>
          <a:p>
            <a:pPr>
              <a:lnSpc>
                <a:spcPct val="100000"/>
              </a:lnSpc>
              <a:spcAft>
                <a:spcPts val="1200"/>
              </a:spcAft>
            </a:pPr>
            <a:r>
              <a:rPr lang="en-US" sz="2400" dirty="0"/>
              <a:t>Groups must come up with their own ideas</a:t>
            </a:r>
          </a:p>
          <a:p>
            <a:pPr>
              <a:lnSpc>
                <a:spcPct val="100000"/>
              </a:lnSpc>
              <a:spcAft>
                <a:spcPts val="1200"/>
              </a:spcAft>
            </a:pPr>
            <a:r>
              <a:rPr lang="en-US" sz="2400" dirty="0"/>
              <a:t>The facilitator may want to float an idea</a:t>
            </a:r>
          </a:p>
          <a:p>
            <a:pPr>
              <a:lnSpc>
                <a:spcPct val="100000"/>
              </a:lnSpc>
              <a:spcAft>
                <a:spcPts val="1200"/>
              </a:spcAft>
            </a:pPr>
            <a:r>
              <a:rPr lang="en-US" sz="2400" dirty="0"/>
              <a:t>The group takes it or rejects it; if they take it, ask a direct probe</a:t>
            </a:r>
          </a:p>
          <a:p>
            <a:pPr>
              <a:lnSpc>
                <a:spcPct val="100000"/>
              </a:lnSpc>
              <a:spcAft>
                <a:spcPts val="1200"/>
              </a:spcAft>
            </a:pPr>
            <a:r>
              <a:rPr lang="en-US" sz="2400" dirty="0"/>
              <a:t>If they can state the benefits, the ownership of the idea is transferred to them</a:t>
            </a:r>
          </a:p>
        </p:txBody>
      </p:sp>
      <p:sp>
        <p:nvSpPr>
          <p:cNvPr id="7" name="Footer Placeholder 6">
            <a:extLst>
              <a:ext uri="{FF2B5EF4-FFF2-40B4-BE49-F238E27FC236}">
                <a16:creationId xmlns:a16="http://schemas.microsoft.com/office/drawing/2014/main" id="{1E939A26-069B-4412-AB4F-9EFB3D8EEC8F}"/>
              </a:ext>
            </a:extLst>
          </p:cNvPr>
          <p:cNvSpPr>
            <a:spLocks noGrp="1"/>
          </p:cNvSpPr>
          <p:nvPr>
            <p:ph type="ftr" sz="quarter" idx="11"/>
          </p:nvPr>
        </p:nvSpPr>
        <p:spPr/>
        <p:txBody>
          <a:bodyPr/>
          <a:lstStyle/>
          <a:p>
            <a:r>
              <a:rPr lang="en-US" dirty="0"/>
              <a:t>Copyright 1992-2015, Leadership Strategies, Inc. V15.02 </a:t>
            </a:r>
          </a:p>
        </p:txBody>
      </p:sp>
      <p:sp>
        <p:nvSpPr>
          <p:cNvPr id="5" name="TextBox 4"/>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5-5</a:t>
            </a:r>
          </a:p>
        </p:txBody>
      </p:sp>
      <p:sp>
        <p:nvSpPr>
          <p:cNvPr id="6" name="TextBox 5"/>
          <p:cNvSpPr txBox="1"/>
          <p:nvPr/>
        </p:nvSpPr>
        <p:spPr>
          <a:xfrm>
            <a:off x="11497763" y="356685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C. Float Ideas If Necessary</a:t>
            </a:r>
          </a:p>
        </p:txBody>
      </p:sp>
      <p:sp>
        <p:nvSpPr>
          <p:cNvPr id="2" name="Slide Number Placeholder 1"/>
          <p:cNvSpPr>
            <a:spLocks noGrp="1"/>
          </p:cNvSpPr>
          <p:nvPr>
            <p:ph type="sldNum" sz="quarter" idx="12"/>
          </p:nvPr>
        </p:nvSpPr>
        <p:spPr/>
        <p:txBody>
          <a:bodyPr/>
          <a:lstStyle/>
          <a:p>
            <a:fld id="{F29FD61F-2294-5D42-A9D7-9928D42B3773}" type="slidenum">
              <a:rPr lang="en-US" smtClean="0"/>
              <a:pPr/>
              <a:t>44</a:t>
            </a:fld>
            <a:endParaRPr lang="en-US" dirty="0"/>
          </a:p>
        </p:txBody>
      </p:sp>
      <p:sp>
        <p:nvSpPr>
          <p:cNvPr id="3" name="Footer Placeholder 2">
            <a:extLst>
              <a:ext uri="{FF2B5EF4-FFF2-40B4-BE49-F238E27FC236}">
                <a16:creationId xmlns:a16="http://schemas.microsoft.com/office/drawing/2014/main" id="{5929BAE7-DA47-4768-8D7C-8A05C0F1A046}"/>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657225" y="1932567"/>
            <a:ext cx="10877550"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“What about giving access to payroll data to the personnel department?”</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“What’s the benefit of them having access?”</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“Okay, how do you want me to write that?”</a:t>
            </a:r>
          </a:p>
          <a:p>
            <a:pPr marL="342900" indent="-342900">
              <a:spcBef>
                <a:spcPct val="20000"/>
              </a:spcBef>
              <a:spcAft>
                <a:spcPts val="1200"/>
              </a:spcAft>
              <a:buClr>
                <a:srgbClr val="99AB21"/>
              </a:buClr>
              <a:buFont typeface="Arial"/>
              <a:buChar char="•"/>
              <a:defRPr/>
            </a:pPr>
            <a:endParaRPr lang="en-US" sz="3200" dirty="0">
              <a:solidFill>
                <a:srgbClr val="00467F"/>
              </a:solidFill>
              <a:latin typeface="Franklin Gothic Book"/>
              <a:cs typeface="Franklin Gothic Book"/>
            </a:endParaRPr>
          </a:p>
        </p:txBody>
      </p:sp>
      <p:sp>
        <p:nvSpPr>
          <p:cNvPr id="9" name="Title 4"/>
          <p:cNvSpPr txBox="1">
            <a:spLocks/>
          </p:cNvSpPr>
          <p:nvPr/>
        </p:nvSpPr>
        <p:spPr>
          <a:xfrm>
            <a:off x="657225" y="1404917"/>
            <a:ext cx="8360610" cy="527650"/>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Example:</a:t>
            </a:r>
          </a:p>
        </p:txBody>
      </p:sp>
      <p:sp>
        <p:nvSpPr>
          <p:cNvPr id="6" name="TextBox 5"/>
          <p:cNvSpPr txBox="1"/>
          <p:nvPr/>
        </p:nvSpPr>
        <p:spPr>
          <a:xfrm>
            <a:off x="11351683" y="30135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45</a:t>
            </a:fld>
            <a:endParaRPr lang="en-US" dirty="0"/>
          </a:p>
        </p:txBody>
      </p:sp>
      <p:sp>
        <p:nvSpPr>
          <p:cNvPr id="6" name="Title 5"/>
          <p:cNvSpPr>
            <a:spLocks noGrp="1"/>
          </p:cNvSpPr>
          <p:nvPr>
            <p:ph type="title"/>
          </p:nvPr>
        </p:nvSpPr>
        <p:spPr/>
        <p:txBody>
          <a:bodyPr anchor="ctr">
            <a:normAutofit/>
          </a:bodyPr>
          <a:lstStyle/>
          <a:p>
            <a:r>
              <a:rPr lang="en-US" sz="5000" dirty="0">
                <a:latin typeface="Arial" panose="020B0604020202020204" pitchFamily="34" charset="0"/>
                <a:cs typeface="Arial" panose="020B0604020202020204" pitchFamily="34" charset="0"/>
              </a:rPr>
              <a:t>REVIEW</a:t>
            </a:r>
          </a:p>
        </p:txBody>
      </p:sp>
      <p:sp>
        <p:nvSpPr>
          <p:cNvPr id="8" name="Footer Placeholder 2">
            <a:extLst>
              <a:ext uri="{FF2B5EF4-FFF2-40B4-BE49-F238E27FC236}">
                <a16:creationId xmlns:a16="http://schemas.microsoft.com/office/drawing/2014/main" id="{44CB0C48-3FAB-474F-A737-0EE34BBF8837}"/>
              </a:ext>
            </a:extLst>
          </p:cNvPr>
          <p:cNvSpPr>
            <a:spLocks noGrp="1"/>
          </p:cNvSpPr>
          <p:nvPr>
            <p:ph type="ftr" sz="quarter" idx="11"/>
          </p:nvPr>
        </p:nvSpPr>
        <p:spPr/>
        <p:txBody>
          <a:bodyPr/>
          <a:lstStyle/>
          <a:p>
            <a:r>
              <a:rPr lang="en-US" dirty="0"/>
              <a:t>Copyright 1992-2015, Leadership Strategies, Inc. V15.02 </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46</a:t>
            </a:fld>
            <a:endParaRPr lang="en-US" dirty="0"/>
          </a:p>
        </p:txBody>
      </p:sp>
      <p:sp>
        <p:nvSpPr>
          <p:cNvPr id="27" name="Content Placeholder 26"/>
          <p:cNvSpPr>
            <a:spLocks noGrp="1"/>
          </p:cNvSpPr>
          <p:nvPr>
            <p:ph type="body" sz="quarter" idx="13"/>
          </p:nvPr>
        </p:nvSpPr>
        <p:spPr>
          <a:xfrm>
            <a:off x="560388" y="2260314"/>
            <a:ext cx="11426825" cy="3924967"/>
          </a:xfrm>
        </p:spPr>
        <p:txBody>
          <a:bodyPr>
            <a:normAutofit/>
          </a:bodyPr>
          <a:lstStyle/>
          <a:p>
            <a:pPr>
              <a:spcAft>
                <a:spcPts val="1200"/>
              </a:spcAft>
            </a:pPr>
            <a:r>
              <a:rPr lang="en-US" sz="2400" dirty="0"/>
              <a:t>What else?</a:t>
            </a:r>
          </a:p>
        </p:txBody>
      </p:sp>
      <p:sp>
        <p:nvSpPr>
          <p:cNvPr id="2" name="Footer Placeholder 1">
            <a:extLst>
              <a:ext uri="{FF2B5EF4-FFF2-40B4-BE49-F238E27FC236}">
                <a16:creationId xmlns:a16="http://schemas.microsoft.com/office/drawing/2014/main" id="{9A4A4319-FFDD-425D-8AAA-F48A22AB1854}"/>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500188"/>
            <a:ext cx="8071290" cy="585590"/>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Give a prompt question: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47</a:t>
            </a:fld>
            <a:endParaRPr lang="en-US" dirty="0"/>
          </a:p>
        </p:txBody>
      </p:sp>
      <p:sp>
        <p:nvSpPr>
          <p:cNvPr id="27" name="Content Placeholder 26"/>
          <p:cNvSpPr>
            <a:spLocks noGrp="1"/>
          </p:cNvSpPr>
          <p:nvPr>
            <p:ph type="body" sz="quarter" idx="13"/>
          </p:nvPr>
        </p:nvSpPr>
        <p:spPr>
          <a:xfrm>
            <a:off x="560388" y="2147300"/>
            <a:ext cx="11426825" cy="4037982"/>
          </a:xfrm>
        </p:spPr>
        <p:txBody>
          <a:bodyPr>
            <a:normAutofit/>
          </a:bodyPr>
          <a:lstStyle/>
          <a:p>
            <a:pPr>
              <a:spcAft>
                <a:spcPts val="1200"/>
              </a:spcAft>
            </a:pPr>
            <a:r>
              <a:rPr lang="en-US" sz="2400" dirty="0"/>
              <a:t>Direct probe (or indirect probe)</a:t>
            </a:r>
          </a:p>
        </p:txBody>
      </p:sp>
      <p:sp>
        <p:nvSpPr>
          <p:cNvPr id="2" name="Footer Placeholder 1">
            <a:extLst>
              <a:ext uri="{FF2B5EF4-FFF2-40B4-BE49-F238E27FC236}">
                <a16:creationId xmlns:a16="http://schemas.microsoft.com/office/drawing/2014/main" id="{88313B20-FDA0-49FC-AD9E-59307BE0FA3F}"/>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54103"/>
            <a:ext cx="8685958" cy="523945"/>
          </a:xfrm>
          <a:prstGeom prst="rect">
            <a:avLst/>
          </a:prstGeom>
        </p:spPr>
        <p:txBody>
          <a:bodyPr vert="horz" lIns="91440" tIns="45720" rIns="91440" bIns="45720" rtlCol="0" anchor="ctr">
            <a:normAutofit fontScale="85000"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Which of the reacting questions would you use to challenge?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48</a:t>
            </a:fld>
            <a:endParaRPr lang="en-US" dirty="0"/>
          </a:p>
        </p:txBody>
      </p:sp>
      <p:sp>
        <p:nvSpPr>
          <p:cNvPr id="27" name="Content Placeholder 26"/>
          <p:cNvSpPr>
            <a:spLocks noGrp="1"/>
          </p:cNvSpPr>
          <p:nvPr>
            <p:ph type="body" sz="quarter" idx="13"/>
          </p:nvPr>
        </p:nvSpPr>
        <p:spPr>
          <a:xfrm>
            <a:off x="560388" y="2383358"/>
            <a:ext cx="11426825" cy="3801924"/>
          </a:xfrm>
        </p:spPr>
        <p:txBody>
          <a:bodyPr>
            <a:normAutofit/>
          </a:bodyPr>
          <a:lstStyle/>
          <a:p>
            <a:pPr>
              <a:spcAft>
                <a:spcPts val="1200"/>
              </a:spcAft>
            </a:pPr>
            <a:r>
              <a:rPr lang="en-US" sz="2400" dirty="0"/>
              <a:t>That’s an interesting point. Can we put it on the issues list and then get back to…?</a:t>
            </a:r>
          </a:p>
        </p:txBody>
      </p:sp>
      <p:sp>
        <p:nvSpPr>
          <p:cNvPr id="2" name="Footer Placeholder 1">
            <a:extLst>
              <a:ext uri="{FF2B5EF4-FFF2-40B4-BE49-F238E27FC236}">
                <a16:creationId xmlns:a16="http://schemas.microsoft.com/office/drawing/2014/main" id="{98870C38-654E-43C1-94A4-BC4A9FCC85DA}"/>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560387" y="1551436"/>
            <a:ext cx="10186381" cy="493122"/>
          </a:xfrm>
          <a:prstGeom prst="rect">
            <a:avLst/>
          </a:prstGeom>
        </p:spPr>
        <p:txBody>
          <a:bodyPr vert="horz" lIns="91440" tIns="45720" rIns="91440" bIns="45720" rtlCol="0" anchor="ctr">
            <a:normAutofit fontScale="85000"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do you say when someone has offered a comment that is off topic?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49</a:t>
            </a:fld>
            <a:endParaRPr lang="en-US" dirty="0"/>
          </a:p>
        </p:txBody>
      </p:sp>
      <p:sp>
        <p:nvSpPr>
          <p:cNvPr id="27" name="Content Placeholder 26"/>
          <p:cNvSpPr>
            <a:spLocks noGrp="1"/>
          </p:cNvSpPr>
          <p:nvPr>
            <p:ph type="body" sz="quarter" idx="13"/>
          </p:nvPr>
        </p:nvSpPr>
        <p:spPr>
          <a:xfrm>
            <a:off x="560388" y="2201549"/>
            <a:ext cx="11426825" cy="4099482"/>
          </a:xfrm>
        </p:spPr>
        <p:txBody>
          <a:bodyPr>
            <a:noAutofit/>
          </a:bodyPr>
          <a:lstStyle/>
          <a:p>
            <a:pPr>
              <a:spcAft>
                <a:spcPts val="1200"/>
              </a:spcAft>
            </a:pPr>
            <a:r>
              <a:rPr lang="en-US" sz="2400" dirty="0"/>
              <a:t>To let people know you heard them</a:t>
            </a:r>
          </a:p>
        </p:txBody>
      </p:sp>
      <p:sp>
        <p:nvSpPr>
          <p:cNvPr id="2" name="Footer Placeholder 1">
            <a:extLst>
              <a:ext uri="{FF2B5EF4-FFF2-40B4-BE49-F238E27FC236}">
                <a16:creationId xmlns:a16="http://schemas.microsoft.com/office/drawing/2014/main" id="{49C120CF-BB0C-4F30-94A0-586F968190D6}"/>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523542"/>
            <a:ext cx="8071290" cy="482849"/>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Why would you use a playback question?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rt-engine-button2.jpg"/>
          <p:cNvPicPr>
            <a:picLocks noChangeAspect="1"/>
          </p:cNvPicPr>
          <p:nvPr/>
        </p:nvPicPr>
        <p:blipFill>
          <a:blip r:embed="rId3"/>
          <a:srcRect t="903"/>
          <a:stretch>
            <a:fillRect/>
          </a:stretch>
        </p:blipFill>
        <p:spPr>
          <a:xfrm>
            <a:off x="0" y="0"/>
            <a:ext cx="12192000" cy="6858000"/>
          </a:xfrm>
          <a:prstGeom prst="rect">
            <a:avLst/>
          </a:prstGeom>
        </p:spPr>
      </p:pic>
      <p:sp>
        <p:nvSpPr>
          <p:cNvPr id="17" name="Rectangle 16"/>
          <p:cNvSpPr/>
          <p:nvPr/>
        </p:nvSpPr>
        <p:spPr>
          <a:xfrm>
            <a:off x="2530174" y="277402"/>
            <a:ext cx="7131651" cy="55724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a. The starting question</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14" name="Footer Placeholder 2">
            <a:extLst>
              <a:ext uri="{FF2B5EF4-FFF2-40B4-BE49-F238E27FC236}">
                <a16:creationId xmlns:a16="http://schemas.microsoft.com/office/drawing/2014/main" id="{A487331D-7AAF-4673-91D0-52A9A0528D07}"/>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5" name="Footer Placeholder 4">
            <a:extLst>
              <a:ext uri="{FF2B5EF4-FFF2-40B4-BE49-F238E27FC236}">
                <a16:creationId xmlns:a16="http://schemas.microsoft.com/office/drawing/2014/main" id="{404ACF0A-6A47-464D-BB14-C3746D56C640}"/>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50</a:t>
            </a:fld>
            <a:endParaRPr lang="en-US" dirty="0"/>
          </a:p>
        </p:txBody>
      </p:sp>
      <p:sp>
        <p:nvSpPr>
          <p:cNvPr id="27" name="Content Placeholder 26"/>
          <p:cNvSpPr>
            <a:spLocks noGrp="1"/>
          </p:cNvSpPr>
          <p:nvPr>
            <p:ph type="body" sz="quarter" idx="13"/>
          </p:nvPr>
        </p:nvSpPr>
        <p:spPr>
          <a:xfrm>
            <a:off x="560388" y="2163360"/>
            <a:ext cx="11426825" cy="4021921"/>
          </a:xfrm>
        </p:spPr>
        <p:txBody>
          <a:bodyPr>
            <a:normAutofit/>
          </a:bodyPr>
          <a:lstStyle/>
          <a:p>
            <a:pPr>
              <a:spcAft>
                <a:spcPts val="1200"/>
              </a:spcAft>
            </a:pPr>
            <a:r>
              <a:rPr lang="en-US" sz="2400" dirty="0"/>
              <a:t>That’s important, isn’t it?</a:t>
            </a:r>
          </a:p>
        </p:txBody>
      </p:sp>
      <p:sp>
        <p:nvSpPr>
          <p:cNvPr id="2" name="Footer Placeholder 1">
            <a:extLst>
              <a:ext uri="{FF2B5EF4-FFF2-40B4-BE49-F238E27FC236}">
                <a16:creationId xmlns:a16="http://schemas.microsoft.com/office/drawing/2014/main" id="{288B23F0-F398-4B6F-B3EA-D894B3F40DFC}"/>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05477"/>
            <a:ext cx="8071290" cy="565042"/>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Give a tag question: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51</a:t>
            </a:fld>
            <a:endParaRPr lang="en-US" dirty="0"/>
          </a:p>
        </p:txBody>
      </p:sp>
      <p:sp>
        <p:nvSpPr>
          <p:cNvPr id="27" name="Content Placeholder 26"/>
          <p:cNvSpPr>
            <a:spLocks noGrp="1"/>
          </p:cNvSpPr>
          <p:nvPr>
            <p:ph type="body" sz="quarter" idx="13"/>
          </p:nvPr>
        </p:nvSpPr>
        <p:spPr>
          <a:xfrm>
            <a:off x="560388" y="2364933"/>
            <a:ext cx="11426825" cy="3820348"/>
          </a:xfrm>
        </p:spPr>
        <p:txBody>
          <a:bodyPr>
            <a:normAutofit/>
          </a:bodyPr>
          <a:lstStyle/>
          <a:p>
            <a:pPr>
              <a:spcAft>
                <a:spcPts val="1200"/>
              </a:spcAft>
            </a:pPr>
            <a:r>
              <a:rPr lang="en-US" sz="2400" dirty="0"/>
              <a:t>Lead — you give a general idea</a:t>
            </a:r>
          </a:p>
          <a:p>
            <a:pPr>
              <a:spcAft>
                <a:spcPts val="1200"/>
              </a:spcAft>
            </a:pPr>
            <a:r>
              <a:rPr lang="en-US" sz="2400" dirty="0"/>
              <a:t>Float — you give a specific idea</a:t>
            </a:r>
          </a:p>
        </p:txBody>
      </p:sp>
      <p:sp>
        <p:nvSpPr>
          <p:cNvPr id="2" name="Footer Placeholder 1">
            <a:extLst>
              <a:ext uri="{FF2B5EF4-FFF2-40B4-BE49-F238E27FC236}">
                <a16:creationId xmlns:a16="http://schemas.microsoft.com/office/drawing/2014/main" id="{884D199D-7FA8-4D81-8BCB-4AF6D6482728}"/>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660547"/>
            <a:ext cx="10048875" cy="511545"/>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What’s the difference between a leading question and floating an idea?</a:t>
            </a:r>
          </a:p>
        </p:txBody>
      </p:sp>
      <p:sp>
        <p:nvSpPr>
          <p:cNvPr id="6" name="TextBox 5"/>
          <p:cNvSpPr txBox="1"/>
          <p:nvPr/>
        </p:nvSpPr>
        <p:spPr>
          <a:xfrm>
            <a:off x="11269638" y="281223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52</a:t>
            </a:fld>
            <a:endParaRPr lang="en-US" dirty="0"/>
          </a:p>
        </p:txBody>
      </p:sp>
      <p:sp>
        <p:nvSpPr>
          <p:cNvPr id="27" name="Content Placeholder 26"/>
          <p:cNvSpPr>
            <a:spLocks noGrp="1"/>
          </p:cNvSpPr>
          <p:nvPr>
            <p:ph type="body" sz="quarter" idx="13"/>
          </p:nvPr>
        </p:nvSpPr>
        <p:spPr>
          <a:xfrm>
            <a:off x="560388" y="2397999"/>
            <a:ext cx="11426825" cy="497329"/>
          </a:xfrm>
        </p:spPr>
        <p:txBody>
          <a:bodyPr>
            <a:normAutofit/>
          </a:bodyPr>
          <a:lstStyle/>
          <a:p>
            <a:pPr>
              <a:spcAft>
                <a:spcPts val="1200"/>
              </a:spcAft>
            </a:pPr>
            <a:r>
              <a:rPr lang="en-US" sz="2400" dirty="0"/>
              <a:t>Indirect probe</a:t>
            </a:r>
          </a:p>
        </p:txBody>
      </p:sp>
      <p:sp>
        <p:nvSpPr>
          <p:cNvPr id="2" name="Footer Placeholder 1">
            <a:extLst>
              <a:ext uri="{FF2B5EF4-FFF2-40B4-BE49-F238E27FC236}">
                <a16:creationId xmlns:a16="http://schemas.microsoft.com/office/drawing/2014/main" id="{980DEACE-DAA0-483C-BE2E-EAEB5A7DB9B9}"/>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78623"/>
            <a:ext cx="11003944" cy="919376"/>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Which of the reacting questions is best used for the more reserved/reluctant participant?</a:t>
            </a:r>
          </a:p>
        </p:txBody>
      </p:sp>
      <p:sp>
        <p:nvSpPr>
          <p:cNvPr id="6" name="Content Placeholder 26"/>
          <p:cNvSpPr txBox="1">
            <a:spLocks/>
          </p:cNvSpPr>
          <p:nvPr/>
        </p:nvSpPr>
        <p:spPr>
          <a:xfrm>
            <a:off x="560388" y="3438662"/>
            <a:ext cx="8071290" cy="675412"/>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Is the reason that’s important because…?</a:t>
            </a:r>
          </a:p>
        </p:txBody>
      </p:sp>
      <p:sp>
        <p:nvSpPr>
          <p:cNvPr id="7" name="Title 4"/>
          <p:cNvSpPr txBox="1">
            <a:spLocks/>
          </p:cNvSpPr>
          <p:nvPr/>
        </p:nvSpPr>
        <p:spPr>
          <a:xfrm>
            <a:off x="657225" y="2935021"/>
            <a:ext cx="8071290" cy="497329"/>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Give an indirect probe?</a:t>
            </a:r>
          </a:p>
        </p:txBody>
      </p:sp>
      <p:sp>
        <p:nvSpPr>
          <p:cNvPr id="8" name="TextBox 7"/>
          <p:cNvSpPr txBox="1"/>
          <p:nvPr/>
        </p:nvSpPr>
        <p:spPr>
          <a:xfrm>
            <a:off x="11374205" y="328307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ist.jpg"/>
          <p:cNvPicPr>
            <a:picLocks noChangeAspect="1"/>
          </p:cNvPicPr>
          <p:nvPr/>
        </p:nvPicPr>
        <p:blipFill>
          <a:blip r:embed="rId3"/>
          <a:srcRect t="20372" b="30075"/>
          <a:stretch>
            <a:fillRect/>
          </a:stretch>
        </p:blipFill>
        <p:spPr>
          <a:xfrm>
            <a:off x="0" y="-12843"/>
            <a:ext cx="12192000" cy="6858000"/>
          </a:xfrm>
          <a:prstGeom prst="rect">
            <a:avLst/>
          </a:prstGeom>
        </p:spPr>
      </p:pic>
      <p:sp>
        <p:nvSpPr>
          <p:cNvPr id="12" name="Rectangle 11"/>
          <p:cNvSpPr/>
          <p:nvPr/>
        </p:nvSpPr>
        <p:spPr>
          <a:xfrm>
            <a:off x="2812516" y="146799"/>
            <a:ext cx="6566968" cy="776745"/>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d. List to gather details</a:t>
            </a:r>
          </a:p>
        </p:txBody>
      </p:sp>
      <p:sp>
        <p:nvSpPr>
          <p:cNvPr id="15" name="Slide Number Placeholder 2">
            <a:extLst>
              <a:ext uri="{FF2B5EF4-FFF2-40B4-BE49-F238E27FC236}">
                <a16:creationId xmlns:a16="http://schemas.microsoft.com/office/drawing/2014/main" id="{44494E52-D88B-4399-BDCD-1AC7716AB4BB}"/>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pPr/>
              <a:t>53</a:t>
            </a:fld>
            <a:endParaRPr lang="en-US" dirty="0"/>
          </a:p>
        </p:txBody>
      </p:sp>
      <p:sp>
        <p:nvSpPr>
          <p:cNvPr id="18" name="Footer Placeholder 1">
            <a:extLst>
              <a:ext uri="{FF2B5EF4-FFF2-40B4-BE49-F238E27FC236}">
                <a16:creationId xmlns:a16="http://schemas.microsoft.com/office/drawing/2014/main" id="{FBCE5F8F-2BB2-46E4-ACB1-8C1A9CD59B23}"/>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9" name="Footer Placeholder 4">
            <a:extLst>
              <a:ext uri="{FF2B5EF4-FFF2-40B4-BE49-F238E27FC236}">
                <a16:creationId xmlns:a16="http://schemas.microsoft.com/office/drawing/2014/main" id="{7AB3919D-8262-4E46-B948-9A93934EBD44}"/>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D. List to Gather Details</a:t>
            </a:r>
          </a:p>
        </p:txBody>
      </p:sp>
      <p:sp>
        <p:nvSpPr>
          <p:cNvPr id="2" name="Slide Number Placeholder 1"/>
          <p:cNvSpPr>
            <a:spLocks noGrp="1"/>
          </p:cNvSpPr>
          <p:nvPr>
            <p:ph type="sldNum" sz="quarter" idx="12"/>
          </p:nvPr>
        </p:nvSpPr>
        <p:spPr/>
        <p:txBody>
          <a:bodyPr/>
          <a:lstStyle/>
          <a:p>
            <a:fld id="{F29FD61F-2294-5D42-A9D7-9928D42B3773}" type="slidenum">
              <a:rPr lang="en-US" smtClean="0"/>
              <a:pPr/>
              <a:t>54</a:t>
            </a:fld>
            <a:endParaRPr lang="en-US" dirty="0"/>
          </a:p>
        </p:txBody>
      </p:sp>
      <p:sp>
        <p:nvSpPr>
          <p:cNvPr id="3" name="Footer Placeholder 2">
            <a:extLst>
              <a:ext uri="{FF2B5EF4-FFF2-40B4-BE49-F238E27FC236}">
                <a16:creationId xmlns:a16="http://schemas.microsoft.com/office/drawing/2014/main" id="{908A76FE-826E-4E4B-88FE-8F397D2B53F5}"/>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657224" y="1996420"/>
            <a:ext cx="10295027"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To identify strategies for a goal</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To identify processes for a function</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To identify participant objectives for the session</a:t>
            </a:r>
          </a:p>
        </p:txBody>
      </p:sp>
      <p:sp>
        <p:nvSpPr>
          <p:cNvPr id="9" name="Title 4"/>
          <p:cNvSpPr txBox="1">
            <a:spLocks/>
          </p:cNvSpPr>
          <p:nvPr/>
        </p:nvSpPr>
        <p:spPr>
          <a:xfrm>
            <a:off x="657225" y="1400905"/>
            <a:ext cx="8360610" cy="535673"/>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Examples:</a:t>
            </a:r>
          </a:p>
        </p:txBody>
      </p:sp>
      <p:sp>
        <p:nvSpPr>
          <p:cNvPr id="6" name="TextBox 5"/>
          <p:cNvSpPr txBox="1"/>
          <p:nvPr/>
        </p:nvSpPr>
        <p:spPr>
          <a:xfrm>
            <a:off x="10848976"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5-6</a:t>
            </a:r>
          </a:p>
        </p:txBody>
      </p:sp>
      <p:sp>
        <p:nvSpPr>
          <p:cNvPr id="7" name="TextBox 6"/>
          <p:cNvSpPr txBox="1"/>
          <p:nvPr/>
        </p:nvSpPr>
        <p:spPr>
          <a:xfrm>
            <a:off x="11124377" y="30135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D. List to Gather Details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55</a:t>
            </a:fld>
            <a:endParaRPr lang="en-US" dirty="0"/>
          </a:p>
        </p:txBody>
      </p:sp>
      <p:sp>
        <p:nvSpPr>
          <p:cNvPr id="6" name="Content Placeholder 5"/>
          <p:cNvSpPr>
            <a:spLocks noGrp="1"/>
          </p:cNvSpPr>
          <p:nvPr>
            <p:ph type="body" sz="quarter" idx="13"/>
          </p:nvPr>
        </p:nvSpPr>
        <p:spPr/>
        <p:txBody>
          <a:bodyPr>
            <a:normAutofit/>
          </a:bodyPr>
          <a:lstStyle/>
          <a:p>
            <a:pPr>
              <a:lnSpc>
                <a:spcPct val="100000"/>
              </a:lnSpc>
              <a:spcAft>
                <a:spcPts val="1200"/>
              </a:spcAft>
            </a:pPr>
            <a:r>
              <a:rPr lang="en-US" sz="2400" dirty="0">
                <a:solidFill>
                  <a:srgbClr val="F26522"/>
                </a:solidFill>
              </a:rPr>
              <a:t>Title </a:t>
            </a:r>
            <a:r>
              <a:rPr lang="en-US" sz="2400" dirty="0"/>
              <a:t>charts before you start</a:t>
            </a:r>
          </a:p>
          <a:p>
            <a:pPr>
              <a:lnSpc>
                <a:spcPct val="100000"/>
              </a:lnSpc>
              <a:spcAft>
                <a:spcPts val="1200"/>
              </a:spcAft>
            </a:pPr>
            <a:r>
              <a:rPr lang="en-US" sz="2400" dirty="0">
                <a:solidFill>
                  <a:srgbClr val="F26522"/>
                </a:solidFill>
              </a:rPr>
              <a:t>Ask </a:t>
            </a:r>
            <a:r>
              <a:rPr lang="en-US" sz="2400" dirty="0"/>
              <a:t>a great starting question</a:t>
            </a:r>
          </a:p>
          <a:p>
            <a:pPr>
              <a:lnSpc>
                <a:spcPct val="100000"/>
              </a:lnSpc>
              <a:spcAft>
                <a:spcPts val="1200"/>
              </a:spcAft>
            </a:pPr>
            <a:r>
              <a:rPr lang="en-US" sz="2400" dirty="0">
                <a:solidFill>
                  <a:srgbClr val="F26522"/>
                </a:solidFill>
              </a:rPr>
              <a:t>Record </a:t>
            </a:r>
            <a:r>
              <a:rPr lang="en-US" sz="2400" dirty="0"/>
              <a:t>the responses</a:t>
            </a:r>
          </a:p>
          <a:p>
            <a:pPr>
              <a:lnSpc>
                <a:spcPct val="100000"/>
              </a:lnSpc>
              <a:spcAft>
                <a:spcPts val="1200"/>
              </a:spcAft>
            </a:pPr>
            <a:r>
              <a:rPr lang="en-US" sz="2400" dirty="0">
                <a:solidFill>
                  <a:srgbClr val="F26522"/>
                </a:solidFill>
              </a:rPr>
              <a:t>React </a:t>
            </a:r>
            <a:r>
              <a:rPr lang="en-US" sz="2400" dirty="0"/>
              <a:t>accordingly</a:t>
            </a:r>
          </a:p>
        </p:txBody>
      </p:sp>
      <p:grpSp>
        <p:nvGrpSpPr>
          <p:cNvPr id="12" name="Group 11"/>
          <p:cNvGrpSpPr/>
          <p:nvPr/>
        </p:nvGrpSpPr>
        <p:grpSpPr>
          <a:xfrm>
            <a:off x="6815285" y="1778000"/>
            <a:ext cx="3261733" cy="3708400"/>
            <a:chOff x="5291284" y="1778000"/>
            <a:chExt cx="3261733" cy="3708400"/>
          </a:xfrm>
        </p:grpSpPr>
        <p:sp>
          <p:nvSpPr>
            <p:cNvPr id="8" name="Rectangle 7"/>
            <p:cNvSpPr/>
            <p:nvPr/>
          </p:nvSpPr>
          <p:spPr>
            <a:xfrm>
              <a:off x="5291284" y="1778000"/>
              <a:ext cx="3261733" cy="3708400"/>
            </a:xfrm>
            <a:prstGeom prst="rect">
              <a:avLst/>
            </a:prstGeom>
            <a:solidFill>
              <a:schemeClr val="bg1"/>
            </a:solidFill>
            <a:ln w="889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453039" y="1828800"/>
              <a:ext cx="3021542" cy="492443"/>
            </a:xfrm>
            <a:prstGeom prst="rect">
              <a:avLst/>
            </a:prstGeom>
            <a:noFill/>
            <a:ln>
              <a:solidFill>
                <a:schemeClr val="bg1"/>
              </a:solidFill>
            </a:ln>
          </p:spPr>
          <p:txBody>
            <a:bodyPr wrap="square" rtlCol="0">
              <a:spAutoFit/>
            </a:bodyPr>
            <a:lstStyle/>
            <a:p>
              <a:pPr algn="ctr"/>
              <a:r>
                <a:rPr lang="en-US" sz="2600" cap="all" dirty="0">
                  <a:solidFill>
                    <a:srgbClr val="F26522"/>
                  </a:solidFill>
                  <a:latin typeface="Franklin Gothic Medium"/>
                  <a:cs typeface="Franklin Gothic Medium"/>
                </a:rPr>
                <a:t>Survey STEPS</a:t>
              </a:r>
            </a:p>
          </p:txBody>
        </p:sp>
        <p:sp>
          <p:nvSpPr>
            <p:cNvPr id="11" name="TextBox 10"/>
            <p:cNvSpPr txBox="1"/>
            <p:nvPr/>
          </p:nvSpPr>
          <p:spPr>
            <a:xfrm>
              <a:off x="5411379" y="2286000"/>
              <a:ext cx="3021542" cy="3031599"/>
            </a:xfrm>
            <a:prstGeom prst="rect">
              <a:avLst/>
            </a:prstGeom>
            <a:noFill/>
            <a:ln>
              <a:solidFill>
                <a:schemeClr val="bg1"/>
              </a:solidFill>
            </a:ln>
          </p:spPr>
          <p:txBody>
            <a:bodyPr wrap="square" rtlCol="0">
              <a:spAutoFit/>
            </a:bodyPr>
            <a:lstStyle/>
            <a:p>
              <a:pPr marL="342900" indent="-342900">
                <a:spcAft>
                  <a:spcPts val="1200"/>
                </a:spcAft>
                <a:buFont typeface="Arial"/>
                <a:buChar char="•"/>
              </a:pPr>
              <a:r>
                <a:rPr lang="en-US" sz="2300" dirty="0">
                  <a:latin typeface="Franklin Gothic Book"/>
                  <a:cs typeface="Franklin Gothic Book"/>
                </a:rPr>
                <a:t>Analyze responses</a:t>
              </a:r>
            </a:p>
            <a:p>
              <a:pPr marL="342900" indent="-342900">
                <a:spcAft>
                  <a:spcPts val="1200"/>
                </a:spcAft>
                <a:buFont typeface="Arial"/>
                <a:buChar char="•"/>
              </a:pPr>
              <a:r>
                <a:rPr lang="en-US" sz="2300" dirty="0">
                  <a:latin typeface="Franklin Gothic Book"/>
                  <a:cs typeface="Franklin Gothic Book"/>
                </a:rPr>
                <a:t>Conduct follow-up focus groups</a:t>
              </a:r>
            </a:p>
            <a:p>
              <a:pPr marL="342900" indent="-342900">
                <a:spcAft>
                  <a:spcPts val="1200"/>
                </a:spcAft>
                <a:buFont typeface="Arial"/>
                <a:buChar char="•"/>
              </a:pPr>
              <a:r>
                <a:rPr lang="en-US" sz="2300" dirty="0">
                  <a:latin typeface="Franklin Gothic Book"/>
                  <a:cs typeface="Franklin Gothic Book"/>
                </a:rPr>
                <a:t>Re-survey a sample group</a:t>
              </a:r>
            </a:p>
            <a:p>
              <a:pPr marL="342900" indent="-342900">
                <a:spcAft>
                  <a:spcPts val="1200"/>
                </a:spcAft>
                <a:buFont typeface="Arial"/>
                <a:buChar char="•"/>
              </a:pPr>
              <a:r>
                <a:rPr lang="en-US" sz="2300" dirty="0">
                  <a:latin typeface="Franklin Gothic Book"/>
                  <a:cs typeface="Franklin Gothic Book"/>
                </a:rPr>
                <a:t>Report results to top management</a:t>
              </a:r>
            </a:p>
          </p:txBody>
        </p:sp>
      </p:grpSp>
      <p:sp>
        <p:nvSpPr>
          <p:cNvPr id="10" name="TextBox 9"/>
          <p:cNvSpPr txBox="1"/>
          <p:nvPr/>
        </p:nvSpPr>
        <p:spPr>
          <a:xfrm>
            <a:off x="11148173" y="363220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3" name="Footer Placeholder 2">
            <a:extLst>
              <a:ext uri="{FF2B5EF4-FFF2-40B4-BE49-F238E27FC236}">
                <a16:creationId xmlns:a16="http://schemas.microsoft.com/office/drawing/2014/main" id="{B496D465-EAA8-458B-983F-144721FAE4C8}"/>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56</a:t>
            </a:fld>
            <a:endParaRPr lang="en-US" dirty="0"/>
          </a:p>
        </p:txBody>
      </p:sp>
      <p:sp>
        <p:nvSpPr>
          <p:cNvPr id="6" name="Title 5"/>
          <p:cNvSpPr>
            <a:spLocks noGrp="1"/>
          </p:cNvSpPr>
          <p:nvPr>
            <p:ph type="title"/>
          </p:nvPr>
        </p:nvSpPr>
        <p:spPr/>
        <p:txBody>
          <a:bodyPr>
            <a:normAutofit/>
          </a:bodyPr>
          <a:lstStyle/>
          <a:p>
            <a:r>
              <a:rPr lang="en-US" sz="5000" dirty="0">
                <a:latin typeface="Arial" panose="020B0604020202020204" pitchFamily="34" charset="0"/>
                <a:cs typeface="Arial" panose="020B0604020202020204" pitchFamily="34" charset="0"/>
              </a:rPr>
              <a:t>Reacting During Listing</a:t>
            </a:r>
          </a:p>
        </p:txBody>
      </p:sp>
      <p:sp>
        <p:nvSpPr>
          <p:cNvPr id="5" name="Footer Placeholder 2">
            <a:extLst>
              <a:ext uri="{FF2B5EF4-FFF2-40B4-BE49-F238E27FC236}">
                <a16:creationId xmlns:a16="http://schemas.microsoft.com/office/drawing/2014/main" id="{264475C4-981A-4242-A456-6FCCB0D79720}"/>
              </a:ext>
            </a:extLst>
          </p:cNvPr>
          <p:cNvSpPr>
            <a:spLocks noGrp="1"/>
          </p:cNvSpPr>
          <p:nvPr>
            <p:ph type="ftr" sz="quarter" idx="11"/>
          </p:nvPr>
        </p:nvSpPr>
        <p:spPr/>
        <p:txBody>
          <a:bodyPr/>
          <a:lstStyle/>
          <a:p>
            <a:r>
              <a:rPr lang="en-US" dirty="0"/>
              <a:t>Copyright 1992-2015, Leadership Strategies, Inc. V15.02 </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Reacting During Listing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57</a:t>
            </a:fld>
            <a:endParaRPr lang="en-US" dirty="0"/>
          </a:p>
        </p:txBody>
      </p:sp>
      <p:sp>
        <p:nvSpPr>
          <p:cNvPr id="6" name="Content Placeholder 5"/>
          <p:cNvSpPr>
            <a:spLocks noGrp="1"/>
          </p:cNvSpPr>
          <p:nvPr>
            <p:ph type="body" sz="quarter" idx="13"/>
          </p:nvPr>
        </p:nvSpPr>
        <p:spPr>
          <a:xfrm>
            <a:off x="560388" y="2167499"/>
            <a:ext cx="11426825" cy="4017783"/>
          </a:xfrm>
        </p:spPr>
        <p:txBody>
          <a:bodyPr>
            <a:normAutofit/>
          </a:bodyPr>
          <a:lstStyle/>
          <a:p>
            <a:pPr>
              <a:spcAft>
                <a:spcPts val="1200"/>
              </a:spcAft>
            </a:pPr>
            <a:r>
              <a:rPr lang="en-US" sz="2400" dirty="0"/>
              <a:t>You don’t think what was said is correct</a:t>
            </a:r>
          </a:p>
        </p:txBody>
      </p:sp>
      <p:sp>
        <p:nvSpPr>
          <p:cNvPr id="3" name="Footer Placeholder 2">
            <a:extLst>
              <a:ext uri="{FF2B5EF4-FFF2-40B4-BE49-F238E27FC236}">
                <a16:creationId xmlns:a16="http://schemas.microsoft.com/office/drawing/2014/main" id="{7B5E981A-316E-41A0-A497-F980F14B37FB}"/>
              </a:ext>
            </a:extLst>
          </p:cNvPr>
          <p:cNvSpPr>
            <a:spLocks noGrp="1"/>
          </p:cNvSpPr>
          <p:nvPr>
            <p:ph type="ftr" sz="quarter" idx="11"/>
          </p:nvPr>
        </p:nvSpPr>
        <p:spPr/>
        <p:txBody>
          <a:bodyPr/>
          <a:lstStyle/>
          <a:p>
            <a:r>
              <a:rPr lang="en-US" dirty="0"/>
              <a:t>Copyright 1992-2015, Leadership Strategies, Inc. V15.02 </a:t>
            </a:r>
          </a:p>
        </p:txBody>
      </p:sp>
      <p:sp>
        <p:nvSpPr>
          <p:cNvPr id="8" name="Title 4"/>
          <p:cNvSpPr txBox="1">
            <a:spLocks/>
          </p:cNvSpPr>
          <p:nvPr/>
        </p:nvSpPr>
        <p:spPr>
          <a:xfrm>
            <a:off x="657225" y="1405476"/>
            <a:ext cx="8071290" cy="569183"/>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Which question type do you use?</a:t>
            </a:r>
          </a:p>
        </p:txBody>
      </p:sp>
      <p:sp>
        <p:nvSpPr>
          <p:cNvPr id="7" name="TextBox 6"/>
          <p:cNvSpPr txBox="1"/>
          <p:nvPr/>
        </p:nvSpPr>
        <p:spPr>
          <a:xfrm>
            <a:off x="10945812" y="570437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Reacting During Listing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58</a:t>
            </a:fld>
            <a:endParaRPr lang="en-US" dirty="0"/>
          </a:p>
        </p:txBody>
      </p:sp>
      <p:sp>
        <p:nvSpPr>
          <p:cNvPr id="6" name="Content Placeholder 5"/>
          <p:cNvSpPr>
            <a:spLocks noGrp="1"/>
          </p:cNvSpPr>
          <p:nvPr>
            <p:ph type="body" sz="quarter" idx="13"/>
          </p:nvPr>
        </p:nvSpPr>
        <p:spPr>
          <a:xfrm>
            <a:off x="560388" y="2146569"/>
            <a:ext cx="11426825" cy="4038713"/>
          </a:xfrm>
        </p:spPr>
        <p:txBody>
          <a:bodyPr>
            <a:normAutofit/>
          </a:bodyPr>
          <a:lstStyle/>
          <a:p>
            <a:pPr>
              <a:spcAft>
                <a:spcPts val="1200"/>
              </a:spcAft>
            </a:pPr>
            <a:r>
              <a:rPr lang="en-US" sz="2400" dirty="0"/>
              <a:t>You don’t believe everyone understands what was said, but you think you do</a:t>
            </a:r>
          </a:p>
        </p:txBody>
      </p:sp>
      <p:sp>
        <p:nvSpPr>
          <p:cNvPr id="3" name="Footer Placeholder 2">
            <a:extLst>
              <a:ext uri="{FF2B5EF4-FFF2-40B4-BE49-F238E27FC236}">
                <a16:creationId xmlns:a16="http://schemas.microsoft.com/office/drawing/2014/main" id="{4F5FC1B7-23D2-4A84-8997-88A3BA380C8D}"/>
              </a:ext>
            </a:extLst>
          </p:cNvPr>
          <p:cNvSpPr>
            <a:spLocks noGrp="1"/>
          </p:cNvSpPr>
          <p:nvPr>
            <p:ph type="ftr" sz="quarter" idx="11"/>
          </p:nvPr>
        </p:nvSpPr>
        <p:spPr/>
        <p:txBody>
          <a:bodyPr/>
          <a:lstStyle/>
          <a:p>
            <a:r>
              <a:rPr lang="en-US" dirty="0"/>
              <a:t>Copyright 1992-2015, Leadership Strategies, Inc. V15.02 </a:t>
            </a:r>
          </a:p>
        </p:txBody>
      </p:sp>
      <p:sp>
        <p:nvSpPr>
          <p:cNvPr id="8" name="Title 4"/>
          <p:cNvSpPr txBox="1">
            <a:spLocks/>
          </p:cNvSpPr>
          <p:nvPr/>
        </p:nvSpPr>
        <p:spPr>
          <a:xfrm>
            <a:off x="657225" y="1389874"/>
            <a:ext cx="8071290" cy="579457"/>
          </a:xfrm>
          <a:prstGeom prst="rect">
            <a:avLst/>
          </a:prstGeom>
        </p:spPr>
        <p:txBody>
          <a:bodyPr vert="horz" lIns="91440" tIns="45720" rIns="91440" bIns="45720" rtlCol="0" anchor="ctr">
            <a:normAutofit/>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Which question type do you use?</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Reacting During Listing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59</a:t>
            </a:fld>
            <a:endParaRPr lang="en-US" dirty="0"/>
          </a:p>
        </p:txBody>
      </p:sp>
      <p:sp>
        <p:nvSpPr>
          <p:cNvPr id="6" name="Content Placeholder 5"/>
          <p:cNvSpPr>
            <a:spLocks noGrp="1"/>
          </p:cNvSpPr>
          <p:nvPr>
            <p:ph type="body" sz="quarter" idx="13"/>
          </p:nvPr>
        </p:nvSpPr>
        <p:spPr>
          <a:xfrm>
            <a:off x="560388" y="2173732"/>
            <a:ext cx="11426825" cy="4011550"/>
          </a:xfrm>
        </p:spPr>
        <p:txBody>
          <a:bodyPr>
            <a:normAutofit/>
          </a:bodyPr>
          <a:lstStyle/>
          <a:p>
            <a:pPr>
              <a:spcAft>
                <a:spcPts val="1200"/>
              </a:spcAft>
            </a:pPr>
            <a:r>
              <a:rPr lang="en-US" sz="2400" dirty="0"/>
              <a:t>You don’t understand what was said and are not sure anyone else does</a:t>
            </a:r>
          </a:p>
        </p:txBody>
      </p:sp>
      <p:sp>
        <p:nvSpPr>
          <p:cNvPr id="3" name="Footer Placeholder 2">
            <a:extLst>
              <a:ext uri="{FF2B5EF4-FFF2-40B4-BE49-F238E27FC236}">
                <a16:creationId xmlns:a16="http://schemas.microsoft.com/office/drawing/2014/main" id="{478DEF28-0B48-4243-8E11-DF3E7271CABD}"/>
              </a:ext>
            </a:extLst>
          </p:cNvPr>
          <p:cNvSpPr>
            <a:spLocks noGrp="1"/>
          </p:cNvSpPr>
          <p:nvPr>
            <p:ph type="ftr" sz="quarter" idx="11"/>
          </p:nvPr>
        </p:nvSpPr>
        <p:spPr/>
        <p:txBody>
          <a:bodyPr/>
          <a:lstStyle/>
          <a:p>
            <a:r>
              <a:rPr lang="en-US" dirty="0"/>
              <a:t>Copyright 1992-2015, Leadership Strategies, Inc. V15.02 </a:t>
            </a:r>
          </a:p>
        </p:txBody>
      </p:sp>
      <p:sp>
        <p:nvSpPr>
          <p:cNvPr id="8" name="Title 4"/>
          <p:cNvSpPr txBox="1">
            <a:spLocks/>
          </p:cNvSpPr>
          <p:nvPr/>
        </p:nvSpPr>
        <p:spPr>
          <a:xfrm>
            <a:off x="657225" y="1434278"/>
            <a:ext cx="8071290" cy="517812"/>
          </a:xfrm>
          <a:prstGeom prst="rect">
            <a:avLst/>
          </a:prstGeom>
        </p:spPr>
        <p:txBody>
          <a:bodyPr vert="horz" lIns="91440" tIns="45720" rIns="91440" bIns="45720" rtlCol="0" anchor="ctr">
            <a:normAutofit lnSpcReduction="10000"/>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Which question type do you use?</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A. The Starting Question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a:t>
            </a:fld>
            <a:endParaRPr lang="en-US" dirty="0"/>
          </a:p>
        </p:txBody>
      </p:sp>
      <p:sp>
        <p:nvSpPr>
          <p:cNvPr id="14" name="Content Placeholder 13"/>
          <p:cNvSpPr>
            <a:spLocks noGrp="1"/>
          </p:cNvSpPr>
          <p:nvPr>
            <p:ph type="body" sz="quarter" idx="13"/>
          </p:nvPr>
        </p:nvSpPr>
        <p:spPr/>
        <p:txBody>
          <a:bodyPr>
            <a:normAutofit/>
          </a:bodyPr>
          <a:lstStyle/>
          <a:p>
            <a:pPr marL="0" indent="0">
              <a:lnSpc>
                <a:spcPct val="100000"/>
              </a:lnSpc>
              <a:spcAft>
                <a:spcPts val="1800"/>
              </a:spcAft>
              <a:buNone/>
              <a:defRPr/>
            </a:pPr>
            <a:r>
              <a:rPr lang="en-US" dirty="0"/>
              <a:t>You are interviewing a group of school registrars to talk with them about the scheduling process. </a:t>
            </a:r>
            <a:r>
              <a:rPr lang="en-US" b="1" dirty="0">
                <a:solidFill>
                  <a:srgbClr val="F26522"/>
                </a:solidFill>
              </a:rPr>
              <a:t>Which is the better starting question?  Why?</a:t>
            </a:r>
          </a:p>
        </p:txBody>
      </p:sp>
      <p:sp>
        <p:nvSpPr>
          <p:cNvPr id="5" name="Footer Placeholder 4">
            <a:extLst>
              <a:ext uri="{FF2B5EF4-FFF2-40B4-BE49-F238E27FC236}">
                <a16:creationId xmlns:a16="http://schemas.microsoft.com/office/drawing/2014/main" id="{D9805928-EBB4-4AB7-9E76-E3939510C34F}"/>
              </a:ext>
            </a:extLst>
          </p:cNvPr>
          <p:cNvSpPr>
            <a:spLocks noGrp="1"/>
          </p:cNvSpPr>
          <p:nvPr>
            <p:ph type="ftr" sz="quarter" idx="11"/>
          </p:nvPr>
        </p:nvSpPr>
        <p:spPr/>
        <p:txBody>
          <a:bodyPr/>
          <a:lstStyle/>
          <a:p>
            <a:r>
              <a:rPr lang="en-US" dirty="0"/>
              <a:t>Copyright 1992-2015, Leadership Strategies, Inc. V15.02 </a:t>
            </a:r>
          </a:p>
        </p:txBody>
      </p:sp>
      <p:sp>
        <p:nvSpPr>
          <p:cNvPr id="3" name="TextBox 2"/>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5-2</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Reacting During Listing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60</a:t>
            </a:fld>
            <a:endParaRPr lang="en-US" dirty="0"/>
          </a:p>
        </p:txBody>
      </p:sp>
      <p:sp>
        <p:nvSpPr>
          <p:cNvPr id="6" name="Content Placeholder 5"/>
          <p:cNvSpPr>
            <a:spLocks noGrp="1"/>
          </p:cNvSpPr>
          <p:nvPr>
            <p:ph type="body" sz="quarter" idx="13"/>
          </p:nvPr>
        </p:nvSpPr>
        <p:spPr>
          <a:xfrm>
            <a:off x="560388" y="2245651"/>
            <a:ext cx="11426825" cy="3939631"/>
          </a:xfrm>
        </p:spPr>
        <p:txBody>
          <a:bodyPr>
            <a:normAutofit/>
          </a:bodyPr>
          <a:lstStyle/>
          <a:p>
            <a:pPr>
              <a:spcAft>
                <a:spcPts val="1200"/>
              </a:spcAft>
            </a:pPr>
            <a:r>
              <a:rPr lang="en-US" sz="2400" dirty="0"/>
              <a:t>The point is not relevant to the current discussion</a:t>
            </a:r>
          </a:p>
        </p:txBody>
      </p:sp>
      <p:sp>
        <p:nvSpPr>
          <p:cNvPr id="3" name="Footer Placeholder 2">
            <a:extLst>
              <a:ext uri="{FF2B5EF4-FFF2-40B4-BE49-F238E27FC236}">
                <a16:creationId xmlns:a16="http://schemas.microsoft.com/office/drawing/2014/main" id="{3F928B9D-4AA1-4145-8AAB-7838E585F2A7}"/>
              </a:ext>
            </a:extLst>
          </p:cNvPr>
          <p:cNvSpPr>
            <a:spLocks noGrp="1"/>
          </p:cNvSpPr>
          <p:nvPr>
            <p:ph type="ftr" sz="quarter" idx="11"/>
          </p:nvPr>
        </p:nvSpPr>
        <p:spPr/>
        <p:txBody>
          <a:bodyPr/>
          <a:lstStyle/>
          <a:p>
            <a:r>
              <a:rPr lang="en-US" dirty="0"/>
              <a:t>Copyright 1992-2015, Leadership Strategies, Inc. V15.02 </a:t>
            </a:r>
          </a:p>
        </p:txBody>
      </p:sp>
      <p:sp>
        <p:nvSpPr>
          <p:cNvPr id="8" name="Title 4"/>
          <p:cNvSpPr txBox="1">
            <a:spLocks/>
          </p:cNvSpPr>
          <p:nvPr/>
        </p:nvSpPr>
        <p:spPr>
          <a:xfrm>
            <a:off x="657225" y="1434278"/>
            <a:ext cx="8071290" cy="589731"/>
          </a:xfrm>
          <a:prstGeom prst="rect">
            <a:avLst/>
          </a:prstGeom>
        </p:spPr>
        <p:txBody>
          <a:bodyPr vert="horz" lIns="91440" tIns="45720" rIns="91440" bIns="45720" rtlCol="0" anchor="ctr">
            <a:normAutofit/>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Which question type do you use?</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Reacting During Listing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61</a:t>
            </a:fld>
            <a:endParaRPr lang="en-US" dirty="0"/>
          </a:p>
        </p:txBody>
      </p:sp>
      <p:sp>
        <p:nvSpPr>
          <p:cNvPr id="6" name="Content Placeholder 5"/>
          <p:cNvSpPr>
            <a:spLocks noGrp="1"/>
          </p:cNvSpPr>
          <p:nvPr>
            <p:ph type="body" sz="quarter" idx="13"/>
          </p:nvPr>
        </p:nvSpPr>
        <p:spPr>
          <a:xfrm>
            <a:off x="560388" y="2184006"/>
            <a:ext cx="11426825" cy="4001275"/>
          </a:xfrm>
        </p:spPr>
        <p:txBody>
          <a:bodyPr>
            <a:normAutofit/>
          </a:bodyPr>
          <a:lstStyle/>
          <a:p>
            <a:pPr>
              <a:spcAft>
                <a:spcPts val="1200"/>
              </a:spcAft>
            </a:pPr>
            <a:r>
              <a:rPr lang="en-US" sz="2400" dirty="0"/>
              <a:t>One or more points have not been discussed</a:t>
            </a:r>
          </a:p>
        </p:txBody>
      </p:sp>
      <p:sp>
        <p:nvSpPr>
          <p:cNvPr id="3" name="Footer Placeholder 2">
            <a:extLst>
              <a:ext uri="{FF2B5EF4-FFF2-40B4-BE49-F238E27FC236}">
                <a16:creationId xmlns:a16="http://schemas.microsoft.com/office/drawing/2014/main" id="{4C872705-92CD-48CC-B8E2-DA8E89528EFE}"/>
              </a:ext>
            </a:extLst>
          </p:cNvPr>
          <p:cNvSpPr>
            <a:spLocks noGrp="1"/>
          </p:cNvSpPr>
          <p:nvPr>
            <p:ph type="ftr" sz="quarter" idx="11"/>
          </p:nvPr>
        </p:nvSpPr>
        <p:spPr/>
        <p:txBody>
          <a:bodyPr/>
          <a:lstStyle/>
          <a:p>
            <a:r>
              <a:rPr lang="en-US" dirty="0"/>
              <a:t>Copyright 1992-2015, Leadership Strategies, Inc. V15.02 </a:t>
            </a:r>
          </a:p>
        </p:txBody>
      </p:sp>
      <p:sp>
        <p:nvSpPr>
          <p:cNvPr id="8" name="Title 4"/>
          <p:cNvSpPr txBox="1">
            <a:spLocks/>
          </p:cNvSpPr>
          <p:nvPr/>
        </p:nvSpPr>
        <p:spPr>
          <a:xfrm>
            <a:off x="657225" y="1434278"/>
            <a:ext cx="8071290" cy="528086"/>
          </a:xfrm>
          <a:prstGeom prst="rect">
            <a:avLst/>
          </a:prstGeom>
        </p:spPr>
        <p:txBody>
          <a:bodyPr vert="horz" lIns="91440" tIns="45720" rIns="91440" bIns="45720" rtlCol="0" anchor="ctr">
            <a:normAutofit/>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Which question type do you use?</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Reacting During Listing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62</a:t>
            </a:fld>
            <a:endParaRPr lang="en-US" dirty="0"/>
          </a:p>
        </p:txBody>
      </p:sp>
      <p:sp>
        <p:nvSpPr>
          <p:cNvPr id="6" name="Content Placeholder 5"/>
          <p:cNvSpPr>
            <a:spLocks noGrp="1"/>
          </p:cNvSpPr>
          <p:nvPr>
            <p:ph type="body" sz="quarter" idx="13"/>
          </p:nvPr>
        </p:nvSpPr>
        <p:spPr>
          <a:xfrm>
            <a:off x="560388" y="2173732"/>
            <a:ext cx="11426825" cy="4011550"/>
          </a:xfrm>
        </p:spPr>
        <p:txBody>
          <a:bodyPr>
            <a:normAutofit/>
          </a:bodyPr>
          <a:lstStyle/>
          <a:p>
            <a:pPr>
              <a:spcAft>
                <a:spcPts val="1200"/>
              </a:spcAft>
            </a:pPr>
            <a:r>
              <a:rPr lang="en-US" sz="2400" dirty="0"/>
              <a:t>The group has temporarily stalled</a:t>
            </a:r>
          </a:p>
        </p:txBody>
      </p:sp>
      <p:sp>
        <p:nvSpPr>
          <p:cNvPr id="3" name="Footer Placeholder 2">
            <a:extLst>
              <a:ext uri="{FF2B5EF4-FFF2-40B4-BE49-F238E27FC236}">
                <a16:creationId xmlns:a16="http://schemas.microsoft.com/office/drawing/2014/main" id="{200BC3F6-BA79-4FEF-ADA5-DD6337E1DE02}"/>
              </a:ext>
            </a:extLst>
          </p:cNvPr>
          <p:cNvSpPr>
            <a:spLocks noGrp="1"/>
          </p:cNvSpPr>
          <p:nvPr>
            <p:ph type="ftr" sz="quarter" idx="11"/>
          </p:nvPr>
        </p:nvSpPr>
        <p:spPr/>
        <p:txBody>
          <a:bodyPr/>
          <a:lstStyle/>
          <a:p>
            <a:r>
              <a:rPr lang="en-US" dirty="0"/>
              <a:t>Copyright 1992-2015, Leadership Strategies, Inc. V15.02 </a:t>
            </a:r>
          </a:p>
        </p:txBody>
      </p:sp>
      <p:sp>
        <p:nvSpPr>
          <p:cNvPr id="8" name="Title 4"/>
          <p:cNvSpPr txBox="1">
            <a:spLocks/>
          </p:cNvSpPr>
          <p:nvPr/>
        </p:nvSpPr>
        <p:spPr>
          <a:xfrm>
            <a:off x="657225" y="1434278"/>
            <a:ext cx="8071290" cy="517812"/>
          </a:xfrm>
          <a:prstGeom prst="rect">
            <a:avLst/>
          </a:prstGeom>
        </p:spPr>
        <p:txBody>
          <a:bodyPr vert="horz" lIns="91440" tIns="45720" rIns="91440" bIns="45720" rtlCol="0" anchor="ctr">
            <a:normAutofit lnSpcReduction="10000"/>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Which question type do you use?</a:t>
            </a: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Reacting During Listing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63</a:t>
            </a:fld>
            <a:endParaRPr lang="en-US" dirty="0"/>
          </a:p>
        </p:txBody>
      </p:sp>
      <p:sp>
        <p:nvSpPr>
          <p:cNvPr id="6" name="Content Placeholder 5"/>
          <p:cNvSpPr>
            <a:spLocks noGrp="1"/>
          </p:cNvSpPr>
          <p:nvPr>
            <p:ph type="body" sz="quarter" idx="13"/>
          </p:nvPr>
        </p:nvSpPr>
        <p:spPr>
          <a:xfrm>
            <a:off x="560388" y="2126402"/>
            <a:ext cx="11426825" cy="4058880"/>
          </a:xfrm>
        </p:spPr>
        <p:txBody>
          <a:bodyPr>
            <a:normAutofit/>
          </a:bodyPr>
          <a:lstStyle/>
          <a:p>
            <a:pPr>
              <a:spcAft>
                <a:spcPts val="1200"/>
              </a:spcAft>
            </a:pPr>
            <a:r>
              <a:rPr lang="en-US" sz="2400" dirty="0"/>
              <a:t>You are warming up the group or need acknowledgement</a:t>
            </a:r>
          </a:p>
        </p:txBody>
      </p:sp>
      <p:sp>
        <p:nvSpPr>
          <p:cNvPr id="3" name="Footer Placeholder 2">
            <a:extLst>
              <a:ext uri="{FF2B5EF4-FFF2-40B4-BE49-F238E27FC236}">
                <a16:creationId xmlns:a16="http://schemas.microsoft.com/office/drawing/2014/main" id="{39CCC199-BAC8-4A07-B95D-511E9195ADA8}"/>
              </a:ext>
            </a:extLst>
          </p:cNvPr>
          <p:cNvSpPr>
            <a:spLocks noGrp="1"/>
          </p:cNvSpPr>
          <p:nvPr>
            <p:ph type="ftr" sz="quarter" idx="11"/>
          </p:nvPr>
        </p:nvSpPr>
        <p:spPr/>
        <p:txBody>
          <a:bodyPr/>
          <a:lstStyle/>
          <a:p>
            <a:r>
              <a:rPr lang="en-US" dirty="0"/>
              <a:t>Copyright 1992-2015, Leadership Strategies, Inc. V15.02 </a:t>
            </a:r>
          </a:p>
        </p:txBody>
      </p:sp>
      <p:sp>
        <p:nvSpPr>
          <p:cNvPr id="8" name="Title 4"/>
          <p:cNvSpPr txBox="1">
            <a:spLocks/>
          </p:cNvSpPr>
          <p:nvPr/>
        </p:nvSpPr>
        <p:spPr>
          <a:xfrm>
            <a:off x="657225" y="1405476"/>
            <a:ext cx="8071290" cy="528086"/>
          </a:xfrm>
          <a:prstGeom prst="rect">
            <a:avLst/>
          </a:prstGeom>
        </p:spPr>
        <p:txBody>
          <a:bodyPr vert="horz" lIns="91440" tIns="45720" rIns="91440" bIns="45720" rtlCol="0" anchor="ctr">
            <a:normAutofit/>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Which question type do you use?</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Reacting During Listing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64</a:t>
            </a:fld>
            <a:endParaRPr lang="en-US" dirty="0"/>
          </a:p>
        </p:txBody>
      </p:sp>
      <p:sp>
        <p:nvSpPr>
          <p:cNvPr id="6" name="Content Placeholder 5"/>
          <p:cNvSpPr>
            <a:spLocks noGrp="1"/>
          </p:cNvSpPr>
          <p:nvPr>
            <p:ph type="body" sz="quarter" idx="13"/>
          </p:nvPr>
        </p:nvSpPr>
        <p:spPr>
          <a:xfrm>
            <a:off x="560388" y="2114154"/>
            <a:ext cx="11426825" cy="4071128"/>
          </a:xfrm>
        </p:spPr>
        <p:txBody>
          <a:bodyPr>
            <a:normAutofit/>
          </a:bodyPr>
          <a:lstStyle/>
          <a:p>
            <a:pPr>
              <a:spcAft>
                <a:spcPts val="1200"/>
              </a:spcAft>
            </a:pPr>
            <a:r>
              <a:rPr lang="en-US" sz="2400" dirty="0"/>
              <a:t>A potentially suitable solution has been overlooked</a:t>
            </a:r>
          </a:p>
        </p:txBody>
      </p:sp>
      <p:sp>
        <p:nvSpPr>
          <p:cNvPr id="3" name="Footer Placeholder 2">
            <a:extLst>
              <a:ext uri="{FF2B5EF4-FFF2-40B4-BE49-F238E27FC236}">
                <a16:creationId xmlns:a16="http://schemas.microsoft.com/office/drawing/2014/main" id="{FC41D68F-ED53-41F3-BA83-B1737D11C5C1}"/>
              </a:ext>
            </a:extLst>
          </p:cNvPr>
          <p:cNvSpPr>
            <a:spLocks noGrp="1"/>
          </p:cNvSpPr>
          <p:nvPr>
            <p:ph type="ftr" sz="quarter" idx="11"/>
          </p:nvPr>
        </p:nvSpPr>
        <p:spPr/>
        <p:txBody>
          <a:bodyPr/>
          <a:lstStyle/>
          <a:p>
            <a:r>
              <a:rPr lang="en-US" dirty="0"/>
              <a:t>Copyright 1992-2015, Leadership Strategies, Inc. V15.02 </a:t>
            </a:r>
          </a:p>
        </p:txBody>
      </p:sp>
      <p:sp>
        <p:nvSpPr>
          <p:cNvPr id="8" name="Title 4"/>
          <p:cNvSpPr txBox="1">
            <a:spLocks/>
          </p:cNvSpPr>
          <p:nvPr/>
        </p:nvSpPr>
        <p:spPr>
          <a:xfrm>
            <a:off x="657225" y="1399352"/>
            <a:ext cx="8071290" cy="528086"/>
          </a:xfrm>
          <a:prstGeom prst="rect">
            <a:avLst/>
          </a:prstGeom>
        </p:spPr>
        <p:txBody>
          <a:bodyPr vert="horz" lIns="91440" tIns="45720" rIns="91440" bIns="45720" rtlCol="0" anchor="ctr">
            <a:normAutofit/>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Which question type do you use?</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rainstorm-post-it-notes.jpg"/>
          <p:cNvPicPr>
            <a:picLocks noChangeAspect="1"/>
          </p:cNvPicPr>
          <p:nvPr/>
        </p:nvPicPr>
        <p:blipFill>
          <a:blip r:embed="rId3"/>
          <a:stretch>
            <a:fillRect/>
          </a:stretch>
        </p:blipFill>
        <p:spPr>
          <a:xfrm>
            <a:off x="0" y="0"/>
            <a:ext cx="12191999" cy="6858000"/>
          </a:xfrm>
          <a:prstGeom prst="rect">
            <a:avLst/>
          </a:prstGeom>
        </p:spPr>
      </p:pic>
      <p:sp>
        <p:nvSpPr>
          <p:cNvPr id="10" name="Rectangle 9"/>
          <p:cNvSpPr/>
          <p:nvPr/>
        </p:nvSpPr>
        <p:spPr>
          <a:xfrm>
            <a:off x="1609851" y="263636"/>
            <a:ext cx="8972295" cy="702136"/>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e. Brainstorm to generate ideas</a:t>
            </a:r>
          </a:p>
        </p:txBody>
      </p:sp>
      <p:sp>
        <p:nvSpPr>
          <p:cNvPr id="15" name="Slide Number Placeholder 3">
            <a:extLst>
              <a:ext uri="{FF2B5EF4-FFF2-40B4-BE49-F238E27FC236}">
                <a16:creationId xmlns:a16="http://schemas.microsoft.com/office/drawing/2014/main" id="{734408CF-DED7-4FAC-ACAF-F26C617EBDD7}"/>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pPr/>
              <a:t>65</a:t>
            </a:fld>
            <a:endParaRPr lang="en-US" dirty="0"/>
          </a:p>
        </p:txBody>
      </p:sp>
      <p:sp>
        <p:nvSpPr>
          <p:cNvPr id="16" name="Footer Placeholder 2">
            <a:extLst>
              <a:ext uri="{FF2B5EF4-FFF2-40B4-BE49-F238E27FC236}">
                <a16:creationId xmlns:a16="http://schemas.microsoft.com/office/drawing/2014/main" id="{D7566A9A-A7E8-478D-9197-EFED775D42B4}"/>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8" name="Footer Placeholder 4">
            <a:extLst>
              <a:ext uri="{FF2B5EF4-FFF2-40B4-BE49-F238E27FC236}">
                <a16:creationId xmlns:a16="http://schemas.microsoft.com/office/drawing/2014/main" id="{55A04ACF-2C54-4CA9-A662-2A1267675874}"/>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0" dirty="0"/>
              <a:t>E. Brainstorm to Generate Ideas</a:t>
            </a:r>
          </a:p>
        </p:txBody>
      </p:sp>
      <p:sp>
        <p:nvSpPr>
          <p:cNvPr id="2" name="Slide Number Placeholder 1"/>
          <p:cNvSpPr>
            <a:spLocks noGrp="1"/>
          </p:cNvSpPr>
          <p:nvPr>
            <p:ph type="sldNum" sz="quarter" idx="12"/>
          </p:nvPr>
        </p:nvSpPr>
        <p:spPr/>
        <p:txBody>
          <a:bodyPr/>
          <a:lstStyle/>
          <a:p>
            <a:fld id="{F29FD61F-2294-5D42-A9D7-9928D42B3773}" type="slidenum">
              <a:rPr lang="en-US" smtClean="0"/>
              <a:pPr/>
              <a:t>66</a:t>
            </a:fld>
            <a:endParaRPr lang="en-US" dirty="0"/>
          </a:p>
        </p:txBody>
      </p:sp>
      <p:sp>
        <p:nvSpPr>
          <p:cNvPr id="3" name="Footer Placeholder 2">
            <a:extLst>
              <a:ext uri="{FF2B5EF4-FFF2-40B4-BE49-F238E27FC236}">
                <a16:creationId xmlns:a16="http://schemas.microsoft.com/office/drawing/2014/main" id="{48831CDA-CB10-4C54-81FB-979074AD3572}"/>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657225" y="2124848"/>
            <a:ext cx="10932024"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To identify potential solutions to a problem</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To identify problems with the current process</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To generate ideas for the team party</a:t>
            </a:r>
          </a:p>
        </p:txBody>
      </p:sp>
      <p:sp>
        <p:nvSpPr>
          <p:cNvPr id="9" name="Title 4"/>
          <p:cNvSpPr txBox="1">
            <a:spLocks/>
          </p:cNvSpPr>
          <p:nvPr/>
        </p:nvSpPr>
        <p:spPr>
          <a:xfrm>
            <a:off x="657225" y="1404917"/>
            <a:ext cx="8360610" cy="527650"/>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Examples:</a:t>
            </a:r>
          </a:p>
        </p:txBody>
      </p:sp>
      <p:sp>
        <p:nvSpPr>
          <p:cNvPr id="6" name="TextBox 5"/>
          <p:cNvSpPr txBox="1"/>
          <p:nvPr/>
        </p:nvSpPr>
        <p:spPr>
          <a:xfrm>
            <a:off x="10848975" y="572417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5-8</a:t>
            </a:r>
          </a:p>
        </p:txBody>
      </p:sp>
      <p:sp>
        <p:nvSpPr>
          <p:cNvPr id="7" name="TextBox 6"/>
          <p:cNvSpPr txBox="1"/>
          <p:nvPr/>
        </p:nvSpPr>
        <p:spPr>
          <a:xfrm>
            <a:off x="10996950" y="309351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0" dirty="0"/>
              <a:t>E. Brainstorm to Generate Ideas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67</a:t>
            </a:fld>
            <a:endParaRPr lang="en-US" dirty="0"/>
          </a:p>
        </p:txBody>
      </p:sp>
      <p:sp>
        <p:nvSpPr>
          <p:cNvPr id="6" name="Content Placeholder 5"/>
          <p:cNvSpPr>
            <a:spLocks noGrp="1"/>
          </p:cNvSpPr>
          <p:nvPr>
            <p:ph type="body" sz="quarter" idx="13"/>
          </p:nvPr>
        </p:nvSpPr>
        <p:spPr/>
        <p:txBody>
          <a:bodyPr>
            <a:normAutofit/>
          </a:bodyPr>
          <a:lstStyle/>
          <a:p>
            <a:pPr>
              <a:spcAft>
                <a:spcPts val="1200"/>
              </a:spcAft>
            </a:pPr>
            <a:r>
              <a:rPr lang="en-US" sz="2400" dirty="0">
                <a:solidFill>
                  <a:srgbClr val="F26522"/>
                </a:solidFill>
              </a:rPr>
              <a:t>Title </a:t>
            </a:r>
            <a:r>
              <a:rPr lang="en-US" sz="2400" dirty="0"/>
              <a:t>charts before you start</a:t>
            </a:r>
          </a:p>
          <a:p>
            <a:pPr>
              <a:spcAft>
                <a:spcPts val="1200"/>
              </a:spcAft>
            </a:pPr>
            <a:r>
              <a:rPr lang="en-US" sz="2400" dirty="0">
                <a:solidFill>
                  <a:srgbClr val="F26522"/>
                </a:solidFill>
              </a:rPr>
              <a:t>Ask </a:t>
            </a:r>
            <a:r>
              <a:rPr lang="en-US" sz="2400" dirty="0"/>
              <a:t>a great starting question</a:t>
            </a:r>
          </a:p>
          <a:p>
            <a:pPr>
              <a:spcAft>
                <a:spcPts val="1200"/>
              </a:spcAft>
            </a:pPr>
            <a:r>
              <a:rPr lang="en-US" sz="2400" dirty="0">
                <a:solidFill>
                  <a:srgbClr val="F26522"/>
                </a:solidFill>
              </a:rPr>
              <a:t>Record </a:t>
            </a:r>
            <a:r>
              <a:rPr lang="en-US" sz="2400" dirty="0"/>
              <a:t>the responses</a:t>
            </a:r>
          </a:p>
          <a:p>
            <a:pPr>
              <a:spcAft>
                <a:spcPts val="1200"/>
              </a:spcAft>
            </a:pPr>
            <a:r>
              <a:rPr lang="en-US" sz="2400" dirty="0">
                <a:solidFill>
                  <a:srgbClr val="F26522"/>
                </a:solidFill>
              </a:rPr>
              <a:t>Time </a:t>
            </a:r>
            <a:r>
              <a:rPr lang="en-US" sz="2400" dirty="0"/>
              <a:t>the activity</a:t>
            </a:r>
          </a:p>
        </p:txBody>
      </p:sp>
      <p:grpSp>
        <p:nvGrpSpPr>
          <p:cNvPr id="2" name="Group 11"/>
          <p:cNvGrpSpPr/>
          <p:nvPr/>
        </p:nvGrpSpPr>
        <p:grpSpPr>
          <a:xfrm>
            <a:off x="6977040" y="1778000"/>
            <a:ext cx="3261733" cy="3708400"/>
            <a:chOff x="5291284" y="1778000"/>
            <a:chExt cx="3261733" cy="3708400"/>
          </a:xfrm>
        </p:grpSpPr>
        <p:sp>
          <p:nvSpPr>
            <p:cNvPr id="8" name="Rectangle 7"/>
            <p:cNvSpPr/>
            <p:nvPr/>
          </p:nvSpPr>
          <p:spPr>
            <a:xfrm>
              <a:off x="5291284" y="1778000"/>
              <a:ext cx="3261733" cy="3708400"/>
            </a:xfrm>
            <a:prstGeom prst="rect">
              <a:avLst/>
            </a:prstGeom>
            <a:solidFill>
              <a:schemeClr val="bg1"/>
            </a:solidFill>
            <a:ln w="889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453039" y="1828800"/>
              <a:ext cx="3021542" cy="492443"/>
            </a:xfrm>
            <a:prstGeom prst="rect">
              <a:avLst/>
            </a:prstGeom>
            <a:noFill/>
            <a:ln>
              <a:solidFill>
                <a:schemeClr val="bg1"/>
              </a:solidFill>
            </a:ln>
          </p:spPr>
          <p:txBody>
            <a:bodyPr wrap="square" rtlCol="0">
              <a:spAutoFit/>
            </a:bodyPr>
            <a:lstStyle/>
            <a:p>
              <a:pPr algn="ctr"/>
              <a:r>
                <a:rPr lang="en-US" sz="2600" cap="all" dirty="0">
                  <a:solidFill>
                    <a:srgbClr val="F26522"/>
                  </a:solidFill>
                  <a:latin typeface="Franklin Gothic Medium"/>
                  <a:cs typeface="Franklin Gothic Medium"/>
                </a:rPr>
                <a:t>Team Party Ideas</a:t>
              </a:r>
            </a:p>
          </p:txBody>
        </p:sp>
        <p:sp>
          <p:nvSpPr>
            <p:cNvPr id="11" name="TextBox 10"/>
            <p:cNvSpPr txBox="1"/>
            <p:nvPr/>
          </p:nvSpPr>
          <p:spPr>
            <a:xfrm>
              <a:off x="5360009" y="2285999"/>
              <a:ext cx="3141638" cy="2477601"/>
            </a:xfrm>
            <a:prstGeom prst="rect">
              <a:avLst/>
            </a:prstGeom>
            <a:noFill/>
            <a:ln>
              <a:solidFill>
                <a:schemeClr val="bg1"/>
              </a:solidFill>
            </a:ln>
          </p:spPr>
          <p:txBody>
            <a:bodyPr wrap="square" rtlCol="0">
              <a:spAutoFit/>
            </a:bodyPr>
            <a:lstStyle/>
            <a:p>
              <a:pPr marL="342900" indent="-342900">
                <a:spcAft>
                  <a:spcPts val="1200"/>
                </a:spcAft>
                <a:buClr>
                  <a:srgbClr val="009383"/>
                </a:buClr>
                <a:buFont typeface="Arial"/>
                <a:buChar char="•"/>
              </a:pPr>
              <a:r>
                <a:rPr lang="en-US" sz="2300" dirty="0">
                  <a:latin typeface="Franklin Gothic Book"/>
                  <a:cs typeface="Franklin Gothic Book"/>
                </a:rPr>
                <a:t>Picnic</a:t>
              </a:r>
            </a:p>
            <a:p>
              <a:pPr marL="342900" indent="-342900">
                <a:spcAft>
                  <a:spcPts val="1200"/>
                </a:spcAft>
                <a:buClr>
                  <a:srgbClr val="009383"/>
                </a:buClr>
                <a:buFont typeface="Arial"/>
                <a:buChar char="•"/>
              </a:pPr>
              <a:r>
                <a:rPr lang="en-US" sz="2300" dirty="0">
                  <a:latin typeface="Franklin Gothic Book"/>
                  <a:cs typeface="Franklin Gothic Book"/>
                </a:rPr>
                <a:t>Dinner cruise</a:t>
              </a:r>
            </a:p>
            <a:p>
              <a:pPr marL="342900" indent="-342900">
                <a:spcAft>
                  <a:spcPts val="1200"/>
                </a:spcAft>
                <a:buClr>
                  <a:srgbClr val="009383"/>
                </a:buClr>
                <a:buFont typeface="Arial"/>
                <a:buChar char="•"/>
              </a:pPr>
              <a:r>
                <a:rPr lang="en-US" sz="2300" dirty="0">
                  <a:latin typeface="Franklin Gothic Book"/>
                  <a:cs typeface="Franklin Gothic Book"/>
                </a:rPr>
                <a:t>Video games</a:t>
              </a:r>
            </a:p>
            <a:p>
              <a:pPr marL="342900" indent="-342900">
                <a:spcAft>
                  <a:spcPts val="1200"/>
                </a:spcAft>
                <a:buClr>
                  <a:srgbClr val="009383"/>
                </a:buClr>
                <a:buFont typeface="Arial"/>
                <a:buChar char="•"/>
              </a:pPr>
              <a:r>
                <a:rPr lang="en-US" sz="2300" dirty="0">
                  <a:latin typeface="Franklin Gothic Book"/>
                  <a:cs typeface="Franklin Gothic Book"/>
                </a:rPr>
                <a:t>Dance party/DJ</a:t>
              </a:r>
            </a:p>
            <a:p>
              <a:pPr marL="342900" indent="-342900">
                <a:spcAft>
                  <a:spcPts val="1200"/>
                </a:spcAft>
                <a:buClr>
                  <a:srgbClr val="009383"/>
                </a:buClr>
                <a:buFont typeface="Arial"/>
                <a:buChar char="•"/>
              </a:pPr>
              <a:r>
                <a:rPr lang="en-US" sz="2300" dirty="0">
                  <a:latin typeface="Franklin Gothic Book"/>
                  <a:cs typeface="Franklin Gothic Book"/>
                </a:rPr>
                <a:t>Sporting event</a:t>
              </a:r>
            </a:p>
          </p:txBody>
        </p:sp>
      </p:grpSp>
      <p:sp>
        <p:nvSpPr>
          <p:cNvPr id="10" name="TextBox 9"/>
          <p:cNvSpPr txBox="1"/>
          <p:nvPr/>
        </p:nvSpPr>
        <p:spPr>
          <a:xfrm>
            <a:off x="10959592" y="3330223"/>
            <a:ext cx="672019" cy="830997"/>
          </a:xfrm>
          <a:prstGeom prst="rect">
            <a:avLst/>
          </a:prstGeom>
          <a:noFill/>
        </p:spPr>
        <p:txBody>
          <a:bodyPr wrap="squar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otepad-pen-writing-hand.jpg"/>
          <p:cNvPicPr>
            <a:picLocks noChangeAspect="1"/>
          </p:cNvPicPr>
          <p:nvPr/>
        </p:nvPicPr>
        <p:blipFill rotWithShape="1">
          <a:blip r:embed="rId3"/>
          <a:srcRect l="-1" r="-1"/>
          <a:stretch/>
        </p:blipFill>
        <p:spPr>
          <a:xfrm>
            <a:off x="0" y="-42069"/>
            <a:ext cx="12192000" cy="6900069"/>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68</a:t>
            </a:fld>
            <a:endParaRPr lang="en-US" dirty="0"/>
          </a:p>
        </p:txBody>
      </p:sp>
      <p:sp>
        <p:nvSpPr>
          <p:cNvPr id="20" name="Rectangle 19"/>
          <p:cNvSpPr/>
          <p:nvPr/>
        </p:nvSpPr>
        <p:spPr>
          <a:xfrm>
            <a:off x="2576801" y="276270"/>
            <a:ext cx="7038398" cy="688936"/>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Brainstorming guidelines</a:t>
            </a:r>
          </a:p>
        </p:txBody>
      </p:sp>
      <p:sp>
        <p:nvSpPr>
          <p:cNvPr id="16" name="Footer Placeholder 2">
            <a:extLst>
              <a:ext uri="{FF2B5EF4-FFF2-40B4-BE49-F238E27FC236}">
                <a16:creationId xmlns:a16="http://schemas.microsoft.com/office/drawing/2014/main" id="{CFFA2C64-5BD7-4DAF-82C7-08FAC208789D}"/>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7" name="Footer Placeholder 4">
            <a:extLst>
              <a:ext uri="{FF2B5EF4-FFF2-40B4-BE49-F238E27FC236}">
                <a16:creationId xmlns:a16="http://schemas.microsoft.com/office/drawing/2014/main" id="{B5F2D619-04A6-4718-9D53-18AEBFB9D9B7}"/>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Brainstorming Guidelines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69</a:t>
            </a:fld>
            <a:endParaRPr lang="en-US" dirty="0"/>
          </a:p>
        </p:txBody>
      </p:sp>
      <p:sp>
        <p:nvSpPr>
          <p:cNvPr id="7" name="Content Placeholder 6"/>
          <p:cNvSpPr>
            <a:spLocks noGrp="1"/>
          </p:cNvSpPr>
          <p:nvPr>
            <p:ph type="body" sz="quarter" idx="13"/>
          </p:nvPr>
        </p:nvSpPr>
        <p:spPr/>
        <p:txBody>
          <a:bodyPr>
            <a:normAutofit/>
          </a:bodyPr>
          <a:lstStyle/>
          <a:p>
            <a:pPr marL="514350" indent="-514350">
              <a:spcAft>
                <a:spcPts val="600"/>
              </a:spcAft>
              <a:buFont typeface="+mj-lt"/>
              <a:buAutoNum type="arabicPeriod"/>
            </a:pPr>
            <a:r>
              <a:rPr lang="en-US" sz="2400" dirty="0"/>
              <a:t>Set the objective clearly</a:t>
            </a:r>
          </a:p>
          <a:p>
            <a:pPr marL="514350" indent="-514350">
              <a:spcAft>
                <a:spcPts val="600"/>
              </a:spcAft>
              <a:buFont typeface="+mj-lt"/>
              <a:buAutoNum type="arabicPeriod"/>
            </a:pPr>
            <a:r>
              <a:rPr lang="en-US" sz="2400" dirty="0"/>
              <a:t>Set a time limit</a:t>
            </a:r>
          </a:p>
          <a:p>
            <a:pPr marL="514350" indent="-514350">
              <a:spcAft>
                <a:spcPts val="600"/>
              </a:spcAft>
              <a:buFont typeface="+mj-lt"/>
              <a:buAutoNum type="arabicPeriod"/>
            </a:pPr>
            <a:r>
              <a:rPr lang="en-US" sz="2400" dirty="0"/>
              <a:t>Prohibit judgment of any type on an idea</a:t>
            </a:r>
          </a:p>
          <a:p>
            <a:pPr marL="514350" indent="-514350">
              <a:spcAft>
                <a:spcPts val="600"/>
              </a:spcAft>
              <a:buFont typeface="+mj-lt"/>
              <a:buAutoNum type="arabicPeriod"/>
            </a:pPr>
            <a:r>
              <a:rPr lang="en-US" sz="2400" dirty="0"/>
              <a:t>Encourage creativity</a:t>
            </a:r>
          </a:p>
          <a:p>
            <a:pPr marL="514350" indent="-514350">
              <a:spcAft>
                <a:spcPts val="600"/>
              </a:spcAft>
              <a:buFont typeface="+mj-lt"/>
              <a:buAutoNum type="arabicPeriod"/>
            </a:pPr>
            <a:r>
              <a:rPr lang="en-US" sz="2400" dirty="0"/>
              <a:t>Keep the pace moving</a:t>
            </a:r>
          </a:p>
          <a:p>
            <a:pPr marL="514350" indent="-514350">
              <a:spcAft>
                <a:spcPts val="600"/>
              </a:spcAft>
              <a:buFont typeface="+mj-lt"/>
              <a:buAutoNum type="arabicPeriod"/>
            </a:pPr>
            <a:r>
              <a:rPr lang="en-US" sz="2400" dirty="0"/>
              <a:t>Go for quantity—the more the better</a:t>
            </a:r>
          </a:p>
          <a:p>
            <a:pPr marL="514350" indent="-514350">
              <a:spcAft>
                <a:spcPts val="600"/>
              </a:spcAft>
              <a:buFont typeface="+mj-lt"/>
              <a:buAutoNum type="arabicPeriod"/>
            </a:pPr>
            <a:r>
              <a:rPr lang="en-US" sz="2400" dirty="0"/>
              <a:t>Always follow with grouping or prioritization to highlight the jewels</a:t>
            </a:r>
          </a:p>
        </p:txBody>
      </p:sp>
      <p:sp>
        <p:nvSpPr>
          <p:cNvPr id="2" name="Footer Placeholder 1">
            <a:extLst>
              <a:ext uri="{FF2B5EF4-FFF2-40B4-BE49-F238E27FC236}">
                <a16:creationId xmlns:a16="http://schemas.microsoft.com/office/drawing/2014/main" id="{CA0D1BC5-E09A-4CDA-A321-3C53649C312A}"/>
              </a:ext>
            </a:extLst>
          </p:cNvPr>
          <p:cNvSpPr>
            <a:spLocks noGrp="1"/>
          </p:cNvSpPr>
          <p:nvPr>
            <p:ph type="ftr" sz="quarter" idx="11"/>
          </p:nvPr>
        </p:nvSpPr>
        <p:spPr/>
        <p:txBody>
          <a:bodyPr/>
          <a:lstStyle/>
          <a:p>
            <a:r>
              <a:rPr lang="en-US" dirty="0"/>
              <a:t>Copyright 1992-2015, Leadership Strategies, Inc. V15.02 </a:t>
            </a:r>
          </a:p>
        </p:txBody>
      </p:sp>
      <p:sp>
        <p:nvSpPr>
          <p:cNvPr id="5" name="TextBox 4"/>
          <p:cNvSpPr txBox="1"/>
          <p:nvPr/>
        </p:nvSpPr>
        <p:spPr>
          <a:xfrm>
            <a:off x="10945812"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5-9</a:t>
            </a:r>
          </a:p>
        </p:txBody>
      </p:sp>
      <p:sp>
        <p:nvSpPr>
          <p:cNvPr id="8" name="TextBox 7"/>
          <p:cNvSpPr txBox="1"/>
          <p:nvPr/>
        </p:nvSpPr>
        <p:spPr>
          <a:xfrm>
            <a:off x="11093787" y="502243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A. The Starting Question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6" name="Content Placeholder 5"/>
          <p:cNvSpPr>
            <a:spLocks noGrp="1"/>
          </p:cNvSpPr>
          <p:nvPr>
            <p:ph type="body" sz="quarter" idx="13"/>
          </p:nvPr>
        </p:nvSpPr>
        <p:spPr>
          <a:xfrm>
            <a:off x="560388" y="2022230"/>
            <a:ext cx="11426825" cy="830997"/>
          </a:xfrm>
        </p:spPr>
        <p:txBody>
          <a:bodyPr>
            <a:normAutofit/>
          </a:bodyPr>
          <a:lstStyle/>
          <a:p>
            <a:pPr>
              <a:lnSpc>
                <a:spcPct val="100000"/>
              </a:lnSpc>
              <a:spcAft>
                <a:spcPts val="1200"/>
              </a:spcAft>
            </a:pPr>
            <a:r>
              <a:rPr lang="en-US" sz="2400" dirty="0"/>
              <a:t>The first thing we want to talk about are inputs. What are the inputs to the scheduling process?</a:t>
            </a:r>
          </a:p>
        </p:txBody>
      </p:sp>
      <p:sp>
        <p:nvSpPr>
          <p:cNvPr id="10" name="Footer Placeholder 9">
            <a:extLst>
              <a:ext uri="{FF2B5EF4-FFF2-40B4-BE49-F238E27FC236}">
                <a16:creationId xmlns:a16="http://schemas.microsoft.com/office/drawing/2014/main" id="{9FD946BF-339C-4420-8A34-3632339D8D27}"/>
              </a:ext>
            </a:extLst>
          </p:cNvPr>
          <p:cNvSpPr>
            <a:spLocks noGrp="1"/>
          </p:cNvSpPr>
          <p:nvPr>
            <p:ph type="ftr" sz="quarter" idx="11"/>
          </p:nvPr>
        </p:nvSpPr>
        <p:spPr/>
        <p:txBody>
          <a:bodyPr/>
          <a:lstStyle/>
          <a:p>
            <a:r>
              <a:rPr lang="en-US" dirty="0"/>
              <a:t>Copyright 1992-2015, Leadership Strategies, Inc. V15.02 </a:t>
            </a:r>
          </a:p>
        </p:txBody>
      </p:sp>
      <p:sp>
        <p:nvSpPr>
          <p:cNvPr id="8" name="Title 4"/>
          <p:cNvSpPr txBox="1">
            <a:spLocks/>
          </p:cNvSpPr>
          <p:nvPr/>
        </p:nvSpPr>
        <p:spPr>
          <a:xfrm>
            <a:off x="657225" y="1479532"/>
            <a:ext cx="8071290" cy="542698"/>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Question Type A</a:t>
            </a:r>
          </a:p>
        </p:txBody>
      </p:sp>
      <p:sp>
        <p:nvSpPr>
          <p:cNvPr id="7" name="Content Placeholder 5"/>
          <p:cNvSpPr txBox="1">
            <a:spLocks/>
          </p:cNvSpPr>
          <p:nvPr/>
        </p:nvSpPr>
        <p:spPr>
          <a:xfrm>
            <a:off x="560388" y="3304862"/>
            <a:ext cx="10893125" cy="902463"/>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If you were about to develop the school schedule, what is the information you would need to have close by?</a:t>
            </a:r>
          </a:p>
        </p:txBody>
      </p:sp>
      <p:sp>
        <p:nvSpPr>
          <p:cNvPr id="9" name="Title 4"/>
          <p:cNvSpPr txBox="1">
            <a:spLocks/>
          </p:cNvSpPr>
          <p:nvPr/>
        </p:nvSpPr>
        <p:spPr>
          <a:xfrm>
            <a:off x="657225" y="2783543"/>
            <a:ext cx="8071290" cy="576827"/>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Question Type B</a:t>
            </a:r>
          </a:p>
        </p:txBody>
      </p:sp>
      <p:sp>
        <p:nvSpPr>
          <p:cNvPr id="3" name="TextBox 2"/>
          <p:cNvSpPr txBox="1"/>
          <p:nvPr/>
        </p:nvSpPr>
        <p:spPr>
          <a:xfrm>
            <a:off x="2898650" y="4459594"/>
            <a:ext cx="6394699" cy="523220"/>
          </a:xfrm>
          <a:prstGeom prst="rect">
            <a:avLst/>
          </a:prstGeom>
          <a:noFill/>
        </p:spPr>
        <p:txBody>
          <a:bodyPr wrap="none" rtlCol="0">
            <a:spAutoFit/>
          </a:bodyPr>
          <a:lstStyle/>
          <a:p>
            <a:r>
              <a:rPr lang="en-US" sz="2800" b="1" dirty="0">
                <a:solidFill>
                  <a:srgbClr val="F26522"/>
                </a:solidFill>
                <a:latin typeface="Arial" panose="020B0604020202020204" pitchFamily="34" charset="0"/>
                <a:cs typeface="Arial" panose="020B0604020202020204" pitchFamily="34" charset="0"/>
              </a:rPr>
              <a:t>Which is the better question?  Why?</a:t>
            </a:r>
          </a:p>
        </p:txBody>
      </p:sp>
      <p:sp>
        <p:nvSpPr>
          <p:cNvPr id="5" name="TextBox 4"/>
          <p:cNvSpPr txBox="1"/>
          <p:nvPr/>
        </p:nvSpPr>
        <p:spPr>
          <a:xfrm>
            <a:off x="11144924" y="430570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9"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0" dirty="0"/>
              <a:t>E. Brainstorm to Generate Ideas</a:t>
            </a:r>
          </a:p>
        </p:txBody>
      </p:sp>
      <p:sp>
        <p:nvSpPr>
          <p:cNvPr id="2" name="Slide Number Placeholder 1"/>
          <p:cNvSpPr>
            <a:spLocks noGrp="1"/>
          </p:cNvSpPr>
          <p:nvPr>
            <p:ph type="sldNum" sz="quarter" idx="12"/>
          </p:nvPr>
        </p:nvSpPr>
        <p:spPr/>
        <p:txBody>
          <a:bodyPr/>
          <a:lstStyle/>
          <a:p>
            <a:fld id="{F29FD61F-2294-5D42-A9D7-9928D42B3773}" type="slidenum">
              <a:rPr lang="en-US" smtClean="0"/>
              <a:pPr/>
              <a:t>70</a:t>
            </a:fld>
            <a:endParaRPr lang="en-US" dirty="0"/>
          </a:p>
        </p:txBody>
      </p:sp>
      <p:sp>
        <p:nvSpPr>
          <p:cNvPr id="3" name="Footer Placeholder 2">
            <a:extLst>
              <a:ext uri="{FF2B5EF4-FFF2-40B4-BE49-F238E27FC236}">
                <a16:creationId xmlns:a16="http://schemas.microsoft.com/office/drawing/2014/main" id="{D853FDD4-78B1-412C-9C59-3B58EA462EC6}"/>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2307391" y="2124848"/>
            <a:ext cx="4058135" cy="4321860"/>
          </a:xfrm>
          <a:prstGeom prst="rect">
            <a:avLst/>
          </a:prstGeom>
        </p:spPr>
        <p:txBody>
          <a:bodyPr vert="horz" lIns="91440" tIns="45720" rIns="91440" bIns="45720" rtlCol="0">
            <a:no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Solicit the responses—other people record them on the flip charts</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Use a round-robin format</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Have all participants stand and run through in succession</a:t>
            </a:r>
          </a:p>
        </p:txBody>
      </p:sp>
      <p:sp>
        <p:nvSpPr>
          <p:cNvPr id="9" name="Title 4"/>
          <p:cNvSpPr txBox="1">
            <a:spLocks/>
          </p:cNvSpPr>
          <p:nvPr/>
        </p:nvSpPr>
        <p:spPr>
          <a:xfrm>
            <a:off x="2307390" y="1432963"/>
            <a:ext cx="3788610" cy="660723"/>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Alternative methods:</a:t>
            </a:r>
          </a:p>
        </p:txBody>
      </p:sp>
      <p:grpSp>
        <p:nvGrpSpPr>
          <p:cNvPr id="6" name="Group 5"/>
          <p:cNvGrpSpPr/>
          <p:nvPr/>
        </p:nvGrpSpPr>
        <p:grpSpPr>
          <a:xfrm>
            <a:off x="7174038" y="2819401"/>
            <a:ext cx="2988329" cy="2684277"/>
            <a:chOff x="5051763" y="1688311"/>
            <a:chExt cx="3586603" cy="3221679"/>
          </a:xfrm>
        </p:grpSpPr>
        <p:grpSp>
          <p:nvGrpSpPr>
            <p:cNvPr id="7" name="Group 51"/>
            <p:cNvGrpSpPr/>
            <p:nvPr/>
          </p:nvGrpSpPr>
          <p:grpSpPr>
            <a:xfrm>
              <a:off x="5548832" y="1741506"/>
              <a:ext cx="2592464" cy="2500961"/>
              <a:chOff x="5548832" y="1741506"/>
              <a:chExt cx="2592464" cy="2500961"/>
            </a:xfrm>
          </p:grpSpPr>
          <p:sp>
            <p:nvSpPr>
              <p:cNvPr id="25" name="Rectangle 24"/>
              <p:cNvSpPr/>
              <p:nvPr/>
            </p:nvSpPr>
            <p:spPr>
              <a:xfrm>
                <a:off x="5548832" y="1741506"/>
                <a:ext cx="641569" cy="2500961"/>
              </a:xfrm>
              <a:prstGeom prst="rect">
                <a:avLst/>
              </a:prstGeom>
              <a:solidFill>
                <a:srgbClr val="002C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7499727" y="1741506"/>
                <a:ext cx="641569" cy="2500961"/>
              </a:xfrm>
              <a:prstGeom prst="rect">
                <a:avLst/>
              </a:prstGeom>
              <a:solidFill>
                <a:srgbClr val="002C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rot="16200000">
                <a:off x="6478528" y="2671202"/>
                <a:ext cx="641569" cy="2500961"/>
              </a:xfrm>
              <a:prstGeom prst="rect">
                <a:avLst/>
              </a:prstGeom>
              <a:solidFill>
                <a:srgbClr val="002C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051763" y="1688311"/>
              <a:ext cx="287104" cy="537402"/>
            </a:xfrm>
            <a:prstGeom prst="rect">
              <a:avLst/>
            </a:prstGeom>
          </p:spPr>
        </p:pic>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051763" y="2360562"/>
              <a:ext cx="287104" cy="537402"/>
            </a:xfrm>
            <a:prstGeom prst="rect">
              <a:avLst/>
            </a:prstGeom>
          </p:spPr>
        </p:pic>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051763" y="3032813"/>
              <a:ext cx="287104" cy="537402"/>
            </a:xfrm>
            <a:prstGeom prst="rect">
              <a:avLst/>
            </a:prstGeom>
          </p:spPr>
        </p:pic>
        <p:pic>
          <p:nvPicPr>
            <p:cNvPr id="13" name="Picture 1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051763" y="3705065"/>
              <a:ext cx="287104" cy="537402"/>
            </a:xfrm>
            <a:prstGeom prst="rect">
              <a:avLst/>
            </a:prstGeom>
          </p:spPr>
        </p:pic>
        <p:pic>
          <p:nvPicPr>
            <p:cNvPr id="14" name="Picture 1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351262" y="1688311"/>
              <a:ext cx="287104" cy="537402"/>
            </a:xfrm>
            <a:prstGeom prst="rect">
              <a:avLst/>
            </a:prstGeom>
          </p:spPr>
        </p:pic>
        <p:pic>
          <p:nvPicPr>
            <p:cNvPr id="15" name="Picture 1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520413" y="4372588"/>
              <a:ext cx="287104" cy="537402"/>
            </a:xfrm>
            <a:prstGeom prst="rect">
              <a:avLst/>
            </a:prstGeom>
          </p:spPr>
        </p:pic>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997579" y="4372588"/>
              <a:ext cx="287104" cy="537402"/>
            </a:xfrm>
            <a:prstGeom prst="rect">
              <a:avLst/>
            </a:prstGeom>
          </p:spPr>
        </p:pic>
        <p:pic>
          <p:nvPicPr>
            <p:cNvPr id="17" name="Picture 1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951911" y="4372588"/>
              <a:ext cx="287104" cy="537402"/>
            </a:xfrm>
            <a:prstGeom prst="rect">
              <a:avLst/>
            </a:prstGeom>
          </p:spPr>
        </p:pic>
        <p:pic>
          <p:nvPicPr>
            <p:cNvPr id="18" name="Picture 1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906241" y="4372588"/>
              <a:ext cx="287104" cy="537402"/>
            </a:xfrm>
            <a:prstGeom prst="rect">
              <a:avLst/>
            </a:prstGeom>
          </p:spPr>
        </p:pic>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474745" y="4372588"/>
              <a:ext cx="287104" cy="537402"/>
            </a:xfrm>
            <a:prstGeom prst="rect">
              <a:avLst/>
            </a:prstGeom>
          </p:spPr>
        </p:pic>
        <p:pic>
          <p:nvPicPr>
            <p:cNvPr id="20" name="Picture 1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429077" y="4372588"/>
              <a:ext cx="287104" cy="537402"/>
            </a:xfrm>
            <a:prstGeom prst="rect">
              <a:avLst/>
            </a:prstGeom>
          </p:spPr>
        </p:pic>
        <p:pic>
          <p:nvPicPr>
            <p:cNvPr id="21" name="Picture 2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351262" y="1688311"/>
              <a:ext cx="287104" cy="537402"/>
            </a:xfrm>
            <a:prstGeom prst="rect">
              <a:avLst/>
            </a:prstGeom>
          </p:spPr>
        </p:pic>
        <p:pic>
          <p:nvPicPr>
            <p:cNvPr id="22" name="Picture 2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351262" y="2360562"/>
              <a:ext cx="287104" cy="537402"/>
            </a:xfrm>
            <a:prstGeom prst="rect">
              <a:avLst/>
            </a:prstGeom>
          </p:spPr>
        </p:pic>
        <p:pic>
          <p:nvPicPr>
            <p:cNvPr id="23" name="Picture 2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351262" y="3032813"/>
              <a:ext cx="287104" cy="537402"/>
            </a:xfrm>
            <a:prstGeom prst="rect">
              <a:avLst/>
            </a:prstGeom>
          </p:spPr>
        </p:pic>
        <p:pic>
          <p:nvPicPr>
            <p:cNvPr id="24" name="Picture 2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351262" y="3705065"/>
              <a:ext cx="287104" cy="537402"/>
            </a:xfrm>
            <a:prstGeom prst="rect">
              <a:avLst/>
            </a:prstGeom>
          </p:spPr>
        </p:pic>
      </p:grpSp>
      <p:sp>
        <p:nvSpPr>
          <p:cNvPr id="28" name="TextBox 27"/>
          <p:cNvSpPr txBox="1"/>
          <p:nvPr/>
        </p:nvSpPr>
        <p:spPr>
          <a:xfrm>
            <a:off x="7906918" y="1932488"/>
            <a:ext cx="1555672" cy="477054"/>
          </a:xfrm>
          <a:prstGeom prst="rect">
            <a:avLst/>
          </a:prstGeom>
          <a:noFill/>
        </p:spPr>
        <p:txBody>
          <a:bodyPr wrap="none" rtlCol="0">
            <a:spAutoFit/>
          </a:bodyPr>
          <a:lstStyle/>
          <a:p>
            <a:pPr algn="ctr"/>
            <a:r>
              <a:rPr lang="en-US" sz="2500" dirty="0">
                <a:solidFill>
                  <a:srgbClr val="00467F"/>
                </a:solidFill>
                <a:latin typeface="Franklin Gothic Medium"/>
                <a:cs typeface="Franklin Gothic Medium"/>
              </a:rPr>
              <a:t>Start here</a:t>
            </a:r>
          </a:p>
        </p:txBody>
      </p:sp>
      <p:cxnSp>
        <p:nvCxnSpPr>
          <p:cNvPr id="30" name="Straight Arrow Connector 29"/>
          <p:cNvCxnSpPr/>
          <p:nvPr/>
        </p:nvCxnSpPr>
        <p:spPr>
          <a:xfrm rot="10800000" flipV="1">
            <a:off x="7441146" y="2343392"/>
            <a:ext cx="494483" cy="333658"/>
          </a:xfrm>
          <a:prstGeom prst="straightConnector1">
            <a:avLst/>
          </a:prstGeom>
          <a:ln>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1395242" y="3997454"/>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Brainstorming Exercise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71</a:t>
            </a:fld>
            <a:endParaRPr lang="en-US" dirty="0"/>
          </a:p>
        </p:txBody>
      </p:sp>
      <p:sp>
        <p:nvSpPr>
          <p:cNvPr id="7" name="Content Placeholder 6"/>
          <p:cNvSpPr>
            <a:spLocks noGrp="1"/>
          </p:cNvSpPr>
          <p:nvPr>
            <p:ph type="body" sz="quarter" idx="13"/>
          </p:nvPr>
        </p:nvSpPr>
        <p:spPr/>
        <p:txBody>
          <a:bodyPr>
            <a:normAutofit/>
          </a:bodyPr>
          <a:lstStyle/>
          <a:p>
            <a:pPr>
              <a:spcAft>
                <a:spcPts val="600"/>
              </a:spcAft>
            </a:pPr>
            <a:r>
              <a:rPr lang="en-US" sz="2400" dirty="0"/>
              <a:t>What are the steps in preparing for a session?</a:t>
            </a:r>
          </a:p>
        </p:txBody>
      </p:sp>
      <p:sp>
        <p:nvSpPr>
          <p:cNvPr id="2" name="Footer Placeholder 1">
            <a:extLst>
              <a:ext uri="{FF2B5EF4-FFF2-40B4-BE49-F238E27FC236}">
                <a16:creationId xmlns:a16="http://schemas.microsoft.com/office/drawing/2014/main" id="{1F4B6DAA-7784-42FC-B6C9-6BD79AC34126}"/>
              </a:ext>
            </a:extLst>
          </p:cNvPr>
          <p:cNvSpPr>
            <a:spLocks noGrp="1"/>
          </p:cNvSpPr>
          <p:nvPr>
            <p:ph type="ftr" sz="quarter" idx="11"/>
          </p:nvPr>
        </p:nvSpPr>
        <p:spPr/>
        <p:txBody>
          <a:bodyPr/>
          <a:lstStyle/>
          <a:p>
            <a:r>
              <a:rPr lang="en-US" dirty="0"/>
              <a:t>Copyright 1992-2015, Leadership Strategies, Inc. V15.02 </a:t>
            </a: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72</a:t>
            </a:fld>
            <a:endParaRPr lang="en-US" dirty="0"/>
          </a:p>
        </p:txBody>
      </p:sp>
      <p:sp>
        <p:nvSpPr>
          <p:cNvPr id="5" name="Title 4"/>
          <p:cNvSpPr>
            <a:spLocks noGrp="1"/>
          </p:cNvSpPr>
          <p:nvPr>
            <p:ph type="title"/>
          </p:nvPr>
        </p:nvSpPr>
        <p:spPr/>
        <p:txBody>
          <a:bodyPr>
            <a:normAutofit/>
          </a:bodyPr>
          <a:lstStyle/>
          <a:p>
            <a:r>
              <a:rPr lang="en-US" sz="5000" b="0" dirty="0">
                <a:latin typeface="Arial" panose="020B0604020202020204" pitchFamily="34" charset="0"/>
                <a:cs typeface="Arial" panose="020B0604020202020204" pitchFamily="34" charset="0"/>
              </a:rPr>
              <a:t>Group to Categorize</a:t>
            </a:r>
          </a:p>
        </p:txBody>
      </p:sp>
      <p:sp>
        <p:nvSpPr>
          <p:cNvPr id="6" name="Footer Placeholder 2">
            <a:extLst>
              <a:ext uri="{FF2B5EF4-FFF2-40B4-BE49-F238E27FC236}">
                <a16:creationId xmlns:a16="http://schemas.microsoft.com/office/drawing/2014/main" id="{50A3BC8A-7886-4C67-ADC2-49D570A94E78}"/>
              </a:ext>
            </a:extLst>
          </p:cNvPr>
          <p:cNvSpPr>
            <a:spLocks noGrp="1"/>
          </p:cNvSpPr>
          <p:nvPr>
            <p:ph type="ftr" sz="quarter" idx="11"/>
          </p:nvPr>
        </p:nvSpPr>
        <p:spPr/>
        <p:txBody>
          <a:bodyPr/>
          <a:lstStyle/>
          <a:p>
            <a:r>
              <a:rPr lang="en-US" dirty="0"/>
              <a:t>Copyright 1992-2015, Leadership Strategies, Inc. V15.02 </a:t>
            </a: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Group to Categorize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73</a:t>
            </a:fld>
            <a:endParaRPr lang="en-US" dirty="0"/>
          </a:p>
        </p:txBody>
      </p:sp>
      <p:sp>
        <p:nvSpPr>
          <p:cNvPr id="7" name="Content Placeholder 6"/>
          <p:cNvSpPr>
            <a:spLocks noGrp="1"/>
          </p:cNvSpPr>
          <p:nvPr>
            <p:ph type="body" sz="quarter" idx="13"/>
          </p:nvPr>
        </p:nvSpPr>
        <p:spPr/>
        <p:txBody>
          <a:bodyPr>
            <a:normAutofit/>
          </a:bodyPr>
          <a:lstStyle/>
          <a:p>
            <a:pPr>
              <a:spcAft>
                <a:spcPts val="1800"/>
              </a:spcAft>
            </a:pPr>
            <a:r>
              <a:rPr lang="en-US" sz="2400" dirty="0"/>
              <a:t>Use grouping to categorize items</a:t>
            </a:r>
          </a:p>
          <a:p>
            <a:pPr>
              <a:spcAft>
                <a:spcPts val="1800"/>
              </a:spcAft>
            </a:pPr>
            <a:r>
              <a:rPr lang="en-US" sz="2400" dirty="0"/>
              <a:t>Typically unnecessary with less than 10 items</a:t>
            </a:r>
          </a:p>
          <a:p>
            <a:pPr>
              <a:spcAft>
                <a:spcPts val="1800"/>
              </a:spcAft>
            </a:pPr>
            <a:r>
              <a:rPr lang="en-US" sz="2400" dirty="0"/>
              <a:t>Aim for no less than 3 and no more than 8 groups</a:t>
            </a:r>
          </a:p>
        </p:txBody>
      </p:sp>
      <p:sp>
        <p:nvSpPr>
          <p:cNvPr id="2" name="Footer Placeholder 1">
            <a:extLst>
              <a:ext uri="{FF2B5EF4-FFF2-40B4-BE49-F238E27FC236}">
                <a16:creationId xmlns:a16="http://schemas.microsoft.com/office/drawing/2014/main" id="{3BA1DDF3-69EA-4124-B767-CAD3B9F15988}"/>
              </a:ext>
            </a:extLst>
          </p:cNvPr>
          <p:cNvSpPr>
            <a:spLocks noGrp="1"/>
          </p:cNvSpPr>
          <p:nvPr>
            <p:ph type="ftr" sz="quarter" idx="11"/>
          </p:nvPr>
        </p:nvSpPr>
        <p:spPr/>
        <p:txBody>
          <a:bodyPr/>
          <a:lstStyle/>
          <a:p>
            <a:r>
              <a:rPr lang="en-US" dirty="0"/>
              <a:t>Copyright 1992-2015, Leadership Strategies, Inc. V15.02 </a:t>
            </a:r>
          </a:p>
        </p:txBody>
      </p:sp>
      <p:sp>
        <p:nvSpPr>
          <p:cNvPr id="5" name="TextBox 4"/>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5-10</a:t>
            </a:r>
          </a:p>
        </p:txBody>
      </p:sp>
      <p:sp>
        <p:nvSpPr>
          <p:cNvPr id="8" name="TextBox 7"/>
          <p:cNvSpPr txBox="1"/>
          <p:nvPr/>
        </p:nvSpPr>
        <p:spPr>
          <a:xfrm>
            <a:off x="10982516" y="284432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Group to Categorize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74</a:t>
            </a:fld>
            <a:endParaRPr lang="en-US" dirty="0"/>
          </a:p>
        </p:txBody>
      </p:sp>
      <p:sp>
        <p:nvSpPr>
          <p:cNvPr id="2" name="Footer Placeholder 1">
            <a:extLst>
              <a:ext uri="{FF2B5EF4-FFF2-40B4-BE49-F238E27FC236}">
                <a16:creationId xmlns:a16="http://schemas.microsoft.com/office/drawing/2014/main" id="{FB2E982C-E2DE-4009-8890-EB20ECF0FE7F}"/>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2307391" y="1457760"/>
            <a:ext cx="2648918" cy="4898590"/>
          </a:xfrm>
          <a:prstGeom prst="rect">
            <a:avLst/>
          </a:prstGeom>
        </p:spPr>
        <p:txBody>
          <a:bodyPr vert="horz" lIns="91440" tIns="45720" rIns="91440" bIns="45720" rtlCol="0">
            <a:noAutofit/>
          </a:bodyPr>
          <a:lstStyle/>
          <a:p>
            <a:pPr marL="514350" indent="-514350">
              <a:spcBef>
                <a:spcPct val="20000"/>
              </a:spcBef>
              <a:spcAft>
                <a:spcPts val="1200"/>
              </a:spcAft>
              <a:buClr>
                <a:srgbClr val="009383"/>
              </a:buClr>
              <a:buFont typeface="+mj-lt"/>
              <a:buAutoNum type="arabicPeriod"/>
              <a:defRPr/>
            </a:pPr>
            <a:r>
              <a:rPr lang="en-US" sz="2800" dirty="0">
                <a:latin typeface="Franklin Gothic Book"/>
                <a:cs typeface="Franklin Gothic Book"/>
              </a:rPr>
              <a:t>Ham</a:t>
            </a:r>
          </a:p>
          <a:p>
            <a:pPr marL="514350" indent="-514350">
              <a:spcBef>
                <a:spcPct val="20000"/>
              </a:spcBef>
              <a:spcAft>
                <a:spcPts val="1200"/>
              </a:spcAft>
              <a:buClr>
                <a:srgbClr val="009383"/>
              </a:buClr>
              <a:buFont typeface="+mj-lt"/>
              <a:buAutoNum type="arabicPeriod"/>
              <a:defRPr/>
            </a:pPr>
            <a:r>
              <a:rPr lang="en-US" sz="2800" dirty="0">
                <a:latin typeface="Franklin Gothic Book"/>
                <a:cs typeface="Franklin Gothic Book"/>
              </a:rPr>
              <a:t>Milk</a:t>
            </a:r>
          </a:p>
          <a:p>
            <a:pPr marL="514350" indent="-514350">
              <a:spcBef>
                <a:spcPct val="20000"/>
              </a:spcBef>
              <a:spcAft>
                <a:spcPts val="1200"/>
              </a:spcAft>
              <a:buClr>
                <a:srgbClr val="009383"/>
              </a:buClr>
              <a:buFont typeface="+mj-lt"/>
              <a:buAutoNum type="arabicPeriod"/>
              <a:defRPr/>
            </a:pPr>
            <a:r>
              <a:rPr lang="en-US" sz="2800" dirty="0">
                <a:latin typeface="Franklin Gothic Book"/>
                <a:cs typeface="Franklin Gothic Book"/>
              </a:rPr>
              <a:t>Tomatoes</a:t>
            </a:r>
          </a:p>
          <a:p>
            <a:pPr marL="514350" indent="-514350">
              <a:spcBef>
                <a:spcPct val="20000"/>
              </a:spcBef>
              <a:spcAft>
                <a:spcPts val="1200"/>
              </a:spcAft>
              <a:buClr>
                <a:srgbClr val="009383"/>
              </a:buClr>
              <a:buFont typeface="+mj-lt"/>
              <a:buAutoNum type="arabicPeriod"/>
              <a:defRPr/>
            </a:pPr>
            <a:r>
              <a:rPr lang="en-US" sz="2800" dirty="0">
                <a:latin typeface="Franklin Gothic Book"/>
                <a:cs typeface="Franklin Gothic Book"/>
              </a:rPr>
              <a:t>Tide</a:t>
            </a:r>
          </a:p>
          <a:p>
            <a:pPr marL="514350" indent="-514350">
              <a:spcBef>
                <a:spcPct val="20000"/>
              </a:spcBef>
              <a:spcAft>
                <a:spcPts val="1200"/>
              </a:spcAft>
              <a:buClr>
                <a:srgbClr val="009383"/>
              </a:buClr>
              <a:buFont typeface="+mj-lt"/>
              <a:buAutoNum type="arabicPeriod"/>
              <a:defRPr/>
            </a:pPr>
            <a:r>
              <a:rPr lang="en-US" sz="2800" dirty="0">
                <a:latin typeface="Franklin Gothic Book"/>
                <a:cs typeface="Franklin Gothic Book"/>
              </a:rPr>
              <a:t>Corn</a:t>
            </a:r>
          </a:p>
          <a:p>
            <a:pPr marL="514350" indent="-514350">
              <a:spcBef>
                <a:spcPct val="20000"/>
              </a:spcBef>
              <a:spcAft>
                <a:spcPts val="1200"/>
              </a:spcAft>
              <a:buClr>
                <a:srgbClr val="009383"/>
              </a:buClr>
              <a:buFont typeface="+mj-lt"/>
              <a:buAutoNum type="arabicPeriod"/>
              <a:defRPr/>
            </a:pPr>
            <a:r>
              <a:rPr lang="en-US" sz="2800" dirty="0">
                <a:latin typeface="Franklin Gothic Book"/>
                <a:cs typeface="Franklin Gothic Book"/>
              </a:rPr>
              <a:t>Pears</a:t>
            </a:r>
          </a:p>
        </p:txBody>
      </p:sp>
      <p:sp>
        <p:nvSpPr>
          <p:cNvPr id="12" name="Content Placeholder 5"/>
          <p:cNvSpPr txBox="1">
            <a:spLocks/>
          </p:cNvSpPr>
          <p:nvPr/>
        </p:nvSpPr>
        <p:spPr>
          <a:xfrm>
            <a:off x="4956309" y="1457760"/>
            <a:ext cx="2648918" cy="4898590"/>
          </a:xfrm>
          <a:prstGeom prst="rect">
            <a:avLst/>
          </a:prstGeom>
        </p:spPr>
        <p:txBody>
          <a:bodyPr vert="horz" lIns="91440" tIns="45720" rIns="91440" bIns="45720" rtlCol="0">
            <a:noAutofit/>
          </a:bodyPr>
          <a:lstStyle/>
          <a:p>
            <a:pPr marL="514350" indent="-514350">
              <a:spcBef>
                <a:spcPct val="20000"/>
              </a:spcBef>
              <a:spcAft>
                <a:spcPts val="1200"/>
              </a:spcAft>
              <a:buClr>
                <a:srgbClr val="009383"/>
              </a:buClr>
              <a:buFont typeface="+mj-lt"/>
              <a:buAutoNum type="arabicPeriod" startAt="7"/>
              <a:defRPr/>
            </a:pPr>
            <a:r>
              <a:rPr lang="en-US" sz="2800" dirty="0">
                <a:latin typeface="Franklin Gothic Book"/>
                <a:cs typeface="Franklin Gothic Book"/>
              </a:rPr>
              <a:t>Trash bags</a:t>
            </a:r>
          </a:p>
          <a:p>
            <a:pPr marL="514350" indent="-514350">
              <a:spcBef>
                <a:spcPct val="20000"/>
              </a:spcBef>
              <a:spcAft>
                <a:spcPts val="1200"/>
              </a:spcAft>
              <a:buClr>
                <a:srgbClr val="009383"/>
              </a:buClr>
              <a:buFont typeface="+mj-lt"/>
              <a:buAutoNum type="arabicPeriod" startAt="7"/>
              <a:defRPr/>
            </a:pPr>
            <a:r>
              <a:rPr lang="en-US" sz="2800" dirty="0">
                <a:latin typeface="Franklin Gothic Book"/>
                <a:cs typeface="Franklin Gothic Book"/>
              </a:rPr>
              <a:t>Onions</a:t>
            </a:r>
          </a:p>
          <a:p>
            <a:pPr marL="514350" indent="-514350">
              <a:spcBef>
                <a:spcPct val="20000"/>
              </a:spcBef>
              <a:spcAft>
                <a:spcPts val="1200"/>
              </a:spcAft>
              <a:buClr>
                <a:srgbClr val="009383"/>
              </a:buClr>
              <a:buFont typeface="+mj-lt"/>
              <a:buAutoNum type="arabicPeriod" startAt="7"/>
              <a:defRPr/>
            </a:pPr>
            <a:r>
              <a:rPr lang="en-US" sz="2800" dirty="0">
                <a:latin typeface="Franklin Gothic Book"/>
                <a:cs typeface="Franklin Gothic Book"/>
              </a:rPr>
              <a:t>Cheese</a:t>
            </a:r>
          </a:p>
          <a:p>
            <a:pPr marL="514350" indent="-514350">
              <a:spcBef>
                <a:spcPct val="20000"/>
              </a:spcBef>
              <a:spcAft>
                <a:spcPts val="1200"/>
              </a:spcAft>
              <a:buClr>
                <a:srgbClr val="009383"/>
              </a:buClr>
              <a:buFont typeface="+mj-lt"/>
              <a:buAutoNum type="arabicPeriod" startAt="7"/>
              <a:defRPr/>
            </a:pPr>
            <a:r>
              <a:rPr lang="en-US" sz="2800" dirty="0">
                <a:latin typeface="Franklin Gothic Book"/>
                <a:cs typeface="Franklin Gothic Book"/>
              </a:rPr>
              <a:t>Steak</a:t>
            </a:r>
          </a:p>
          <a:p>
            <a:pPr marL="514350" indent="-514350">
              <a:spcBef>
                <a:spcPct val="20000"/>
              </a:spcBef>
              <a:spcAft>
                <a:spcPts val="1200"/>
              </a:spcAft>
              <a:buClr>
                <a:srgbClr val="009383"/>
              </a:buClr>
              <a:buFont typeface="+mj-lt"/>
              <a:buAutoNum type="arabicPeriod" startAt="7"/>
              <a:defRPr/>
            </a:pPr>
            <a:r>
              <a:rPr lang="en-US" sz="2800" dirty="0">
                <a:latin typeface="Franklin Gothic Book"/>
                <a:cs typeface="Franklin Gothic Book"/>
              </a:rPr>
              <a:t>Apples</a:t>
            </a:r>
          </a:p>
          <a:p>
            <a:pPr marL="514350" indent="-514350">
              <a:spcBef>
                <a:spcPct val="20000"/>
              </a:spcBef>
              <a:spcAft>
                <a:spcPts val="1200"/>
              </a:spcAft>
              <a:buClr>
                <a:srgbClr val="009383"/>
              </a:buClr>
              <a:buFont typeface="+mj-lt"/>
              <a:buAutoNum type="arabicPeriod" startAt="7"/>
              <a:defRPr/>
            </a:pPr>
            <a:r>
              <a:rPr lang="en-US" sz="2800" dirty="0">
                <a:latin typeface="Franklin Gothic Book"/>
                <a:cs typeface="Franklin Gothic Book"/>
              </a:rPr>
              <a:t>Shampoo</a:t>
            </a:r>
          </a:p>
        </p:txBody>
      </p:sp>
      <p:sp>
        <p:nvSpPr>
          <p:cNvPr id="13" name="Content Placeholder 5"/>
          <p:cNvSpPr txBox="1">
            <a:spLocks/>
          </p:cNvSpPr>
          <p:nvPr/>
        </p:nvSpPr>
        <p:spPr>
          <a:xfrm>
            <a:off x="7605227" y="1457760"/>
            <a:ext cx="2648918" cy="4898590"/>
          </a:xfrm>
          <a:prstGeom prst="rect">
            <a:avLst/>
          </a:prstGeom>
        </p:spPr>
        <p:txBody>
          <a:bodyPr vert="horz" lIns="91440" tIns="45720" rIns="91440" bIns="45720" rtlCol="0">
            <a:noAutofit/>
          </a:bodyPr>
          <a:lstStyle/>
          <a:p>
            <a:pPr marL="514350" indent="-514350">
              <a:spcBef>
                <a:spcPct val="20000"/>
              </a:spcBef>
              <a:spcAft>
                <a:spcPts val="1200"/>
              </a:spcAft>
              <a:buClr>
                <a:srgbClr val="009383"/>
              </a:buClr>
              <a:buFont typeface="+mj-lt"/>
              <a:buAutoNum type="arabicPeriod" startAt="13"/>
              <a:defRPr/>
            </a:pPr>
            <a:r>
              <a:rPr lang="en-US" sz="2800" dirty="0">
                <a:latin typeface="Franklin Gothic Book"/>
                <a:cs typeface="Franklin Gothic Book"/>
              </a:rPr>
              <a:t>Bologna</a:t>
            </a:r>
          </a:p>
          <a:p>
            <a:pPr marL="514350" indent="-514350">
              <a:spcBef>
                <a:spcPct val="20000"/>
              </a:spcBef>
              <a:spcAft>
                <a:spcPts val="1200"/>
              </a:spcAft>
              <a:buClr>
                <a:srgbClr val="009383"/>
              </a:buClr>
              <a:buFont typeface="+mj-lt"/>
              <a:buAutoNum type="arabicPeriod" startAt="13"/>
              <a:defRPr/>
            </a:pPr>
            <a:r>
              <a:rPr lang="en-US" sz="2800" dirty="0">
                <a:latin typeface="Franklin Gothic Book"/>
                <a:cs typeface="Franklin Gothic Book"/>
              </a:rPr>
              <a:t>Butter</a:t>
            </a:r>
          </a:p>
          <a:p>
            <a:pPr marL="514350" indent="-514350">
              <a:spcBef>
                <a:spcPct val="20000"/>
              </a:spcBef>
              <a:spcAft>
                <a:spcPts val="1200"/>
              </a:spcAft>
              <a:buClr>
                <a:srgbClr val="009383"/>
              </a:buClr>
              <a:buFont typeface="+mj-lt"/>
              <a:buAutoNum type="arabicPeriod" startAt="13"/>
              <a:defRPr/>
            </a:pPr>
            <a:r>
              <a:rPr lang="en-US" sz="2800" dirty="0">
                <a:latin typeface="Franklin Gothic Book"/>
                <a:cs typeface="Franklin Gothic Book"/>
              </a:rPr>
              <a:t>Yogurt</a:t>
            </a:r>
          </a:p>
          <a:p>
            <a:pPr marL="514350" indent="-514350">
              <a:spcBef>
                <a:spcPct val="20000"/>
              </a:spcBef>
              <a:spcAft>
                <a:spcPts val="1200"/>
              </a:spcAft>
              <a:buClr>
                <a:srgbClr val="009383"/>
              </a:buClr>
              <a:buFont typeface="+mj-lt"/>
              <a:buAutoNum type="arabicPeriod" startAt="13"/>
              <a:defRPr/>
            </a:pPr>
            <a:r>
              <a:rPr lang="en-US" sz="2800" dirty="0">
                <a:latin typeface="Franklin Gothic Book"/>
                <a:cs typeface="Franklin Gothic Book"/>
              </a:rPr>
              <a:t>Soap</a:t>
            </a:r>
          </a:p>
          <a:p>
            <a:pPr marL="514350" indent="-514350">
              <a:spcBef>
                <a:spcPct val="20000"/>
              </a:spcBef>
              <a:spcAft>
                <a:spcPts val="1200"/>
              </a:spcAft>
              <a:buClr>
                <a:srgbClr val="009383"/>
              </a:buClr>
              <a:buFont typeface="+mj-lt"/>
              <a:buAutoNum type="arabicPeriod" startAt="13"/>
              <a:defRPr/>
            </a:pPr>
            <a:r>
              <a:rPr lang="en-US" sz="2800" dirty="0">
                <a:latin typeface="Franklin Gothic Book"/>
                <a:cs typeface="Franklin Gothic Book"/>
              </a:rPr>
              <a:t>Sponges</a:t>
            </a:r>
          </a:p>
          <a:p>
            <a:pPr marL="514350" indent="-514350">
              <a:spcBef>
                <a:spcPct val="20000"/>
              </a:spcBef>
              <a:spcAft>
                <a:spcPts val="1200"/>
              </a:spcAft>
              <a:buClr>
                <a:srgbClr val="009383"/>
              </a:buClr>
              <a:buFont typeface="+mj-lt"/>
              <a:buAutoNum type="arabicPeriod" startAt="13"/>
              <a:defRPr/>
            </a:pPr>
            <a:r>
              <a:rPr lang="en-US" sz="2800" dirty="0">
                <a:latin typeface="Franklin Gothic Book"/>
                <a:cs typeface="Franklin Gothic Book"/>
              </a:rPr>
              <a:t>Peaches</a:t>
            </a: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Group to Categorize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75</a:t>
            </a:fld>
            <a:endParaRPr lang="en-US" dirty="0"/>
          </a:p>
        </p:txBody>
      </p:sp>
      <p:sp>
        <p:nvSpPr>
          <p:cNvPr id="2" name="Footer Placeholder 1">
            <a:extLst>
              <a:ext uri="{FF2B5EF4-FFF2-40B4-BE49-F238E27FC236}">
                <a16:creationId xmlns:a16="http://schemas.microsoft.com/office/drawing/2014/main" id="{37AE672E-20FB-4187-A353-CDFD34055016}"/>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2307391" y="1457761"/>
            <a:ext cx="2648918" cy="2684631"/>
          </a:xfrm>
          <a:prstGeom prst="rect">
            <a:avLst/>
          </a:prstGeom>
        </p:spPr>
        <p:txBody>
          <a:bodyPr vert="horz" lIns="91440" tIns="45720" rIns="91440" bIns="45720" rtlCol="0">
            <a:noAutofit/>
          </a:bodyPr>
          <a:lstStyle/>
          <a:p>
            <a:pPr marL="514350" indent="-514350">
              <a:spcBef>
                <a:spcPct val="20000"/>
              </a:spcBef>
              <a:buClr>
                <a:srgbClr val="009383"/>
              </a:buClr>
              <a:buFont typeface="+mj-lt"/>
              <a:buAutoNum type="arabicPeriod"/>
              <a:defRPr/>
            </a:pPr>
            <a:r>
              <a:rPr lang="en-US" sz="2200" dirty="0">
                <a:latin typeface="Arial" panose="020B0604020202020204" pitchFamily="34" charset="0"/>
                <a:cs typeface="Arial" panose="020B0604020202020204" pitchFamily="34" charset="0"/>
              </a:rPr>
              <a:t>Ham </a:t>
            </a:r>
            <a:r>
              <a:rPr lang="en-US" sz="2200" dirty="0">
                <a:solidFill>
                  <a:srgbClr val="F26522"/>
                </a:solidFill>
                <a:latin typeface="Arial" panose="020B0604020202020204" pitchFamily="34" charset="0"/>
                <a:cs typeface="Arial" panose="020B0604020202020204" pitchFamily="34" charset="0"/>
              </a:rPr>
              <a:t>(A)</a:t>
            </a:r>
          </a:p>
          <a:p>
            <a:pPr marL="514350" indent="-514350">
              <a:spcBef>
                <a:spcPct val="20000"/>
              </a:spcBef>
              <a:buClr>
                <a:srgbClr val="009383"/>
              </a:buClr>
              <a:buFont typeface="+mj-lt"/>
              <a:buAutoNum type="arabicPeriod"/>
            </a:pPr>
            <a:r>
              <a:rPr lang="en-US" sz="2200" dirty="0">
                <a:latin typeface="Arial" panose="020B0604020202020204" pitchFamily="34" charset="0"/>
                <a:cs typeface="Arial" panose="020B0604020202020204" pitchFamily="34" charset="0"/>
              </a:rPr>
              <a:t>Milk </a:t>
            </a:r>
            <a:r>
              <a:rPr lang="en-US" sz="2200" dirty="0">
                <a:solidFill>
                  <a:srgbClr val="F26522"/>
                </a:solidFill>
                <a:latin typeface="Arial" panose="020B0604020202020204" pitchFamily="34" charset="0"/>
                <a:cs typeface="Arial" panose="020B0604020202020204" pitchFamily="34" charset="0"/>
              </a:rPr>
              <a:t>(B)</a:t>
            </a:r>
          </a:p>
          <a:p>
            <a:pPr marL="514350" indent="-514350">
              <a:spcBef>
                <a:spcPct val="20000"/>
              </a:spcBef>
              <a:buClr>
                <a:srgbClr val="009383"/>
              </a:buClr>
              <a:buFont typeface="+mj-lt"/>
              <a:buAutoNum type="arabicPeriod"/>
            </a:pPr>
            <a:r>
              <a:rPr lang="en-US" sz="2200" dirty="0">
                <a:latin typeface="Arial" panose="020B0604020202020204" pitchFamily="34" charset="0"/>
                <a:cs typeface="Arial" panose="020B0604020202020204" pitchFamily="34" charset="0"/>
              </a:rPr>
              <a:t>Tomatoes </a:t>
            </a:r>
            <a:r>
              <a:rPr lang="en-US" sz="2200" dirty="0">
                <a:solidFill>
                  <a:srgbClr val="F26522"/>
                </a:solidFill>
                <a:latin typeface="Arial" panose="020B0604020202020204" pitchFamily="34" charset="0"/>
                <a:cs typeface="Arial" panose="020B0604020202020204" pitchFamily="34" charset="0"/>
              </a:rPr>
              <a:t>(C)</a:t>
            </a:r>
          </a:p>
          <a:p>
            <a:pPr marL="514350" indent="-514350">
              <a:spcBef>
                <a:spcPct val="20000"/>
              </a:spcBef>
              <a:buClr>
                <a:srgbClr val="009383"/>
              </a:buClr>
              <a:buFont typeface="+mj-lt"/>
              <a:buAutoNum type="arabicPeriod"/>
            </a:pPr>
            <a:r>
              <a:rPr lang="en-US" sz="2200" dirty="0">
                <a:latin typeface="Arial" panose="020B0604020202020204" pitchFamily="34" charset="0"/>
                <a:cs typeface="Arial" panose="020B0604020202020204" pitchFamily="34" charset="0"/>
              </a:rPr>
              <a:t>Tide </a:t>
            </a:r>
            <a:r>
              <a:rPr lang="en-US" sz="2200" dirty="0">
                <a:solidFill>
                  <a:srgbClr val="F26522"/>
                </a:solidFill>
                <a:latin typeface="Arial" panose="020B0604020202020204" pitchFamily="34" charset="0"/>
                <a:cs typeface="Arial" panose="020B0604020202020204" pitchFamily="34" charset="0"/>
              </a:rPr>
              <a:t>(D)</a:t>
            </a:r>
          </a:p>
          <a:p>
            <a:pPr marL="514350" indent="-514350">
              <a:spcBef>
                <a:spcPct val="20000"/>
              </a:spcBef>
              <a:buClr>
                <a:srgbClr val="009383"/>
              </a:buClr>
              <a:buFont typeface="+mj-lt"/>
              <a:buAutoNum type="arabicPeriod"/>
            </a:pPr>
            <a:r>
              <a:rPr lang="en-US" sz="2200" dirty="0">
                <a:latin typeface="Arial" panose="020B0604020202020204" pitchFamily="34" charset="0"/>
                <a:cs typeface="Arial" panose="020B0604020202020204" pitchFamily="34" charset="0"/>
              </a:rPr>
              <a:t>Corn </a:t>
            </a:r>
            <a:r>
              <a:rPr lang="en-US" sz="2200" dirty="0">
                <a:solidFill>
                  <a:srgbClr val="F26522"/>
                </a:solidFill>
                <a:latin typeface="Arial" panose="020B0604020202020204" pitchFamily="34" charset="0"/>
                <a:cs typeface="Arial" panose="020B0604020202020204" pitchFamily="34" charset="0"/>
              </a:rPr>
              <a:t>(C)</a:t>
            </a:r>
          </a:p>
          <a:p>
            <a:pPr marL="514350" indent="-514350">
              <a:spcBef>
                <a:spcPct val="20000"/>
              </a:spcBef>
              <a:buClr>
                <a:srgbClr val="009383"/>
              </a:buClr>
              <a:buFont typeface="+mj-lt"/>
              <a:buAutoNum type="arabicPeriod"/>
            </a:pPr>
            <a:r>
              <a:rPr lang="en-US" sz="2200" dirty="0">
                <a:latin typeface="Arial" panose="020B0604020202020204" pitchFamily="34" charset="0"/>
                <a:cs typeface="Arial" panose="020B0604020202020204" pitchFamily="34" charset="0"/>
              </a:rPr>
              <a:t>Pears </a:t>
            </a:r>
            <a:r>
              <a:rPr lang="en-US" sz="2200" dirty="0">
                <a:solidFill>
                  <a:srgbClr val="F26522"/>
                </a:solidFill>
                <a:latin typeface="Arial" panose="020B0604020202020204" pitchFamily="34" charset="0"/>
                <a:cs typeface="Arial" panose="020B0604020202020204" pitchFamily="34" charset="0"/>
              </a:rPr>
              <a:t>(E)</a:t>
            </a:r>
          </a:p>
        </p:txBody>
      </p:sp>
      <p:sp>
        <p:nvSpPr>
          <p:cNvPr id="12" name="Content Placeholder 5"/>
          <p:cNvSpPr txBox="1">
            <a:spLocks/>
          </p:cNvSpPr>
          <p:nvPr/>
        </p:nvSpPr>
        <p:spPr>
          <a:xfrm>
            <a:off x="4956309" y="1457761"/>
            <a:ext cx="2648918" cy="2684631"/>
          </a:xfrm>
          <a:prstGeom prst="rect">
            <a:avLst/>
          </a:prstGeom>
        </p:spPr>
        <p:txBody>
          <a:bodyPr vert="horz" lIns="91440" tIns="45720" rIns="91440" bIns="45720" rtlCol="0">
            <a:noAutofit/>
          </a:bodyPr>
          <a:lstStyle/>
          <a:p>
            <a:pPr marL="514350" indent="-514350">
              <a:spcBef>
                <a:spcPct val="20000"/>
              </a:spcBef>
              <a:buClr>
                <a:srgbClr val="009383"/>
              </a:buClr>
              <a:buFont typeface="+mj-lt"/>
              <a:buAutoNum type="arabicPeriod" startAt="7"/>
            </a:pPr>
            <a:r>
              <a:rPr lang="en-US" sz="2200" dirty="0">
                <a:latin typeface="Arial" panose="020B0604020202020204" pitchFamily="34" charset="0"/>
                <a:cs typeface="Arial" panose="020B0604020202020204" pitchFamily="34" charset="0"/>
              </a:rPr>
              <a:t>Trash bags </a:t>
            </a:r>
            <a:r>
              <a:rPr lang="en-US" sz="2200" dirty="0">
                <a:solidFill>
                  <a:srgbClr val="F26522"/>
                </a:solidFill>
                <a:latin typeface="Arial" panose="020B0604020202020204" pitchFamily="34" charset="0"/>
                <a:cs typeface="Arial" panose="020B0604020202020204" pitchFamily="34" charset="0"/>
              </a:rPr>
              <a:t>(D)</a:t>
            </a:r>
          </a:p>
          <a:p>
            <a:pPr marL="514350" indent="-514350">
              <a:spcBef>
                <a:spcPct val="20000"/>
              </a:spcBef>
              <a:buClr>
                <a:srgbClr val="009383"/>
              </a:buClr>
              <a:buFont typeface="+mj-lt"/>
              <a:buAutoNum type="arabicPeriod" startAt="7"/>
            </a:pPr>
            <a:r>
              <a:rPr lang="en-US" sz="2200" dirty="0">
                <a:latin typeface="Arial" panose="020B0604020202020204" pitchFamily="34" charset="0"/>
                <a:cs typeface="Arial" panose="020B0604020202020204" pitchFamily="34" charset="0"/>
              </a:rPr>
              <a:t>Onions </a:t>
            </a:r>
            <a:r>
              <a:rPr lang="en-US" sz="2200" dirty="0">
                <a:solidFill>
                  <a:srgbClr val="F26522"/>
                </a:solidFill>
                <a:latin typeface="Arial" panose="020B0604020202020204" pitchFamily="34" charset="0"/>
                <a:cs typeface="Arial" panose="020B0604020202020204" pitchFamily="34" charset="0"/>
              </a:rPr>
              <a:t>(C)</a:t>
            </a:r>
          </a:p>
          <a:p>
            <a:pPr marL="514350" indent="-514350">
              <a:spcBef>
                <a:spcPct val="20000"/>
              </a:spcBef>
              <a:buClr>
                <a:srgbClr val="009383"/>
              </a:buClr>
              <a:buFont typeface="+mj-lt"/>
              <a:buAutoNum type="arabicPeriod" startAt="7"/>
            </a:pPr>
            <a:r>
              <a:rPr lang="en-US" sz="2200" dirty="0">
                <a:latin typeface="Arial" panose="020B0604020202020204" pitchFamily="34" charset="0"/>
                <a:cs typeface="Arial" panose="020B0604020202020204" pitchFamily="34" charset="0"/>
              </a:rPr>
              <a:t>Cheese </a:t>
            </a:r>
            <a:r>
              <a:rPr lang="en-US" sz="2200" dirty="0">
                <a:solidFill>
                  <a:srgbClr val="F26522"/>
                </a:solidFill>
                <a:latin typeface="Arial" panose="020B0604020202020204" pitchFamily="34" charset="0"/>
                <a:cs typeface="Arial" panose="020B0604020202020204" pitchFamily="34" charset="0"/>
              </a:rPr>
              <a:t>(B)</a:t>
            </a:r>
          </a:p>
          <a:p>
            <a:pPr marL="514350" indent="-514350">
              <a:spcBef>
                <a:spcPct val="20000"/>
              </a:spcBef>
              <a:buClr>
                <a:srgbClr val="009383"/>
              </a:buClr>
              <a:buFont typeface="+mj-lt"/>
              <a:buAutoNum type="arabicPeriod" startAt="7"/>
            </a:pPr>
            <a:r>
              <a:rPr lang="en-US" sz="2200" dirty="0">
                <a:latin typeface="Arial" panose="020B0604020202020204" pitchFamily="34" charset="0"/>
                <a:cs typeface="Arial" panose="020B0604020202020204" pitchFamily="34" charset="0"/>
              </a:rPr>
              <a:t>Steak </a:t>
            </a:r>
            <a:r>
              <a:rPr lang="en-US" sz="2200" dirty="0">
                <a:solidFill>
                  <a:srgbClr val="F26522"/>
                </a:solidFill>
                <a:latin typeface="Arial" panose="020B0604020202020204" pitchFamily="34" charset="0"/>
                <a:cs typeface="Arial" panose="020B0604020202020204" pitchFamily="34" charset="0"/>
              </a:rPr>
              <a:t>(A)</a:t>
            </a:r>
          </a:p>
          <a:p>
            <a:pPr marL="514350" indent="-514350">
              <a:spcBef>
                <a:spcPct val="20000"/>
              </a:spcBef>
              <a:buClr>
                <a:srgbClr val="009383"/>
              </a:buClr>
              <a:buFont typeface="+mj-lt"/>
              <a:buAutoNum type="arabicPeriod" startAt="7"/>
            </a:pPr>
            <a:r>
              <a:rPr lang="en-US" sz="2200" dirty="0">
                <a:latin typeface="Arial" panose="020B0604020202020204" pitchFamily="34" charset="0"/>
                <a:cs typeface="Arial" panose="020B0604020202020204" pitchFamily="34" charset="0"/>
              </a:rPr>
              <a:t>Apples </a:t>
            </a:r>
            <a:r>
              <a:rPr lang="en-US" sz="2200" dirty="0">
                <a:solidFill>
                  <a:srgbClr val="F26522"/>
                </a:solidFill>
                <a:latin typeface="Arial" panose="020B0604020202020204" pitchFamily="34" charset="0"/>
                <a:cs typeface="Arial" panose="020B0604020202020204" pitchFamily="34" charset="0"/>
              </a:rPr>
              <a:t>(E)</a:t>
            </a:r>
          </a:p>
          <a:p>
            <a:pPr marL="514350" indent="-514350">
              <a:spcBef>
                <a:spcPct val="20000"/>
              </a:spcBef>
              <a:buClr>
                <a:srgbClr val="009383"/>
              </a:buClr>
              <a:buFont typeface="+mj-lt"/>
              <a:buAutoNum type="arabicPeriod" startAt="7"/>
            </a:pPr>
            <a:r>
              <a:rPr lang="en-US" sz="2200" dirty="0">
                <a:latin typeface="Arial" panose="020B0604020202020204" pitchFamily="34" charset="0"/>
                <a:cs typeface="Arial" panose="020B0604020202020204" pitchFamily="34" charset="0"/>
              </a:rPr>
              <a:t>Shampoo </a:t>
            </a:r>
            <a:r>
              <a:rPr lang="en-US" sz="2200" dirty="0">
                <a:solidFill>
                  <a:srgbClr val="F26522"/>
                </a:solidFill>
                <a:latin typeface="Arial" panose="020B0604020202020204" pitchFamily="34" charset="0"/>
                <a:cs typeface="Arial" panose="020B0604020202020204" pitchFamily="34" charset="0"/>
              </a:rPr>
              <a:t>(D)</a:t>
            </a:r>
          </a:p>
        </p:txBody>
      </p:sp>
      <p:sp>
        <p:nvSpPr>
          <p:cNvPr id="13" name="Content Placeholder 5"/>
          <p:cNvSpPr txBox="1">
            <a:spLocks/>
          </p:cNvSpPr>
          <p:nvPr/>
        </p:nvSpPr>
        <p:spPr>
          <a:xfrm>
            <a:off x="7605227" y="1457761"/>
            <a:ext cx="2648918" cy="2684631"/>
          </a:xfrm>
          <a:prstGeom prst="rect">
            <a:avLst/>
          </a:prstGeom>
        </p:spPr>
        <p:txBody>
          <a:bodyPr vert="horz" lIns="91440" tIns="45720" rIns="91440" bIns="45720" rtlCol="0">
            <a:noAutofit/>
          </a:bodyPr>
          <a:lstStyle/>
          <a:p>
            <a:pPr marL="514350" indent="-514350">
              <a:spcBef>
                <a:spcPct val="20000"/>
              </a:spcBef>
              <a:buClr>
                <a:srgbClr val="009383"/>
              </a:buClr>
              <a:buFont typeface="+mj-lt"/>
              <a:buAutoNum type="arabicPeriod" startAt="13"/>
            </a:pPr>
            <a:r>
              <a:rPr lang="en-US" sz="2200" dirty="0">
                <a:latin typeface="Arial" panose="020B0604020202020204" pitchFamily="34" charset="0"/>
                <a:cs typeface="Arial" panose="020B0604020202020204" pitchFamily="34" charset="0"/>
              </a:rPr>
              <a:t>Bologna </a:t>
            </a:r>
            <a:r>
              <a:rPr lang="en-US" sz="2200" dirty="0">
                <a:solidFill>
                  <a:srgbClr val="F26522"/>
                </a:solidFill>
                <a:latin typeface="Arial" panose="020B0604020202020204" pitchFamily="34" charset="0"/>
                <a:cs typeface="Arial" panose="020B0604020202020204" pitchFamily="34" charset="0"/>
              </a:rPr>
              <a:t>(A)</a:t>
            </a:r>
          </a:p>
          <a:p>
            <a:pPr marL="514350" indent="-514350">
              <a:spcBef>
                <a:spcPct val="20000"/>
              </a:spcBef>
              <a:buClr>
                <a:srgbClr val="009383"/>
              </a:buClr>
              <a:buFont typeface="+mj-lt"/>
              <a:buAutoNum type="arabicPeriod" startAt="13"/>
            </a:pPr>
            <a:r>
              <a:rPr lang="en-US" sz="2200" dirty="0">
                <a:latin typeface="Arial" panose="020B0604020202020204" pitchFamily="34" charset="0"/>
                <a:cs typeface="Arial" panose="020B0604020202020204" pitchFamily="34" charset="0"/>
              </a:rPr>
              <a:t>Butter </a:t>
            </a:r>
            <a:r>
              <a:rPr lang="en-US" sz="2200" dirty="0">
                <a:solidFill>
                  <a:srgbClr val="F26522"/>
                </a:solidFill>
                <a:latin typeface="Arial" panose="020B0604020202020204" pitchFamily="34" charset="0"/>
                <a:cs typeface="Arial" panose="020B0604020202020204" pitchFamily="34" charset="0"/>
              </a:rPr>
              <a:t>(B)</a:t>
            </a:r>
          </a:p>
          <a:p>
            <a:pPr marL="514350" indent="-514350">
              <a:spcBef>
                <a:spcPct val="20000"/>
              </a:spcBef>
              <a:buClr>
                <a:srgbClr val="009383"/>
              </a:buClr>
              <a:buFont typeface="+mj-lt"/>
              <a:buAutoNum type="arabicPeriod" startAt="13"/>
            </a:pPr>
            <a:r>
              <a:rPr lang="en-US" sz="2200" dirty="0">
                <a:latin typeface="Arial" panose="020B0604020202020204" pitchFamily="34" charset="0"/>
                <a:cs typeface="Arial" panose="020B0604020202020204" pitchFamily="34" charset="0"/>
              </a:rPr>
              <a:t>Yogurt </a:t>
            </a:r>
            <a:r>
              <a:rPr lang="en-US" sz="2200" dirty="0">
                <a:solidFill>
                  <a:srgbClr val="F26522"/>
                </a:solidFill>
                <a:latin typeface="Arial" panose="020B0604020202020204" pitchFamily="34" charset="0"/>
                <a:cs typeface="Arial" panose="020B0604020202020204" pitchFamily="34" charset="0"/>
              </a:rPr>
              <a:t>(B)</a:t>
            </a:r>
          </a:p>
          <a:p>
            <a:pPr marL="514350" indent="-514350">
              <a:spcBef>
                <a:spcPct val="20000"/>
              </a:spcBef>
              <a:buClr>
                <a:srgbClr val="009383"/>
              </a:buClr>
              <a:buFont typeface="+mj-lt"/>
              <a:buAutoNum type="arabicPeriod" startAt="13"/>
            </a:pPr>
            <a:r>
              <a:rPr lang="en-US" sz="2200" dirty="0">
                <a:latin typeface="Arial" panose="020B0604020202020204" pitchFamily="34" charset="0"/>
                <a:cs typeface="Arial" panose="020B0604020202020204" pitchFamily="34" charset="0"/>
              </a:rPr>
              <a:t>Soap </a:t>
            </a:r>
            <a:r>
              <a:rPr lang="en-US" sz="2200" dirty="0">
                <a:solidFill>
                  <a:srgbClr val="F26522"/>
                </a:solidFill>
                <a:latin typeface="Arial" panose="020B0604020202020204" pitchFamily="34" charset="0"/>
                <a:cs typeface="Arial" panose="020B0604020202020204" pitchFamily="34" charset="0"/>
              </a:rPr>
              <a:t>(D)</a:t>
            </a:r>
          </a:p>
          <a:p>
            <a:pPr marL="514350" indent="-514350">
              <a:spcBef>
                <a:spcPct val="20000"/>
              </a:spcBef>
              <a:buClr>
                <a:srgbClr val="009383"/>
              </a:buClr>
              <a:buFont typeface="+mj-lt"/>
              <a:buAutoNum type="arabicPeriod" startAt="13"/>
            </a:pPr>
            <a:r>
              <a:rPr lang="en-US" sz="2200" dirty="0">
                <a:latin typeface="Arial" panose="020B0604020202020204" pitchFamily="34" charset="0"/>
                <a:cs typeface="Arial" panose="020B0604020202020204" pitchFamily="34" charset="0"/>
              </a:rPr>
              <a:t>Sponges </a:t>
            </a:r>
            <a:r>
              <a:rPr lang="en-US" sz="2200" dirty="0">
                <a:solidFill>
                  <a:srgbClr val="F26522"/>
                </a:solidFill>
                <a:latin typeface="Arial" panose="020B0604020202020204" pitchFamily="34" charset="0"/>
                <a:cs typeface="Arial" panose="020B0604020202020204" pitchFamily="34" charset="0"/>
              </a:rPr>
              <a:t>(D)</a:t>
            </a:r>
          </a:p>
          <a:p>
            <a:pPr marL="514350" indent="-514350">
              <a:spcBef>
                <a:spcPct val="20000"/>
              </a:spcBef>
              <a:buClr>
                <a:srgbClr val="009383"/>
              </a:buClr>
              <a:buFont typeface="+mj-lt"/>
              <a:buAutoNum type="arabicPeriod" startAt="13"/>
            </a:pPr>
            <a:r>
              <a:rPr lang="en-US" sz="2200" dirty="0">
                <a:latin typeface="Arial" panose="020B0604020202020204" pitchFamily="34" charset="0"/>
                <a:cs typeface="Arial" panose="020B0604020202020204" pitchFamily="34" charset="0"/>
              </a:rPr>
              <a:t>Peaches </a:t>
            </a:r>
            <a:r>
              <a:rPr lang="en-US" sz="2200" dirty="0">
                <a:solidFill>
                  <a:srgbClr val="F26522"/>
                </a:solidFill>
                <a:latin typeface="Arial" panose="020B0604020202020204" pitchFamily="34" charset="0"/>
                <a:cs typeface="Arial" panose="020B0604020202020204" pitchFamily="34" charset="0"/>
              </a:rPr>
              <a:t>(E)</a:t>
            </a:r>
          </a:p>
        </p:txBody>
      </p:sp>
      <p:sp>
        <p:nvSpPr>
          <p:cNvPr id="7" name="Content Placeholder 5"/>
          <p:cNvSpPr txBox="1">
            <a:spLocks/>
          </p:cNvSpPr>
          <p:nvPr/>
        </p:nvSpPr>
        <p:spPr>
          <a:xfrm>
            <a:off x="2307391" y="4038601"/>
            <a:ext cx="2648918" cy="2684631"/>
          </a:xfrm>
          <a:prstGeom prst="rect">
            <a:avLst/>
          </a:prstGeom>
        </p:spPr>
        <p:txBody>
          <a:bodyPr vert="horz" lIns="91440" tIns="45720" rIns="91440" bIns="45720" rtlCol="0">
            <a:noAutofit/>
          </a:bodyPr>
          <a:lstStyle/>
          <a:p>
            <a:pPr marL="514350" indent="-514350">
              <a:spcBef>
                <a:spcPct val="20000"/>
              </a:spcBef>
              <a:buClr>
                <a:srgbClr val="99AB21"/>
              </a:buClr>
              <a:defRPr/>
            </a:pPr>
            <a:r>
              <a:rPr lang="en-US" sz="2400" dirty="0">
                <a:solidFill>
                  <a:srgbClr val="F26522"/>
                </a:solidFill>
                <a:latin typeface="Arial" panose="020B0604020202020204" pitchFamily="34" charset="0"/>
                <a:cs typeface="Arial" panose="020B0604020202020204" pitchFamily="34" charset="0"/>
              </a:rPr>
              <a:t>A. Meat</a:t>
            </a:r>
          </a:p>
          <a:p>
            <a:pPr marL="514350" indent="-514350">
              <a:spcBef>
                <a:spcPct val="20000"/>
              </a:spcBef>
              <a:buClr>
                <a:srgbClr val="009383"/>
              </a:buClr>
              <a:buFont typeface="Arial"/>
              <a:buChar char="•"/>
              <a:defRPr/>
            </a:pPr>
            <a:r>
              <a:rPr lang="en-US" sz="2200" dirty="0">
                <a:latin typeface="Arial" panose="020B0604020202020204" pitchFamily="34" charset="0"/>
                <a:cs typeface="Arial" panose="020B0604020202020204" pitchFamily="34" charset="0"/>
              </a:rPr>
              <a:t>Ham</a:t>
            </a:r>
          </a:p>
          <a:p>
            <a:pPr marL="514350" indent="-514350">
              <a:spcBef>
                <a:spcPct val="20000"/>
              </a:spcBef>
              <a:buClr>
                <a:srgbClr val="009383"/>
              </a:buClr>
              <a:buFont typeface="Arial"/>
              <a:buChar char="•"/>
              <a:defRPr/>
            </a:pPr>
            <a:r>
              <a:rPr lang="en-US" sz="2200" dirty="0">
                <a:latin typeface="Arial" panose="020B0604020202020204" pitchFamily="34" charset="0"/>
                <a:cs typeface="Arial" panose="020B0604020202020204" pitchFamily="34" charset="0"/>
              </a:rPr>
              <a:t>Steak</a:t>
            </a:r>
          </a:p>
          <a:p>
            <a:pPr marL="514350" indent="-514350">
              <a:spcBef>
                <a:spcPct val="20000"/>
              </a:spcBef>
              <a:buClr>
                <a:srgbClr val="009383"/>
              </a:buClr>
              <a:buFont typeface="Arial"/>
              <a:buChar char="•"/>
              <a:defRPr/>
            </a:pPr>
            <a:r>
              <a:rPr lang="en-US" sz="2200" dirty="0">
                <a:latin typeface="Arial" panose="020B0604020202020204" pitchFamily="34" charset="0"/>
                <a:cs typeface="Arial" panose="020B0604020202020204" pitchFamily="34" charset="0"/>
              </a:rPr>
              <a:t>Bologna</a:t>
            </a:r>
          </a:p>
        </p:txBody>
      </p:sp>
      <p:sp>
        <p:nvSpPr>
          <p:cNvPr id="9" name="Content Placeholder 5"/>
          <p:cNvSpPr txBox="1">
            <a:spLocks/>
          </p:cNvSpPr>
          <p:nvPr/>
        </p:nvSpPr>
        <p:spPr>
          <a:xfrm>
            <a:off x="4956309" y="4038601"/>
            <a:ext cx="2648918" cy="2684631"/>
          </a:xfrm>
          <a:prstGeom prst="rect">
            <a:avLst/>
          </a:prstGeom>
        </p:spPr>
        <p:txBody>
          <a:bodyPr vert="horz" lIns="91440" tIns="45720" rIns="91440" bIns="45720" rtlCol="0">
            <a:noAutofit/>
          </a:bodyPr>
          <a:lstStyle/>
          <a:p>
            <a:pPr marL="514350" indent="-514350">
              <a:spcBef>
                <a:spcPct val="20000"/>
              </a:spcBef>
              <a:buClr>
                <a:srgbClr val="99AB21"/>
              </a:buClr>
              <a:defRPr/>
            </a:pPr>
            <a:r>
              <a:rPr lang="en-US" sz="2400" dirty="0">
                <a:solidFill>
                  <a:srgbClr val="F26522"/>
                </a:solidFill>
                <a:latin typeface="Arial" panose="020B0604020202020204" pitchFamily="34" charset="0"/>
                <a:cs typeface="Arial" panose="020B0604020202020204" pitchFamily="34" charset="0"/>
              </a:rPr>
              <a:t>B. Dairy</a:t>
            </a:r>
          </a:p>
          <a:p>
            <a:pPr marL="514350" indent="-514350">
              <a:spcBef>
                <a:spcPct val="20000"/>
              </a:spcBef>
              <a:buClr>
                <a:srgbClr val="009383"/>
              </a:buClr>
              <a:buFont typeface="Arial"/>
              <a:buChar char="•"/>
              <a:defRPr/>
            </a:pPr>
            <a:r>
              <a:rPr lang="en-US" sz="2200" dirty="0">
                <a:latin typeface="Arial" panose="020B0604020202020204" pitchFamily="34" charset="0"/>
                <a:cs typeface="Arial" panose="020B0604020202020204" pitchFamily="34" charset="0"/>
              </a:rPr>
              <a:t>Milk</a:t>
            </a:r>
          </a:p>
          <a:p>
            <a:pPr marL="514350" indent="-514350">
              <a:spcBef>
                <a:spcPct val="20000"/>
              </a:spcBef>
              <a:buClr>
                <a:srgbClr val="009383"/>
              </a:buClr>
              <a:buFont typeface="Arial"/>
              <a:buChar char="•"/>
              <a:defRPr/>
            </a:pPr>
            <a:r>
              <a:rPr lang="en-US" sz="2200" dirty="0">
                <a:latin typeface="Arial" panose="020B0604020202020204" pitchFamily="34" charset="0"/>
                <a:cs typeface="Arial" panose="020B0604020202020204" pitchFamily="34" charset="0"/>
              </a:rPr>
              <a:t>Cheese</a:t>
            </a:r>
          </a:p>
          <a:p>
            <a:pPr marL="514350" indent="-514350">
              <a:spcBef>
                <a:spcPct val="20000"/>
              </a:spcBef>
              <a:buClr>
                <a:srgbClr val="009383"/>
              </a:buClr>
              <a:buFont typeface="Arial"/>
              <a:buChar char="•"/>
              <a:defRPr/>
            </a:pPr>
            <a:r>
              <a:rPr lang="en-US" sz="2200" dirty="0">
                <a:latin typeface="Arial" panose="020B0604020202020204" pitchFamily="34" charset="0"/>
                <a:cs typeface="Arial" panose="020B0604020202020204" pitchFamily="34" charset="0"/>
              </a:rPr>
              <a:t>Butter</a:t>
            </a:r>
          </a:p>
        </p:txBody>
      </p:sp>
      <p:sp>
        <p:nvSpPr>
          <p:cNvPr id="10" name="Content Placeholder 5"/>
          <p:cNvSpPr txBox="1">
            <a:spLocks/>
          </p:cNvSpPr>
          <p:nvPr/>
        </p:nvSpPr>
        <p:spPr>
          <a:xfrm>
            <a:off x="7605227" y="4038601"/>
            <a:ext cx="2648918" cy="2684631"/>
          </a:xfrm>
          <a:prstGeom prst="rect">
            <a:avLst/>
          </a:prstGeom>
        </p:spPr>
        <p:txBody>
          <a:bodyPr vert="horz" lIns="91440" tIns="45720" rIns="91440" bIns="45720" rtlCol="0">
            <a:noAutofit/>
          </a:bodyPr>
          <a:lstStyle/>
          <a:p>
            <a:pPr marL="514350" indent="-514350">
              <a:spcBef>
                <a:spcPct val="20000"/>
              </a:spcBef>
              <a:buClr>
                <a:srgbClr val="99AB21"/>
              </a:buClr>
              <a:defRPr/>
            </a:pPr>
            <a:r>
              <a:rPr lang="en-US" sz="2400" cap="all" dirty="0">
                <a:solidFill>
                  <a:srgbClr val="F26522"/>
                </a:solidFill>
                <a:latin typeface="Arial" panose="020B0604020202020204" pitchFamily="34" charset="0"/>
                <a:cs typeface="Arial" panose="020B0604020202020204" pitchFamily="34" charset="0"/>
              </a:rPr>
              <a:t>C. </a:t>
            </a:r>
            <a:r>
              <a:rPr lang="en-US" sz="2400" dirty="0">
                <a:solidFill>
                  <a:srgbClr val="F26522"/>
                </a:solidFill>
                <a:latin typeface="Arial" panose="020B0604020202020204" pitchFamily="34" charset="0"/>
                <a:cs typeface="Arial" panose="020B0604020202020204" pitchFamily="34" charset="0"/>
              </a:rPr>
              <a:t>Vegetables</a:t>
            </a:r>
          </a:p>
          <a:p>
            <a:pPr marL="514350" indent="-514350">
              <a:spcBef>
                <a:spcPct val="20000"/>
              </a:spcBef>
              <a:buClr>
                <a:srgbClr val="009383"/>
              </a:buClr>
              <a:buFont typeface="Arial"/>
              <a:buChar char="•"/>
              <a:defRPr/>
            </a:pPr>
            <a:r>
              <a:rPr lang="en-US" sz="2200" dirty="0">
                <a:latin typeface="Arial" panose="020B0604020202020204" pitchFamily="34" charset="0"/>
                <a:cs typeface="Arial" panose="020B0604020202020204" pitchFamily="34" charset="0"/>
              </a:rPr>
              <a:t>Tomatoes</a:t>
            </a:r>
          </a:p>
          <a:p>
            <a:pPr marL="514350" indent="-514350">
              <a:spcBef>
                <a:spcPct val="20000"/>
              </a:spcBef>
              <a:buClr>
                <a:srgbClr val="009383"/>
              </a:buClr>
              <a:buFont typeface="Arial"/>
              <a:buChar char="•"/>
              <a:defRPr/>
            </a:pPr>
            <a:r>
              <a:rPr lang="en-US" sz="2200" dirty="0">
                <a:latin typeface="Arial" panose="020B0604020202020204" pitchFamily="34" charset="0"/>
                <a:cs typeface="Arial" panose="020B0604020202020204" pitchFamily="34" charset="0"/>
              </a:rPr>
              <a:t>Corn</a:t>
            </a:r>
          </a:p>
          <a:p>
            <a:pPr marL="514350" indent="-514350">
              <a:spcBef>
                <a:spcPct val="20000"/>
              </a:spcBef>
              <a:buClr>
                <a:srgbClr val="009383"/>
              </a:buClr>
              <a:buFont typeface="Arial"/>
              <a:buChar char="•"/>
              <a:defRPr/>
            </a:pPr>
            <a:r>
              <a:rPr lang="en-US" sz="2200" dirty="0">
                <a:latin typeface="Arial" panose="020B0604020202020204" pitchFamily="34" charset="0"/>
                <a:cs typeface="Arial" panose="020B0604020202020204" pitchFamily="34" charset="0"/>
              </a:rPr>
              <a:t>Onions</a:t>
            </a:r>
          </a:p>
        </p:txBody>
      </p:sp>
      <p:sp>
        <p:nvSpPr>
          <p:cNvPr id="11" name="Content Placeholder 5"/>
          <p:cNvSpPr txBox="1">
            <a:spLocks/>
          </p:cNvSpPr>
          <p:nvPr/>
        </p:nvSpPr>
        <p:spPr>
          <a:xfrm>
            <a:off x="3163120" y="5819416"/>
            <a:ext cx="2648918" cy="874393"/>
          </a:xfrm>
          <a:prstGeom prst="rect">
            <a:avLst/>
          </a:prstGeom>
        </p:spPr>
        <p:txBody>
          <a:bodyPr vert="horz" lIns="91440" tIns="45720" rIns="91440" bIns="45720" rtlCol="0">
            <a:noAutofit/>
          </a:bodyPr>
          <a:lstStyle/>
          <a:p>
            <a:pPr marL="514350" indent="-514350" algn="ctr">
              <a:spcBef>
                <a:spcPct val="20000"/>
              </a:spcBef>
              <a:buClr>
                <a:srgbClr val="99AB21"/>
              </a:buClr>
              <a:defRPr/>
            </a:pPr>
            <a:r>
              <a:rPr lang="en-US" sz="2400" dirty="0">
                <a:solidFill>
                  <a:srgbClr val="F26522"/>
                </a:solidFill>
                <a:latin typeface="Arial" panose="020B0604020202020204" pitchFamily="34" charset="0"/>
                <a:cs typeface="Arial" panose="020B0604020202020204" pitchFamily="34" charset="0"/>
              </a:rPr>
              <a:t>D. Household</a:t>
            </a:r>
          </a:p>
        </p:txBody>
      </p:sp>
      <p:sp>
        <p:nvSpPr>
          <p:cNvPr id="14" name="Content Placeholder 5"/>
          <p:cNvSpPr txBox="1">
            <a:spLocks/>
          </p:cNvSpPr>
          <p:nvPr/>
        </p:nvSpPr>
        <p:spPr>
          <a:xfrm>
            <a:off x="5812038" y="5819416"/>
            <a:ext cx="2648918" cy="874393"/>
          </a:xfrm>
          <a:prstGeom prst="rect">
            <a:avLst/>
          </a:prstGeom>
        </p:spPr>
        <p:txBody>
          <a:bodyPr vert="horz" lIns="91440" tIns="45720" rIns="91440" bIns="45720" rtlCol="0">
            <a:noAutofit/>
          </a:bodyPr>
          <a:lstStyle/>
          <a:p>
            <a:pPr marL="514350" indent="-514350" algn="ctr">
              <a:spcBef>
                <a:spcPct val="20000"/>
              </a:spcBef>
              <a:buClr>
                <a:srgbClr val="99AB21"/>
              </a:buClr>
              <a:defRPr/>
            </a:pPr>
            <a:r>
              <a:rPr lang="en-US" sz="2400" dirty="0">
                <a:solidFill>
                  <a:srgbClr val="F26522"/>
                </a:solidFill>
                <a:latin typeface="Arial" panose="020B0604020202020204" pitchFamily="34" charset="0"/>
                <a:cs typeface="Arial" panose="020B0604020202020204" pitchFamily="34" charset="0"/>
              </a:rPr>
              <a:t>E. Fruit</a:t>
            </a:r>
            <a:endParaRPr lang="en-US" sz="2400" dirty="0">
              <a:solidFill>
                <a:srgbClr val="00467F"/>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76</a:t>
            </a:fld>
            <a:endParaRPr lang="en-US" dirty="0"/>
          </a:p>
        </p:txBody>
      </p:sp>
      <p:sp>
        <p:nvSpPr>
          <p:cNvPr id="5" name="Title 4"/>
          <p:cNvSpPr>
            <a:spLocks noGrp="1"/>
          </p:cNvSpPr>
          <p:nvPr>
            <p:ph type="title"/>
          </p:nvPr>
        </p:nvSpPr>
        <p:spPr/>
        <p:txBody>
          <a:bodyPr>
            <a:normAutofit/>
          </a:bodyPr>
          <a:lstStyle/>
          <a:p>
            <a:r>
              <a:rPr lang="en-US" sz="5000" dirty="0">
                <a:latin typeface="Arial" panose="020B0604020202020204" pitchFamily="34" charset="0"/>
                <a:cs typeface="Arial" panose="020B0604020202020204" pitchFamily="34" charset="0"/>
              </a:rPr>
              <a:t>The Grouping Technique</a:t>
            </a:r>
          </a:p>
        </p:txBody>
      </p:sp>
      <p:sp>
        <p:nvSpPr>
          <p:cNvPr id="6" name="Footer Placeholder 2">
            <a:extLst>
              <a:ext uri="{FF2B5EF4-FFF2-40B4-BE49-F238E27FC236}">
                <a16:creationId xmlns:a16="http://schemas.microsoft.com/office/drawing/2014/main" id="{5869D510-6761-46D1-AD12-800B4EA8C28B}"/>
              </a:ext>
            </a:extLst>
          </p:cNvPr>
          <p:cNvSpPr>
            <a:spLocks noGrp="1"/>
          </p:cNvSpPr>
          <p:nvPr>
            <p:ph type="ftr" sz="quarter" idx="11"/>
          </p:nvPr>
        </p:nvSpPr>
        <p:spPr/>
        <p:txBody>
          <a:bodyPr/>
          <a:lstStyle/>
          <a:p>
            <a:r>
              <a:rPr lang="en-US" dirty="0"/>
              <a:t>Copyright 1992-2015, Leadership Strategies, Inc. V15.02 </a:t>
            </a: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The Grouping Technique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77</a:t>
            </a:fld>
            <a:endParaRPr lang="en-US" dirty="0"/>
          </a:p>
        </p:txBody>
      </p:sp>
      <p:sp>
        <p:nvSpPr>
          <p:cNvPr id="7" name="Content Placeholder 6"/>
          <p:cNvSpPr>
            <a:spLocks noGrp="1"/>
          </p:cNvSpPr>
          <p:nvPr>
            <p:ph type="body" sz="quarter" idx="13"/>
          </p:nvPr>
        </p:nvSpPr>
        <p:spPr/>
        <p:txBody>
          <a:bodyPr>
            <a:normAutofit/>
          </a:bodyPr>
          <a:lstStyle/>
          <a:p>
            <a:pPr marL="514350" indent="-514350">
              <a:lnSpc>
                <a:spcPct val="100000"/>
              </a:lnSpc>
              <a:spcAft>
                <a:spcPts val="600"/>
              </a:spcAft>
              <a:buFont typeface="+mj-lt"/>
              <a:buAutoNum type="arabicPeriod"/>
            </a:pPr>
            <a:r>
              <a:rPr lang="en-US" sz="2400" dirty="0"/>
              <a:t>Consider potential categories</a:t>
            </a:r>
          </a:p>
          <a:p>
            <a:pPr marL="514350" indent="-514350">
              <a:lnSpc>
                <a:spcPct val="100000"/>
              </a:lnSpc>
              <a:spcAft>
                <a:spcPts val="600"/>
              </a:spcAft>
              <a:buFont typeface="+mj-lt"/>
              <a:buAutoNum type="arabicPeriod"/>
            </a:pPr>
            <a:r>
              <a:rPr lang="en-US" sz="2400" dirty="0"/>
              <a:t>Arrange brainstorm lists in front</a:t>
            </a:r>
          </a:p>
          <a:p>
            <a:pPr marL="514350" indent="-514350">
              <a:lnSpc>
                <a:spcPct val="100000"/>
              </a:lnSpc>
              <a:spcAft>
                <a:spcPts val="600"/>
              </a:spcAft>
              <a:buFont typeface="+mj-lt"/>
              <a:buAutoNum type="arabicPeriod"/>
            </a:pPr>
            <a:r>
              <a:rPr lang="en-US" sz="2400" dirty="0"/>
              <a:t>Let participants know the objective</a:t>
            </a:r>
          </a:p>
          <a:p>
            <a:pPr marL="514350" indent="-514350">
              <a:lnSpc>
                <a:spcPct val="100000"/>
              </a:lnSpc>
              <a:spcAft>
                <a:spcPts val="600"/>
              </a:spcAft>
              <a:buFont typeface="+mj-lt"/>
              <a:buAutoNum type="arabicPeriod"/>
            </a:pPr>
            <a:r>
              <a:rPr lang="en-US" sz="2400" dirty="0"/>
              <a:t>Ask them to define the category for each item</a:t>
            </a:r>
          </a:p>
          <a:p>
            <a:pPr marL="514350" indent="-514350">
              <a:lnSpc>
                <a:spcPct val="100000"/>
              </a:lnSpc>
              <a:spcAft>
                <a:spcPts val="600"/>
              </a:spcAft>
              <a:buFont typeface="+mj-lt"/>
              <a:buAutoNum type="arabicPeriod"/>
            </a:pPr>
            <a:r>
              <a:rPr lang="en-US" sz="2400" dirty="0"/>
              <a:t>Write category on a flip chart (“Group A”)</a:t>
            </a:r>
          </a:p>
        </p:txBody>
      </p:sp>
      <p:sp>
        <p:nvSpPr>
          <p:cNvPr id="2" name="Footer Placeholder 1">
            <a:extLst>
              <a:ext uri="{FF2B5EF4-FFF2-40B4-BE49-F238E27FC236}">
                <a16:creationId xmlns:a16="http://schemas.microsoft.com/office/drawing/2014/main" id="{C8F42F1C-F46D-40ED-A0F0-7215E5880BEF}"/>
              </a:ext>
            </a:extLst>
          </p:cNvPr>
          <p:cNvSpPr>
            <a:spLocks noGrp="1"/>
          </p:cNvSpPr>
          <p:nvPr>
            <p:ph type="ftr" sz="quarter" idx="11"/>
          </p:nvPr>
        </p:nvSpPr>
        <p:spPr/>
        <p:txBody>
          <a:bodyPr/>
          <a:lstStyle/>
          <a:p>
            <a:r>
              <a:rPr lang="en-US" dirty="0"/>
              <a:t>Copyright 1992-2015, Leadership Strategies, Inc. V15.02 </a:t>
            </a:r>
          </a:p>
        </p:txBody>
      </p:sp>
      <p:sp>
        <p:nvSpPr>
          <p:cNvPr id="5" name="TextBox 4"/>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5-11</a:t>
            </a:r>
          </a:p>
        </p:txBody>
      </p:sp>
      <p:sp>
        <p:nvSpPr>
          <p:cNvPr id="8" name="TextBox 7"/>
          <p:cNvSpPr txBox="1"/>
          <p:nvPr/>
        </p:nvSpPr>
        <p:spPr>
          <a:xfrm>
            <a:off x="11093787" y="396788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The Grouping Technique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78</a:t>
            </a:fld>
            <a:endParaRPr lang="en-US" dirty="0"/>
          </a:p>
        </p:txBody>
      </p:sp>
      <p:sp>
        <p:nvSpPr>
          <p:cNvPr id="7" name="Content Placeholder 6"/>
          <p:cNvSpPr>
            <a:spLocks noGrp="1"/>
          </p:cNvSpPr>
          <p:nvPr>
            <p:ph type="body" sz="quarter" idx="13"/>
          </p:nvPr>
        </p:nvSpPr>
        <p:spPr/>
        <p:txBody>
          <a:bodyPr>
            <a:normAutofit/>
          </a:bodyPr>
          <a:lstStyle/>
          <a:p>
            <a:pPr marL="514350" indent="-514350">
              <a:lnSpc>
                <a:spcPct val="100000"/>
              </a:lnSpc>
              <a:spcAft>
                <a:spcPts val="1200"/>
              </a:spcAft>
              <a:buFont typeface="+mj-lt"/>
              <a:buAutoNum type="arabicPeriod" startAt="6"/>
            </a:pPr>
            <a:r>
              <a:rPr lang="en-US" sz="2400" dirty="0"/>
              <a:t>Ask group to categorize each item</a:t>
            </a:r>
          </a:p>
          <a:p>
            <a:pPr marL="514350" indent="-514350">
              <a:lnSpc>
                <a:spcPct val="100000"/>
              </a:lnSpc>
              <a:spcAft>
                <a:spcPts val="1200"/>
              </a:spcAft>
              <a:buFont typeface="+mj-lt"/>
              <a:buAutoNum type="arabicPeriod" startAt="6"/>
            </a:pPr>
            <a:r>
              <a:rPr lang="en-US" sz="2400" dirty="0"/>
              <a:t>Ask for a category title for every group</a:t>
            </a:r>
          </a:p>
          <a:p>
            <a:pPr marL="514350" indent="-514350">
              <a:lnSpc>
                <a:spcPct val="100000"/>
              </a:lnSpc>
              <a:spcAft>
                <a:spcPts val="1200"/>
              </a:spcAft>
              <a:buFont typeface="+mj-lt"/>
              <a:buAutoNum type="arabicPeriod" startAt="6"/>
            </a:pPr>
            <a:r>
              <a:rPr lang="en-US" sz="2400" dirty="0"/>
              <a:t>Tag each item on the list with the letter</a:t>
            </a:r>
          </a:p>
          <a:p>
            <a:pPr marL="514350" indent="-514350">
              <a:lnSpc>
                <a:spcPct val="100000"/>
              </a:lnSpc>
              <a:spcAft>
                <a:spcPts val="1200"/>
              </a:spcAft>
              <a:buFont typeface="+mj-lt"/>
              <a:buAutoNum type="arabicPeriod" startAt="6"/>
            </a:pPr>
            <a:r>
              <a:rPr lang="en-US" sz="2400" dirty="0"/>
              <a:t>Continue steps 6, 7 and 8 until done</a:t>
            </a:r>
          </a:p>
          <a:p>
            <a:pPr marL="514350" indent="-514350">
              <a:lnSpc>
                <a:spcPct val="100000"/>
              </a:lnSpc>
              <a:spcAft>
                <a:spcPts val="1200"/>
              </a:spcAft>
              <a:buFont typeface="+mj-lt"/>
              <a:buAutoNum type="arabicPeriod" startAt="6"/>
            </a:pPr>
            <a:r>
              <a:rPr lang="en-US" sz="2400" dirty="0"/>
              <a:t>Determine if consolidation is appropriate</a:t>
            </a:r>
          </a:p>
        </p:txBody>
      </p:sp>
      <p:sp>
        <p:nvSpPr>
          <p:cNvPr id="2" name="Footer Placeholder 1">
            <a:extLst>
              <a:ext uri="{FF2B5EF4-FFF2-40B4-BE49-F238E27FC236}">
                <a16:creationId xmlns:a16="http://schemas.microsoft.com/office/drawing/2014/main" id="{3057AFB8-D1D6-41E9-8210-39B561486DC3}"/>
              </a:ext>
            </a:extLst>
          </p:cNvPr>
          <p:cNvSpPr>
            <a:spLocks noGrp="1"/>
          </p:cNvSpPr>
          <p:nvPr>
            <p:ph type="ftr" sz="quarter" idx="11"/>
          </p:nvPr>
        </p:nvSpPr>
        <p:spPr/>
        <p:txBody>
          <a:bodyPr/>
          <a:lstStyle/>
          <a:p>
            <a:r>
              <a:rPr lang="en-US" dirty="0"/>
              <a:t>Copyright 1992-2015, Leadership Strategies, Inc. V15.02 </a:t>
            </a:r>
          </a:p>
        </p:txBody>
      </p:sp>
      <p:sp>
        <p:nvSpPr>
          <p:cNvPr id="5" name="TextBox 4"/>
          <p:cNvSpPr txBox="1"/>
          <p:nvPr/>
        </p:nvSpPr>
        <p:spPr>
          <a:xfrm>
            <a:off x="11035441" y="427409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6029"/>
          <a:stretch/>
        </p:blipFill>
        <p:spPr>
          <a:xfrm>
            <a:off x="0" y="0"/>
            <a:ext cx="12192000" cy="6858000"/>
          </a:xfrm>
          <a:prstGeom prst="rect">
            <a:avLst/>
          </a:prstGeom>
        </p:spPr>
      </p:pic>
      <p:sp>
        <p:nvSpPr>
          <p:cNvPr id="22" name="Slide Number Placeholder 3"/>
          <p:cNvSpPr>
            <a:spLocks noGrp="1"/>
          </p:cNvSpPr>
          <p:nvPr>
            <p:ph type="sldNum" sz="quarter" idx="12"/>
          </p:nvPr>
        </p:nvSpPr>
        <p:spPr/>
        <p:txBody>
          <a:bodyPr/>
          <a:lstStyle/>
          <a:p>
            <a:fld id="{F29FD61F-2294-5D42-A9D7-9928D42B3773}" type="slidenum">
              <a:rPr lang="en-US" smtClean="0">
                <a:solidFill>
                  <a:srgbClr val="00C7B1"/>
                </a:solidFill>
              </a:rPr>
              <a:pPr/>
              <a:t>79</a:t>
            </a:fld>
            <a:endParaRPr lang="en-US" dirty="0">
              <a:solidFill>
                <a:srgbClr val="00C7B1"/>
              </a:solidFill>
            </a:endParaRPr>
          </a:p>
        </p:txBody>
      </p:sp>
      <p:sp>
        <p:nvSpPr>
          <p:cNvPr id="3" name="Footer Placeholder 2">
            <a:extLst>
              <a:ext uri="{FF2B5EF4-FFF2-40B4-BE49-F238E27FC236}">
                <a16:creationId xmlns:a16="http://schemas.microsoft.com/office/drawing/2014/main" id="{9D2E4155-380D-45CE-A370-84F922F4673A}"/>
              </a:ext>
            </a:extLst>
          </p:cNvPr>
          <p:cNvSpPr>
            <a:spLocks noGrp="1"/>
          </p:cNvSpPr>
          <p:nvPr>
            <p:ph type="ftr" sz="quarter" idx="11"/>
          </p:nvPr>
        </p:nvSpPr>
        <p:spPr/>
        <p:txBody>
          <a:bodyPr/>
          <a:lstStyle/>
          <a:p>
            <a:r>
              <a:rPr lang="en-US" dirty="0">
                <a:solidFill>
                  <a:schemeClr val="bg1">
                    <a:lumMod val="50000"/>
                  </a:schemeClr>
                </a:solidFill>
              </a:rPr>
              <a:t>Copyright 1992-2015, Leadership Strategies, Inc. V15.02 </a:t>
            </a:r>
          </a:p>
        </p:txBody>
      </p:sp>
      <p:sp>
        <p:nvSpPr>
          <p:cNvPr id="10" name="Rectangle 9"/>
          <p:cNvSpPr/>
          <p:nvPr/>
        </p:nvSpPr>
        <p:spPr>
          <a:xfrm>
            <a:off x="1519213" y="136525"/>
            <a:ext cx="9153573" cy="607742"/>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G. Prioritize to Identify Key Items</a:t>
            </a:r>
          </a:p>
        </p:txBody>
      </p:sp>
      <p:sp>
        <p:nvSpPr>
          <p:cNvPr id="15" name="Footer Placeholder 4">
            <a:extLst>
              <a:ext uri="{FF2B5EF4-FFF2-40B4-BE49-F238E27FC236}">
                <a16:creationId xmlns:a16="http://schemas.microsoft.com/office/drawing/2014/main" id="{583AB75F-453E-47F5-AE18-CFF7834E31C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A. Starting Questions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sp>
        <p:nvSpPr>
          <p:cNvPr id="14" name="Content Placeholder 13"/>
          <p:cNvSpPr>
            <a:spLocks noGrp="1"/>
          </p:cNvSpPr>
          <p:nvPr>
            <p:ph type="body" sz="quarter" idx="13"/>
          </p:nvPr>
        </p:nvSpPr>
        <p:spPr/>
        <p:txBody>
          <a:bodyPr>
            <a:noAutofit/>
          </a:bodyPr>
          <a:lstStyle/>
          <a:p>
            <a:pPr marL="0" indent="0">
              <a:lnSpc>
                <a:spcPct val="100000"/>
              </a:lnSpc>
              <a:spcAft>
                <a:spcPts val="1800"/>
              </a:spcAft>
              <a:buNone/>
              <a:defRPr/>
            </a:pPr>
            <a:r>
              <a:rPr lang="en-US" dirty="0"/>
              <a:t>The Starting Question is the question the facilitator asks prior to the participants responding.</a:t>
            </a:r>
          </a:p>
        </p:txBody>
      </p:sp>
      <p:sp>
        <p:nvSpPr>
          <p:cNvPr id="3" name="Footer Placeholder 2">
            <a:extLst>
              <a:ext uri="{FF2B5EF4-FFF2-40B4-BE49-F238E27FC236}">
                <a16:creationId xmlns:a16="http://schemas.microsoft.com/office/drawing/2014/main" id="{78D7535D-5610-4635-9CB5-2CE9A5F46111}"/>
              </a:ext>
            </a:extLst>
          </p:cNvPr>
          <p:cNvSpPr>
            <a:spLocks noGrp="1"/>
          </p:cNvSpPr>
          <p:nvPr>
            <p:ph type="ftr" sz="quarter" idx="11"/>
          </p:nvPr>
        </p:nvSpPr>
        <p:spPr/>
        <p:txBody>
          <a:bodyPr/>
          <a:lstStyle/>
          <a:p>
            <a:r>
              <a:rPr lang="en-US" dirty="0"/>
              <a:t>Copyright 1992-2015, Leadership Strategies, Inc. V15.02 </a:t>
            </a:r>
          </a:p>
        </p:txBody>
      </p:sp>
      <p:sp>
        <p:nvSpPr>
          <p:cNvPr id="5" name="TextBox 4"/>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5-3</a:t>
            </a:r>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G. Prioritize to Identify Key Items</a:t>
            </a:r>
          </a:p>
        </p:txBody>
      </p:sp>
      <p:sp>
        <p:nvSpPr>
          <p:cNvPr id="2" name="Slide Number Placeholder 1"/>
          <p:cNvSpPr>
            <a:spLocks noGrp="1"/>
          </p:cNvSpPr>
          <p:nvPr>
            <p:ph type="sldNum" sz="quarter" idx="12"/>
          </p:nvPr>
        </p:nvSpPr>
        <p:spPr/>
        <p:txBody>
          <a:bodyPr/>
          <a:lstStyle/>
          <a:p>
            <a:fld id="{F29FD61F-2294-5D42-A9D7-9928D42B3773}" type="slidenum">
              <a:rPr lang="en-US" smtClean="0"/>
              <a:pPr/>
              <a:t>80</a:t>
            </a:fld>
            <a:endParaRPr lang="en-US" dirty="0"/>
          </a:p>
        </p:txBody>
      </p:sp>
      <p:sp>
        <p:nvSpPr>
          <p:cNvPr id="3" name="Footer Placeholder 2">
            <a:extLst>
              <a:ext uri="{FF2B5EF4-FFF2-40B4-BE49-F238E27FC236}">
                <a16:creationId xmlns:a16="http://schemas.microsoft.com/office/drawing/2014/main" id="{7AB9E05D-D4DA-4ADD-8C39-6F3C836F57AC}"/>
              </a:ext>
            </a:extLst>
          </p:cNvPr>
          <p:cNvSpPr>
            <a:spLocks noGrp="1"/>
          </p:cNvSpPr>
          <p:nvPr>
            <p:ph type="ftr" sz="quarter" idx="11"/>
          </p:nvPr>
        </p:nvSpPr>
        <p:spPr/>
        <p:txBody>
          <a:bodyPr/>
          <a:lstStyle/>
          <a:p>
            <a:r>
              <a:rPr lang="en-US" dirty="0"/>
              <a:t>Copyright 1992-2015, Leadership Strategies, Inc. V15.02 </a:t>
            </a:r>
          </a:p>
        </p:txBody>
      </p:sp>
      <p:sp>
        <p:nvSpPr>
          <p:cNvPr id="8" name="Content Placeholder 5"/>
          <p:cNvSpPr txBox="1">
            <a:spLocks/>
          </p:cNvSpPr>
          <p:nvPr/>
        </p:nvSpPr>
        <p:spPr>
          <a:xfrm>
            <a:off x="657225" y="2124848"/>
            <a:ext cx="10777912"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Arrange lists in front of room</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Ask each person to indicate the most important item</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Place a tick mark next to that item</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Once each person has voted, record the score and select the highest rated item</a:t>
            </a:r>
          </a:p>
        </p:txBody>
      </p:sp>
      <p:sp>
        <p:nvSpPr>
          <p:cNvPr id="9" name="Title 4"/>
          <p:cNvSpPr txBox="1">
            <a:spLocks/>
          </p:cNvSpPr>
          <p:nvPr/>
        </p:nvSpPr>
        <p:spPr>
          <a:xfrm>
            <a:off x="657225" y="1367155"/>
            <a:ext cx="8360610" cy="603173"/>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Standard Method:</a:t>
            </a:r>
          </a:p>
        </p:txBody>
      </p:sp>
      <p:sp>
        <p:nvSpPr>
          <p:cNvPr id="6" name="TextBox 5"/>
          <p:cNvSpPr txBox="1"/>
          <p:nvPr/>
        </p:nvSpPr>
        <p:spPr>
          <a:xfrm>
            <a:off x="10848975" y="571389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5-12</a:t>
            </a:r>
          </a:p>
        </p:txBody>
      </p:sp>
      <p:sp>
        <p:nvSpPr>
          <p:cNvPr id="7" name="TextBox 6"/>
          <p:cNvSpPr txBox="1"/>
          <p:nvPr/>
        </p:nvSpPr>
        <p:spPr>
          <a:xfrm>
            <a:off x="11300812" y="371603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81</a:t>
            </a:fld>
            <a:endParaRPr lang="en-US" dirty="0"/>
          </a:p>
        </p:txBody>
      </p:sp>
      <p:sp>
        <p:nvSpPr>
          <p:cNvPr id="5" name="Title 4"/>
          <p:cNvSpPr>
            <a:spLocks noGrp="1"/>
          </p:cNvSpPr>
          <p:nvPr>
            <p:ph type="title"/>
          </p:nvPr>
        </p:nvSpPr>
        <p:spPr>
          <a:xfrm>
            <a:off x="685800" y="689771"/>
            <a:ext cx="8493711" cy="1243007"/>
          </a:xfrm>
        </p:spPr>
        <p:txBody>
          <a:bodyPr>
            <a:normAutofit fontScale="90000"/>
          </a:bodyPr>
          <a:lstStyle/>
          <a:p>
            <a:r>
              <a:rPr lang="en-US" sz="5000" dirty="0">
                <a:latin typeface="Arial" panose="020B0604020202020204" pitchFamily="34" charset="0"/>
                <a:cs typeface="Arial" panose="020B0604020202020204" pitchFamily="34" charset="0"/>
              </a:rPr>
              <a:t>Alternative Prioritizing Methods</a:t>
            </a:r>
          </a:p>
        </p:txBody>
      </p:sp>
      <p:sp>
        <p:nvSpPr>
          <p:cNvPr id="6" name="Footer Placeholder 2">
            <a:extLst>
              <a:ext uri="{FF2B5EF4-FFF2-40B4-BE49-F238E27FC236}">
                <a16:creationId xmlns:a16="http://schemas.microsoft.com/office/drawing/2014/main" id="{47BCF4DC-E2E7-4668-8812-A5A48907BF60}"/>
              </a:ext>
            </a:extLst>
          </p:cNvPr>
          <p:cNvSpPr>
            <a:spLocks noGrp="1"/>
          </p:cNvSpPr>
          <p:nvPr>
            <p:ph type="ftr" sz="quarter" idx="11"/>
          </p:nvPr>
        </p:nvSpPr>
        <p:spPr/>
        <p:txBody>
          <a:bodyPr/>
          <a:lstStyle/>
          <a:p>
            <a:r>
              <a:rPr lang="en-US" dirty="0"/>
              <a:t>Copyright 1992-2015, Leadership Strategies, Inc. V15.02 </a:t>
            </a: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Alternative Prioritizing Methods</a:t>
            </a:r>
          </a:p>
        </p:txBody>
      </p:sp>
      <p:sp>
        <p:nvSpPr>
          <p:cNvPr id="2" name="Slide Number Placeholder 1"/>
          <p:cNvSpPr>
            <a:spLocks noGrp="1"/>
          </p:cNvSpPr>
          <p:nvPr>
            <p:ph type="sldNum" sz="quarter" idx="12"/>
          </p:nvPr>
        </p:nvSpPr>
        <p:spPr/>
        <p:txBody>
          <a:bodyPr/>
          <a:lstStyle/>
          <a:p>
            <a:fld id="{F29FD61F-2294-5D42-A9D7-9928D42B3773}" type="slidenum">
              <a:rPr lang="en-US" smtClean="0"/>
              <a:pPr/>
              <a:t>82</a:t>
            </a:fld>
            <a:endParaRPr lang="en-US" dirty="0"/>
          </a:p>
        </p:txBody>
      </p:sp>
      <p:sp>
        <p:nvSpPr>
          <p:cNvPr id="5" name="Content Placeholder 4"/>
          <p:cNvSpPr>
            <a:spLocks noGrp="1"/>
          </p:cNvSpPr>
          <p:nvPr>
            <p:ph type="body" sz="quarter" idx="13"/>
          </p:nvPr>
        </p:nvSpPr>
        <p:spPr>
          <a:xfrm>
            <a:off x="560388" y="1582738"/>
            <a:ext cx="11426825" cy="1511715"/>
          </a:xfrm>
        </p:spPr>
        <p:txBody>
          <a:bodyPr>
            <a:normAutofit/>
          </a:bodyPr>
          <a:lstStyle/>
          <a:p>
            <a:r>
              <a:rPr lang="en-US" sz="2400" dirty="0"/>
              <a:t>To promote anonymity</a:t>
            </a:r>
          </a:p>
          <a:p>
            <a:r>
              <a:rPr lang="en-US" sz="2400" dirty="0"/>
              <a:t>To encourage activity and movement…</a:t>
            </a:r>
          </a:p>
          <a:p>
            <a:r>
              <a:rPr lang="en-US" sz="2400" dirty="0"/>
              <a:t>To identify more than one priority item…</a:t>
            </a:r>
          </a:p>
        </p:txBody>
      </p:sp>
      <p:sp>
        <p:nvSpPr>
          <p:cNvPr id="3" name="Footer Placeholder 2">
            <a:extLst>
              <a:ext uri="{FF2B5EF4-FFF2-40B4-BE49-F238E27FC236}">
                <a16:creationId xmlns:a16="http://schemas.microsoft.com/office/drawing/2014/main" id="{5A7EC9D2-97E5-499C-ABB5-E27A75E3CA13}"/>
              </a:ext>
            </a:extLst>
          </p:cNvPr>
          <p:cNvSpPr>
            <a:spLocks noGrp="1"/>
          </p:cNvSpPr>
          <p:nvPr>
            <p:ph type="ftr" sz="quarter" idx="11"/>
          </p:nvPr>
        </p:nvSpPr>
        <p:spPr/>
        <p:txBody>
          <a:bodyPr/>
          <a:lstStyle/>
          <a:p>
            <a:r>
              <a:rPr lang="en-US" dirty="0"/>
              <a:t>Copyright 1992-2015, Leadership Strategies, Inc. V15.02 </a:t>
            </a:r>
          </a:p>
        </p:txBody>
      </p:sp>
      <p:sp>
        <p:nvSpPr>
          <p:cNvPr id="6" name="Content Placeholder 5"/>
          <p:cNvSpPr txBox="1">
            <a:spLocks/>
          </p:cNvSpPr>
          <p:nvPr/>
        </p:nvSpPr>
        <p:spPr>
          <a:xfrm>
            <a:off x="560388" y="3869152"/>
            <a:ext cx="8071290" cy="2669760"/>
          </a:xfrm>
          <a:prstGeom prst="rect">
            <a:avLst/>
          </a:prstGeom>
        </p:spPr>
        <p:txBody>
          <a:bodyPr vert="horz" lIns="91440" tIns="45720" rIns="91440" bIns="45720" rtlCol="0">
            <a:normAutofit/>
          </a:bodyPr>
          <a:lstStyle/>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Rank their choices</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Assign points to their choices</a:t>
            </a:r>
          </a:p>
          <a:p>
            <a:pPr marL="342900" indent="-342900">
              <a:spcBef>
                <a:spcPct val="20000"/>
              </a:spcBef>
              <a:buClr>
                <a:srgbClr val="009383"/>
              </a:buClr>
              <a:buFont typeface="Arial"/>
              <a:buChar char="•"/>
              <a:defRPr/>
            </a:pPr>
            <a:r>
              <a:rPr lang="en-US" sz="2400" dirty="0">
                <a:latin typeface="Arial" panose="020B0604020202020204" pitchFamily="34" charset="0"/>
                <a:cs typeface="Arial" panose="020B0604020202020204" pitchFamily="34" charset="0"/>
              </a:rPr>
              <a:t>Distribute dots to any number of items</a:t>
            </a:r>
          </a:p>
        </p:txBody>
      </p:sp>
      <p:sp>
        <p:nvSpPr>
          <p:cNvPr id="7" name="Title 4"/>
          <p:cNvSpPr txBox="1">
            <a:spLocks/>
          </p:cNvSpPr>
          <p:nvPr/>
        </p:nvSpPr>
        <p:spPr>
          <a:xfrm>
            <a:off x="560388" y="3355191"/>
            <a:ext cx="8360610" cy="572311"/>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Participants can:</a:t>
            </a:r>
          </a:p>
        </p:txBody>
      </p:sp>
      <p:sp>
        <p:nvSpPr>
          <p:cNvPr id="8" name="TextBox 7"/>
          <p:cNvSpPr txBox="1"/>
          <p:nvPr/>
        </p:nvSpPr>
        <p:spPr>
          <a:xfrm>
            <a:off x="10945812" y="5748985"/>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5-12</a:t>
            </a:r>
          </a:p>
        </p:txBody>
      </p:sp>
      <p:sp>
        <p:nvSpPr>
          <p:cNvPr id="9" name="TextBox 8"/>
          <p:cNvSpPr txBox="1"/>
          <p:nvPr/>
        </p:nvSpPr>
        <p:spPr>
          <a:xfrm>
            <a:off x="11241762" y="455074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Alternative Prioritizing Methods</a:t>
            </a:r>
          </a:p>
        </p:txBody>
      </p:sp>
      <p:sp>
        <p:nvSpPr>
          <p:cNvPr id="2" name="Slide Number Placeholder 1"/>
          <p:cNvSpPr>
            <a:spLocks noGrp="1"/>
          </p:cNvSpPr>
          <p:nvPr>
            <p:ph type="sldNum" sz="quarter" idx="12"/>
          </p:nvPr>
        </p:nvSpPr>
        <p:spPr/>
        <p:txBody>
          <a:bodyPr/>
          <a:lstStyle/>
          <a:p>
            <a:fld id="{F29FD61F-2294-5D42-A9D7-9928D42B3773}" type="slidenum">
              <a:rPr lang="en-US" smtClean="0"/>
              <a:pPr/>
              <a:t>83</a:t>
            </a:fld>
            <a:endParaRPr lang="en-US" dirty="0"/>
          </a:p>
        </p:txBody>
      </p:sp>
      <p:sp>
        <p:nvSpPr>
          <p:cNvPr id="3" name="Footer Placeholder 2">
            <a:extLst>
              <a:ext uri="{FF2B5EF4-FFF2-40B4-BE49-F238E27FC236}">
                <a16:creationId xmlns:a16="http://schemas.microsoft.com/office/drawing/2014/main" id="{714B11A5-F954-454A-915C-53F4C27C1AA0}"/>
              </a:ext>
            </a:extLst>
          </p:cNvPr>
          <p:cNvSpPr>
            <a:spLocks noGrp="1"/>
          </p:cNvSpPr>
          <p:nvPr>
            <p:ph type="ftr" sz="quarter" idx="11"/>
          </p:nvPr>
        </p:nvSpPr>
        <p:spPr/>
        <p:txBody>
          <a:bodyPr/>
          <a:lstStyle/>
          <a:p>
            <a:r>
              <a:rPr lang="en-US" dirty="0"/>
              <a:t>Copyright 1992-2015, Leadership Strategies, Inc. V15.02 </a:t>
            </a:r>
          </a:p>
        </p:txBody>
      </p:sp>
      <p:sp>
        <p:nvSpPr>
          <p:cNvPr id="9" name="Content Placeholder 5"/>
          <p:cNvSpPr txBox="1">
            <a:spLocks/>
          </p:cNvSpPr>
          <p:nvPr/>
        </p:nvSpPr>
        <p:spPr>
          <a:xfrm>
            <a:off x="657225" y="2124849"/>
            <a:ext cx="10983395" cy="4028265"/>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Ask participants to select 20-25% of the total number of items. </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For a list of 20 items, they should select their top four or five choices.</a:t>
            </a:r>
          </a:p>
        </p:txBody>
      </p:sp>
      <p:sp>
        <p:nvSpPr>
          <p:cNvPr id="10" name="Title 4"/>
          <p:cNvSpPr txBox="1">
            <a:spLocks/>
          </p:cNvSpPr>
          <p:nvPr/>
        </p:nvSpPr>
        <p:spPr>
          <a:xfrm>
            <a:off x="657225" y="1493717"/>
            <a:ext cx="8360610" cy="466005"/>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Rule of thumb:</a:t>
            </a:r>
          </a:p>
        </p:txBody>
      </p:sp>
      <p:sp>
        <p:nvSpPr>
          <p:cNvPr id="6" name="TextBox 5"/>
          <p:cNvSpPr txBox="1"/>
          <p:nvPr/>
        </p:nvSpPr>
        <p:spPr>
          <a:xfrm>
            <a:off x="10848975" y="575181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5-13</a:t>
            </a:r>
          </a:p>
        </p:txBody>
      </p:sp>
      <p:sp>
        <p:nvSpPr>
          <p:cNvPr id="7" name="TextBox 6"/>
          <p:cNvSpPr txBox="1"/>
          <p:nvPr/>
        </p:nvSpPr>
        <p:spPr>
          <a:xfrm>
            <a:off x="11199475" y="253399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US Capitol.jpg"/>
          <p:cNvPicPr>
            <a:picLocks noChangeAspect="1"/>
          </p:cNvPicPr>
          <p:nvPr/>
        </p:nvPicPr>
        <p:blipFill rotWithShape="1">
          <a:blip r:embed="rId3"/>
          <a:srcRect l="1" r="1"/>
          <a:stretch/>
        </p:blipFill>
        <p:spPr>
          <a:xfrm>
            <a:off x="0" y="0"/>
            <a:ext cx="12192000" cy="6858000"/>
          </a:xfrm>
          <a:prstGeom prst="rect">
            <a:avLst/>
          </a:prstGeom>
        </p:spPr>
      </p:pic>
      <p:sp>
        <p:nvSpPr>
          <p:cNvPr id="12" name="Rectangle 11"/>
          <p:cNvSpPr/>
          <p:nvPr/>
        </p:nvSpPr>
        <p:spPr>
          <a:xfrm>
            <a:off x="2807635" y="388088"/>
            <a:ext cx="6576730" cy="648586"/>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b" anchorCtr="0"/>
          <a:lstStyle/>
          <a:p>
            <a:pPr algn="ct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H. Lobby to gain buy-in</a:t>
            </a:r>
          </a:p>
        </p:txBody>
      </p:sp>
      <p:sp>
        <p:nvSpPr>
          <p:cNvPr id="18" name="Slide Number Placeholder 3"/>
          <p:cNvSpPr>
            <a:spLocks noGrp="1"/>
          </p:cNvSpPr>
          <p:nvPr>
            <p:ph type="sldNum" sz="quarter" idx="12"/>
          </p:nvPr>
        </p:nvSpPr>
        <p:spPr/>
        <p:txBody>
          <a:bodyPr/>
          <a:lstStyle/>
          <a:p>
            <a:fld id="{F29FD61F-2294-5D42-A9D7-9928D42B3773}" type="slidenum">
              <a:rPr lang="en-US" smtClean="0"/>
              <a:pPr/>
              <a:t>84</a:t>
            </a:fld>
            <a:endParaRPr lang="en-US" dirty="0"/>
          </a:p>
        </p:txBody>
      </p:sp>
      <p:sp>
        <p:nvSpPr>
          <p:cNvPr id="17" name="Footer Placeholder 2">
            <a:extLst>
              <a:ext uri="{FF2B5EF4-FFF2-40B4-BE49-F238E27FC236}">
                <a16:creationId xmlns:a16="http://schemas.microsoft.com/office/drawing/2014/main" id="{64C82E6C-0374-40C0-98F4-0A0CEEE843D3}"/>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9" name="Footer Placeholder 4">
            <a:extLst>
              <a:ext uri="{FF2B5EF4-FFF2-40B4-BE49-F238E27FC236}">
                <a16:creationId xmlns:a16="http://schemas.microsoft.com/office/drawing/2014/main" id="{3DCFC67E-0D2B-468E-A59B-D05ECB41A9B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H. Lobby to Gain Buy-In</a:t>
            </a:r>
          </a:p>
        </p:txBody>
      </p:sp>
      <p:sp>
        <p:nvSpPr>
          <p:cNvPr id="2" name="Slide Number Placeholder 1"/>
          <p:cNvSpPr>
            <a:spLocks noGrp="1"/>
          </p:cNvSpPr>
          <p:nvPr>
            <p:ph type="sldNum" sz="quarter" idx="12"/>
          </p:nvPr>
        </p:nvSpPr>
        <p:spPr/>
        <p:txBody>
          <a:bodyPr/>
          <a:lstStyle/>
          <a:p>
            <a:fld id="{F29FD61F-2294-5D42-A9D7-9928D42B3773}" type="slidenum">
              <a:rPr lang="en-US" smtClean="0"/>
              <a:pPr/>
              <a:t>85</a:t>
            </a:fld>
            <a:endParaRPr lang="en-US" dirty="0"/>
          </a:p>
        </p:txBody>
      </p:sp>
      <p:sp>
        <p:nvSpPr>
          <p:cNvPr id="5" name="Content Placeholder 4"/>
          <p:cNvSpPr>
            <a:spLocks noGrp="1"/>
          </p:cNvSpPr>
          <p:nvPr>
            <p:ph type="body" sz="quarter" idx="13"/>
          </p:nvPr>
        </p:nvSpPr>
        <p:spPr/>
        <p:txBody>
          <a:bodyPr>
            <a:normAutofit/>
          </a:bodyPr>
          <a:lstStyle/>
          <a:p>
            <a:pPr>
              <a:lnSpc>
                <a:spcPct val="100000"/>
              </a:lnSpc>
              <a:spcAft>
                <a:spcPts val="1200"/>
              </a:spcAft>
            </a:pPr>
            <a:r>
              <a:rPr lang="en-US" sz="2400" dirty="0"/>
              <a:t>Can have a “straw poll”</a:t>
            </a:r>
          </a:p>
          <a:p>
            <a:pPr>
              <a:lnSpc>
                <a:spcPct val="100000"/>
              </a:lnSpc>
              <a:spcAft>
                <a:spcPts val="1200"/>
              </a:spcAft>
            </a:pPr>
            <a:r>
              <a:rPr lang="en-US" sz="2400" dirty="0"/>
              <a:t>Follow with controlled “lobbying”</a:t>
            </a:r>
          </a:p>
          <a:p>
            <a:pPr lvl="1">
              <a:lnSpc>
                <a:spcPct val="100000"/>
              </a:lnSpc>
              <a:spcAft>
                <a:spcPts val="600"/>
              </a:spcAft>
              <a:buClr>
                <a:srgbClr val="009383"/>
              </a:buClr>
              <a:buFont typeface="Arial" panose="020B0604020202020204" pitchFamily="34" charset="0"/>
              <a:buChar char="–"/>
            </a:pPr>
            <a:r>
              <a:rPr lang="en-US" dirty="0">
                <a:solidFill>
                  <a:srgbClr val="F26522"/>
                </a:solidFill>
              </a:rPr>
              <a:t>Each person has option to lobby group</a:t>
            </a:r>
          </a:p>
          <a:p>
            <a:pPr lvl="1">
              <a:lnSpc>
                <a:spcPct val="100000"/>
              </a:lnSpc>
              <a:spcAft>
                <a:spcPts val="600"/>
              </a:spcAft>
              <a:buClr>
                <a:srgbClr val="009383"/>
              </a:buClr>
              <a:buFont typeface="Arial" panose="020B0604020202020204" pitchFamily="34" charset="0"/>
              <a:buChar char="–"/>
            </a:pPr>
            <a:r>
              <a:rPr lang="en-US" dirty="0">
                <a:solidFill>
                  <a:srgbClr val="F26522"/>
                </a:solidFill>
              </a:rPr>
              <a:t>30 to 60 seconds</a:t>
            </a:r>
          </a:p>
          <a:p>
            <a:pPr lvl="1">
              <a:lnSpc>
                <a:spcPct val="100000"/>
              </a:lnSpc>
              <a:spcAft>
                <a:spcPts val="600"/>
              </a:spcAft>
              <a:buClr>
                <a:srgbClr val="009383"/>
              </a:buClr>
              <a:buFont typeface="Arial" panose="020B0604020202020204" pitchFamily="34" charset="0"/>
              <a:buChar char="–"/>
            </a:pPr>
            <a:r>
              <a:rPr lang="en-US" dirty="0">
                <a:solidFill>
                  <a:srgbClr val="F26522"/>
                </a:solidFill>
              </a:rPr>
              <a:t>Explain why support should be given</a:t>
            </a:r>
          </a:p>
          <a:p>
            <a:pPr>
              <a:lnSpc>
                <a:spcPct val="100000"/>
              </a:lnSpc>
              <a:spcAft>
                <a:spcPts val="1200"/>
              </a:spcAft>
            </a:pPr>
            <a:r>
              <a:rPr lang="en-US" sz="2400" dirty="0"/>
              <a:t>Take the final vote</a:t>
            </a:r>
          </a:p>
        </p:txBody>
      </p:sp>
      <p:sp>
        <p:nvSpPr>
          <p:cNvPr id="3" name="Footer Placeholder 2">
            <a:extLst>
              <a:ext uri="{FF2B5EF4-FFF2-40B4-BE49-F238E27FC236}">
                <a16:creationId xmlns:a16="http://schemas.microsoft.com/office/drawing/2014/main" id="{092A759D-B381-482C-9558-83693668DE66}"/>
              </a:ext>
            </a:extLst>
          </p:cNvPr>
          <p:cNvSpPr>
            <a:spLocks noGrp="1"/>
          </p:cNvSpPr>
          <p:nvPr>
            <p:ph type="ftr" sz="quarter" idx="11"/>
          </p:nvPr>
        </p:nvSpPr>
        <p:spPr/>
        <p:txBody>
          <a:bodyPr/>
          <a:lstStyle/>
          <a:p>
            <a:r>
              <a:rPr lang="en-US" dirty="0"/>
              <a:t>Copyright 1992-2015, Leadership Strategies, Inc. V15.02 </a:t>
            </a:r>
          </a:p>
        </p:txBody>
      </p:sp>
      <p:sp>
        <p:nvSpPr>
          <p:cNvPr id="6" name="TextBox 5"/>
          <p:cNvSpPr txBox="1"/>
          <p:nvPr/>
        </p:nvSpPr>
        <p:spPr>
          <a:xfrm>
            <a:off x="10945812" y="549365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5-13</a:t>
            </a:r>
          </a:p>
        </p:txBody>
      </p:sp>
      <p:sp>
        <p:nvSpPr>
          <p:cNvPr id="7" name="TextBox 6"/>
          <p:cNvSpPr txBox="1"/>
          <p:nvPr/>
        </p:nvSpPr>
        <p:spPr>
          <a:xfrm>
            <a:off x="11093787" y="449158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86</a:t>
            </a:fld>
            <a:endParaRPr lang="en-US" dirty="0"/>
          </a:p>
        </p:txBody>
      </p:sp>
      <p:sp>
        <p:nvSpPr>
          <p:cNvPr id="5" name="Footer Placeholder 2">
            <a:extLst>
              <a:ext uri="{FF2B5EF4-FFF2-40B4-BE49-F238E27FC236}">
                <a16:creationId xmlns:a16="http://schemas.microsoft.com/office/drawing/2014/main" id="{EEC7C084-1B35-48E7-8505-3DDF65A767CB}"/>
              </a:ext>
            </a:extLst>
          </p:cNvPr>
          <p:cNvSpPr>
            <a:spLocks noGrp="1"/>
          </p:cNvSpPr>
          <p:nvPr>
            <p:ph type="ftr" sz="quarter" idx="11"/>
          </p:nvPr>
        </p:nvSpPr>
        <p:spPr/>
        <p:txBody>
          <a:bodyPr/>
          <a:lstStyle/>
          <a:p>
            <a:r>
              <a:rPr lang="en-US" dirty="0"/>
              <a:t>Copyright 1992-2015, Leadership Strategies, Inc. V15.02 </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
        <p:nvSpPr>
          <p:cNvPr id="8" name="Title 5">
            <a:extLst>
              <a:ext uri="{FF2B5EF4-FFF2-40B4-BE49-F238E27FC236}">
                <a16:creationId xmlns:a16="http://schemas.microsoft.com/office/drawing/2014/main" id="{B162BE4B-FADA-44A8-8B95-D947D115F587}"/>
              </a:ext>
            </a:extLst>
          </p:cNvPr>
          <p:cNvSpPr txBox="1">
            <a:spLocks/>
          </p:cNvSpPr>
          <p:nvPr/>
        </p:nvSpPr>
        <p:spPr>
          <a:xfrm>
            <a:off x="984739" y="2594422"/>
            <a:ext cx="7400925" cy="2300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600" kern="1200">
                <a:solidFill>
                  <a:schemeClr val="bg1"/>
                </a:solidFill>
                <a:latin typeface="+mj-lt"/>
                <a:ea typeface="+mj-ea"/>
                <a:cs typeface="+mj-cs"/>
              </a:defRPr>
            </a:lvl1pPr>
          </a:lstStyle>
          <a:p>
            <a:endParaRPr lang="en-US" sz="5000" dirty="0">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1CD4F83F-EFA2-433E-9E5E-34EEECAD4840}"/>
              </a:ext>
            </a:extLst>
          </p:cNvPr>
          <p:cNvSpPr>
            <a:spLocks noGrp="1"/>
          </p:cNvSpPr>
          <p:nvPr>
            <p:ph type="title"/>
          </p:nvPr>
        </p:nvSpPr>
        <p:spPr>
          <a:xfrm>
            <a:off x="685800" y="1110894"/>
            <a:ext cx="7400925" cy="1243007"/>
          </a:xfrm>
        </p:spPr>
        <p:txBody>
          <a:bodyPr>
            <a:normAutofit fontScale="90000"/>
          </a:bodyPr>
          <a:lstStyle/>
          <a:p>
            <a:r>
              <a:rPr lang="en-US" sz="6000" dirty="0">
                <a:latin typeface="Arial" panose="020B0604020202020204" pitchFamily="34" charset="0"/>
                <a:cs typeface="Arial" panose="020B0604020202020204" pitchFamily="34" charset="0"/>
              </a:rPr>
              <a:t>FULL PRINCIPLE REVIEW</a:t>
            </a:r>
            <a:br>
              <a:rPr lang="en-US" sz="6000" dirty="0">
                <a:latin typeface="Arial" panose="020B0604020202020204" pitchFamily="34" charset="0"/>
                <a:cs typeface="Arial" panose="020B0604020202020204" pitchFamily="34" charset="0"/>
              </a:rPr>
            </a:br>
            <a:endParaRPr lang="en-US" dirty="0"/>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87</a:t>
            </a:fld>
            <a:endParaRPr lang="en-US" dirty="0"/>
          </a:p>
        </p:txBody>
      </p:sp>
      <p:sp>
        <p:nvSpPr>
          <p:cNvPr id="27" name="Content Placeholder 26"/>
          <p:cNvSpPr>
            <a:spLocks noGrp="1"/>
          </p:cNvSpPr>
          <p:nvPr>
            <p:ph type="body" sz="quarter" idx="13"/>
          </p:nvPr>
        </p:nvSpPr>
        <p:spPr>
          <a:xfrm>
            <a:off x="560388" y="2658140"/>
            <a:ext cx="11426825" cy="3527141"/>
          </a:xfrm>
        </p:spPr>
        <p:txBody>
          <a:bodyPr>
            <a:normAutofit/>
          </a:bodyPr>
          <a:lstStyle/>
          <a:p>
            <a:pPr>
              <a:spcAft>
                <a:spcPts val="1200"/>
              </a:spcAft>
            </a:pPr>
            <a:r>
              <a:rPr lang="en-US" sz="2400" dirty="0"/>
              <a:t>At the beginning of every agenda item in the session</a:t>
            </a:r>
          </a:p>
        </p:txBody>
      </p:sp>
      <p:sp>
        <p:nvSpPr>
          <p:cNvPr id="2" name="Footer Placeholder 1">
            <a:extLst>
              <a:ext uri="{FF2B5EF4-FFF2-40B4-BE49-F238E27FC236}">
                <a16:creationId xmlns:a16="http://schemas.microsoft.com/office/drawing/2014/main" id="{9BA56F57-67E9-45FF-A685-20E8B04C612D}"/>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81014"/>
            <a:ext cx="10528226" cy="908748"/>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should the great starting question be used in a facilitated session?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88</a:t>
            </a:fld>
            <a:endParaRPr lang="en-US" dirty="0"/>
          </a:p>
        </p:txBody>
      </p:sp>
      <p:sp>
        <p:nvSpPr>
          <p:cNvPr id="27" name="Content Placeholder 26"/>
          <p:cNvSpPr>
            <a:spLocks noGrp="1"/>
          </p:cNvSpPr>
          <p:nvPr>
            <p:ph type="body" sz="quarter" idx="13"/>
          </p:nvPr>
        </p:nvSpPr>
        <p:spPr>
          <a:xfrm>
            <a:off x="560388" y="2288884"/>
            <a:ext cx="11426825" cy="3896397"/>
          </a:xfrm>
        </p:spPr>
        <p:txBody>
          <a:bodyPr>
            <a:normAutofit/>
          </a:bodyPr>
          <a:lstStyle/>
          <a:p>
            <a:pPr>
              <a:spcAft>
                <a:spcPts val="1200"/>
              </a:spcAft>
            </a:pPr>
            <a:r>
              <a:rPr lang="en-US" sz="2400" dirty="0"/>
              <a:t>Begin with an image building phrase</a:t>
            </a:r>
          </a:p>
          <a:p>
            <a:pPr>
              <a:spcAft>
                <a:spcPts val="1200"/>
              </a:spcAft>
            </a:pPr>
            <a:r>
              <a:rPr lang="en-US" sz="2400" dirty="0"/>
              <a:t>Extend the image</a:t>
            </a:r>
          </a:p>
          <a:p>
            <a:pPr>
              <a:spcAft>
                <a:spcPts val="1200"/>
              </a:spcAft>
            </a:pPr>
            <a:r>
              <a:rPr lang="en-US" sz="2400" dirty="0"/>
              <a:t>Ask the direct question</a:t>
            </a:r>
          </a:p>
        </p:txBody>
      </p:sp>
      <p:sp>
        <p:nvSpPr>
          <p:cNvPr id="2" name="Footer Placeholder 1">
            <a:extLst>
              <a:ext uri="{FF2B5EF4-FFF2-40B4-BE49-F238E27FC236}">
                <a16:creationId xmlns:a16="http://schemas.microsoft.com/office/drawing/2014/main" id="{CF38ACDB-CB63-4B88-8F29-9DBE721EC48F}"/>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05478"/>
            <a:ext cx="9188524" cy="69056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three parts of the great starting question?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89</a:t>
            </a:fld>
            <a:endParaRPr lang="en-US" dirty="0"/>
          </a:p>
        </p:txBody>
      </p:sp>
      <p:sp>
        <p:nvSpPr>
          <p:cNvPr id="27" name="Content Placeholder 26"/>
          <p:cNvSpPr>
            <a:spLocks noGrp="1"/>
          </p:cNvSpPr>
          <p:nvPr>
            <p:ph type="body" sz="quarter" idx="13"/>
          </p:nvPr>
        </p:nvSpPr>
        <p:spPr>
          <a:xfrm>
            <a:off x="560388" y="2106196"/>
            <a:ext cx="11426825" cy="4079086"/>
          </a:xfrm>
        </p:spPr>
        <p:txBody>
          <a:bodyPr>
            <a:normAutofit/>
          </a:bodyPr>
          <a:lstStyle/>
          <a:p>
            <a:pPr>
              <a:spcAft>
                <a:spcPts val="1200"/>
              </a:spcAft>
            </a:pPr>
            <a:r>
              <a:rPr lang="en-US" sz="2400" dirty="0"/>
              <a:t>Think about</a:t>
            </a:r>
          </a:p>
          <a:p>
            <a:pPr>
              <a:spcAft>
                <a:spcPts val="1200"/>
              </a:spcAft>
            </a:pPr>
            <a:r>
              <a:rPr lang="en-US" sz="2400" dirty="0"/>
              <a:t>Imagine</a:t>
            </a:r>
          </a:p>
          <a:p>
            <a:pPr>
              <a:spcAft>
                <a:spcPts val="1200"/>
              </a:spcAft>
            </a:pPr>
            <a:r>
              <a:rPr lang="en-US" sz="2400" dirty="0"/>
              <a:t>If</a:t>
            </a:r>
          </a:p>
          <a:p>
            <a:pPr>
              <a:spcAft>
                <a:spcPts val="1200"/>
              </a:spcAft>
            </a:pPr>
            <a:r>
              <a:rPr lang="en-US" sz="2400" dirty="0"/>
              <a:t>Consider</a:t>
            </a:r>
          </a:p>
        </p:txBody>
      </p:sp>
      <p:sp>
        <p:nvSpPr>
          <p:cNvPr id="2" name="Footer Placeholder 1">
            <a:extLst>
              <a:ext uri="{FF2B5EF4-FFF2-40B4-BE49-F238E27FC236}">
                <a16:creationId xmlns:a16="http://schemas.microsoft.com/office/drawing/2014/main" id="{EEA05BEF-7575-4B39-8D66-25CF746DECB9}"/>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4" y="1383705"/>
            <a:ext cx="9475603" cy="551421"/>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four ways to start an image building phrase?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A. Starting Questions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sp>
        <p:nvSpPr>
          <p:cNvPr id="3" name="Footer Placeholder 2">
            <a:extLst>
              <a:ext uri="{FF2B5EF4-FFF2-40B4-BE49-F238E27FC236}">
                <a16:creationId xmlns:a16="http://schemas.microsoft.com/office/drawing/2014/main" id="{599E0317-9BD5-4D50-B18D-53D362562D00}"/>
              </a:ext>
            </a:extLst>
          </p:cNvPr>
          <p:cNvSpPr>
            <a:spLocks noGrp="1"/>
          </p:cNvSpPr>
          <p:nvPr>
            <p:ph type="ftr" sz="quarter" idx="11"/>
          </p:nvPr>
        </p:nvSpPr>
        <p:spPr/>
        <p:txBody>
          <a:bodyPr/>
          <a:lstStyle/>
          <a:p>
            <a:r>
              <a:rPr lang="en-US" dirty="0"/>
              <a:t>Copyright 1992-2015, Leadership Strategies, Inc. V15.02 </a:t>
            </a:r>
          </a:p>
        </p:txBody>
      </p:sp>
      <p:sp>
        <p:nvSpPr>
          <p:cNvPr id="6" name="Content Placeholder 5"/>
          <p:cNvSpPr txBox="1">
            <a:spLocks/>
          </p:cNvSpPr>
          <p:nvPr/>
        </p:nvSpPr>
        <p:spPr>
          <a:xfrm>
            <a:off x="657225" y="2056262"/>
            <a:ext cx="10798460" cy="432186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Begin with an image building phrase (“think about”, “imagine”, “consider”, “if”)</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Extend the image to the answers (at least 2 phrases)</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Ask the direct question (Type A) to get the information you want</a:t>
            </a:r>
          </a:p>
          <a:p>
            <a:pPr marL="342900" indent="-342900">
              <a:spcBef>
                <a:spcPct val="20000"/>
              </a:spcBef>
              <a:spcAft>
                <a:spcPts val="1200"/>
              </a:spcAft>
              <a:buClr>
                <a:srgbClr val="99AB21"/>
              </a:buClr>
              <a:buFont typeface="Arial"/>
              <a:buChar char="•"/>
              <a:defRPr/>
            </a:pPr>
            <a:endParaRPr lang="en-US" sz="3200" dirty="0">
              <a:solidFill>
                <a:srgbClr val="00467F"/>
              </a:solidFill>
              <a:latin typeface="Franklin Gothic Book"/>
              <a:cs typeface="Franklin Gothic Book"/>
            </a:endParaRPr>
          </a:p>
        </p:txBody>
      </p:sp>
      <p:sp>
        <p:nvSpPr>
          <p:cNvPr id="7" name="Title 4"/>
          <p:cNvSpPr txBox="1">
            <a:spLocks/>
          </p:cNvSpPr>
          <p:nvPr/>
        </p:nvSpPr>
        <p:spPr>
          <a:xfrm>
            <a:off x="657225" y="1436185"/>
            <a:ext cx="8360610" cy="539971"/>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Three parts to a great starting question:</a:t>
            </a:r>
          </a:p>
        </p:txBody>
      </p:sp>
      <p:sp>
        <p:nvSpPr>
          <p:cNvPr id="8" name="TextBox 7"/>
          <p:cNvSpPr txBox="1"/>
          <p:nvPr/>
        </p:nvSpPr>
        <p:spPr>
          <a:xfrm>
            <a:off x="11052009" y="338619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90</a:t>
            </a:fld>
            <a:endParaRPr lang="en-US" dirty="0"/>
          </a:p>
        </p:txBody>
      </p:sp>
      <p:sp>
        <p:nvSpPr>
          <p:cNvPr id="27" name="Content Placeholder 26"/>
          <p:cNvSpPr>
            <a:spLocks noGrp="1"/>
          </p:cNvSpPr>
          <p:nvPr>
            <p:ph type="body" sz="quarter" idx="13"/>
          </p:nvPr>
        </p:nvSpPr>
        <p:spPr>
          <a:xfrm>
            <a:off x="560388" y="2074803"/>
            <a:ext cx="11426825" cy="4110479"/>
          </a:xfrm>
        </p:spPr>
        <p:txBody>
          <a:bodyPr>
            <a:normAutofit/>
          </a:bodyPr>
          <a:lstStyle/>
          <a:p>
            <a:pPr>
              <a:spcAft>
                <a:spcPts val="1200"/>
              </a:spcAft>
            </a:pPr>
            <a:r>
              <a:rPr lang="en-US" sz="2400" dirty="0"/>
              <a:t>Direct probe (or indirect probe)</a:t>
            </a:r>
          </a:p>
        </p:txBody>
      </p:sp>
      <p:sp>
        <p:nvSpPr>
          <p:cNvPr id="2" name="Footer Placeholder 1">
            <a:extLst>
              <a:ext uri="{FF2B5EF4-FFF2-40B4-BE49-F238E27FC236}">
                <a16:creationId xmlns:a16="http://schemas.microsoft.com/office/drawing/2014/main" id="{F9CFE21B-DBD2-456C-9CC7-8749F4E4ABDD}"/>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4" y="1405476"/>
            <a:ext cx="10092291" cy="476487"/>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Which of the reacting questions would you use to challenge?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91</a:t>
            </a:fld>
            <a:endParaRPr lang="en-US" dirty="0"/>
          </a:p>
        </p:txBody>
      </p:sp>
      <p:sp>
        <p:nvSpPr>
          <p:cNvPr id="27" name="Content Placeholder 26"/>
          <p:cNvSpPr>
            <a:spLocks noGrp="1"/>
          </p:cNvSpPr>
          <p:nvPr>
            <p:ph type="body" sz="quarter" idx="13"/>
          </p:nvPr>
        </p:nvSpPr>
        <p:spPr>
          <a:xfrm>
            <a:off x="560388" y="2415045"/>
            <a:ext cx="11426825" cy="3770237"/>
          </a:xfrm>
        </p:spPr>
        <p:txBody>
          <a:bodyPr>
            <a:normAutofit/>
          </a:bodyPr>
          <a:lstStyle/>
          <a:p>
            <a:pPr>
              <a:spcAft>
                <a:spcPts val="1200"/>
              </a:spcAft>
            </a:pPr>
            <a:r>
              <a:rPr lang="en-US" sz="2400" dirty="0"/>
              <a:t>That’s an interesting point. Can we put it on the issues list and then get back to…?</a:t>
            </a:r>
          </a:p>
        </p:txBody>
      </p:sp>
      <p:sp>
        <p:nvSpPr>
          <p:cNvPr id="2" name="Footer Placeholder 1">
            <a:extLst>
              <a:ext uri="{FF2B5EF4-FFF2-40B4-BE49-F238E27FC236}">
                <a16:creationId xmlns:a16="http://schemas.microsoft.com/office/drawing/2014/main" id="{1A50C765-B0FB-4A19-9A9F-D97A3EF9A002}"/>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560387" y="1405476"/>
            <a:ext cx="10848347" cy="816729"/>
          </a:xfrm>
          <a:prstGeom prst="rect">
            <a:avLst/>
          </a:prstGeom>
        </p:spPr>
        <p:txBody>
          <a:bodyPr vert="horz" lIns="91440" tIns="45720" rIns="91440" bIns="45720" rtlCol="0" anchor="ctr">
            <a:normAutofit fontScale="92500"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do you say when someone has offered a comment that is off topic?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92</a:t>
            </a:fld>
            <a:endParaRPr lang="en-US" dirty="0"/>
          </a:p>
        </p:txBody>
      </p:sp>
      <p:sp>
        <p:nvSpPr>
          <p:cNvPr id="27" name="Content Placeholder 26"/>
          <p:cNvSpPr>
            <a:spLocks noGrp="1"/>
          </p:cNvSpPr>
          <p:nvPr>
            <p:ph type="body" sz="quarter" idx="13"/>
          </p:nvPr>
        </p:nvSpPr>
        <p:spPr>
          <a:xfrm>
            <a:off x="560388" y="2112354"/>
            <a:ext cx="11426825" cy="4072928"/>
          </a:xfrm>
        </p:spPr>
        <p:txBody>
          <a:bodyPr>
            <a:normAutofit/>
          </a:bodyPr>
          <a:lstStyle/>
          <a:p>
            <a:pPr>
              <a:spcAft>
                <a:spcPts val="1200"/>
              </a:spcAft>
            </a:pPr>
            <a:r>
              <a:rPr lang="en-US" sz="2400" dirty="0"/>
              <a:t>To let people know you heard them</a:t>
            </a:r>
          </a:p>
        </p:txBody>
      </p:sp>
      <p:sp>
        <p:nvSpPr>
          <p:cNvPr id="2" name="Footer Placeholder 1">
            <a:extLst>
              <a:ext uri="{FF2B5EF4-FFF2-40B4-BE49-F238E27FC236}">
                <a16:creationId xmlns:a16="http://schemas.microsoft.com/office/drawing/2014/main" id="{28F729B8-7A14-4C10-80E7-674EBA91E242}"/>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11129"/>
            <a:ext cx="8071290" cy="502732"/>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Why would you use a playback question?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93</a:t>
            </a:fld>
            <a:endParaRPr lang="en-US" dirty="0"/>
          </a:p>
        </p:txBody>
      </p:sp>
      <p:sp>
        <p:nvSpPr>
          <p:cNvPr id="27" name="Content Placeholder 26"/>
          <p:cNvSpPr>
            <a:spLocks noGrp="1"/>
          </p:cNvSpPr>
          <p:nvPr>
            <p:ph type="body" sz="quarter" idx="13"/>
          </p:nvPr>
        </p:nvSpPr>
        <p:spPr>
          <a:xfrm>
            <a:off x="560388" y="2495123"/>
            <a:ext cx="11426825" cy="3690159"/>
          </a:xfrm>
        </p:spPr>
        <p:txBody>
          <a:bodyPr>
            <a:normAutofit/>
          </a:bodyPr>
          <a:lstStyle/>
          <a:p>
            <a:pPr>
              <a:lnSpc>
                <a:spcPct val="100000"/>
              </a:lnSpc>
              <a:spcAft>
                <a:spcPts val="1200"/>
              </a:spcAft>
            </a:pPr>
            <a:r>
              <a:rPr lang="en-US" sz="2400" dirty="0"/>
              <a:t>Lead — you give a general idea</a:t>
            </a:r>
          </a:p>
          <a:p>
            <a:pPr>
              <a:lnSpc>
                <a:spcPct val="100000"/>
              </a:lnSpc>
              <a:spcAft>
                <a:spcPts val="1200"/>
              </a:spcAft>
            </a:pPr>
            <a:r>
              <a:rPr lang="en-US" sz="2400" dirty="0"/>
              <a:t>Float — you give a specific idea</a:t>
            </a:r>
          </a:p>
        </p:txBody>
      </p:sp>
      <p:sp>
        <p:nvSpPr>
          <p:cNvPr id="2" name="Footer Placeholder 1">
            <a:extLst>
              <a:ext uri="{FF2B5EF4-FFF2-40B4-BE49-F238E27FC236}">
                <a16:creationId xmlns:a16="http://schemas.microsoft.com/office/drawing/2014/main" id="{91309137-0D9E-49C3-BE2D-3E2B6EB99B32}"/>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21760"/>
            <a:ext cx="11251240" cy="864239"/>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What’s the difference between a leading question and floating an idea?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657225" y="541924"/>
            <a:ext cx="7429500" cy="690564"/>
          </a:xfrm>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94</a:t>
            </a:fld>
            <a:endParaRPr lang="en-US" dirty="0"/>
          </a:p>
        </p:txBody>
      </p:sp>
      <p:sp>
        <p:nvSpPr>
          <p:cNvPr id="27" name="Content Placeholder 26"/>
          <p:cNvSpPr>
            <a:spLocks noGrp="1"/>
          </p:cNvSpPr>
          <p:nvPr>
            <p:ph type="body" sz="quarter" idx="13"/>
          </p:nvPr>
        </p:nvSpPr>
        <p:spPr>
          <a:xfrm>
            <a:off x="560388" y="2031768"/>
            <a:ext cx="11426825" cy="4153514"/>
          </a:xfrm>
        </p:spPr>
        <p:txBody>
          <a:bodyPr>
            <a:normAutofit/>
          </a:bodyPr>
          <a:lstStyle/>
          <a:p>
            <a:pPr>
              <a:spcAft>
                <a:spcPts val="1200"/>
              </a:spcAft>
            </a:pPr>
            <a:r>
              <a:rPr lang="en-US" sz="2400" dirty="0"/>
              <a:t>What else?</a:t>
            </a:r>
          </a:p>
        </p:txBody>
      </p:sp>
      <p:sp>
        <p:nvSpPr>
          <p:cNvPr id="2" name="Footer Placeholder 1">
            <a:extLst>
              <a:ext uri="{FF2B5EF4-FFF2-40B4-BE49-F238E27FC236}">
                <a16:creationId xmlns:a16="http://schemas.microsoft.com/office/drawing/2014/main" id="{A481315E-90FD-4425-9005-E8F73D612EB7}"/>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03557"/>
            <a:ext cx="8071290" cy="457141"/>
          </a:xfrm>
          <a:prstGeom prst="rect">
            <a:avLst/>
          </a:prstGeom>
        </p:spPr>
        <p:txBody>
          <a:bodyPr vert="horz" lIns="91440" tIns="45720" rIns="91440" bIns="45720" rtlCol="0" anchor="ctr">
            <a:normAutofit fontScale="92500"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Give a prompt question: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95</a:t>
            </a:fld>
            <a:endParaRPr lang="en-US" dirty="0"/>
          </a:p>
        </p:txBody>
      </p:sp>
      <p:sp>
        <p:nvSpPr>
          <p:cNvPr id="27" name="Content Placeholder 26"/>
          <p:cNvSpPr>
            <a:spLocks noGrp="1"/>
          </p:cNvSpPr>
          <p:nvPr>
            <p:ph type="body" sz="quarter" idx="13"/>
          </p:nvPr>
        </p:nvSpPr>
        <p:spPr>
          <a:xfrm>
            <a:off x="560388" y="2190308"/>
            <a:ext cx="11426825" cy="3994974"/>
          </a:xfrm>
        </p:spPr>
        <p:txBody>
          <a:bodyPr>
            <a:normAutofit/>
          </a:bodyPr>
          <a:lstStyle/>
          <a:p>
            <a:pPr>
              <a:spcAft>
                <a:spcPts val="1200"/>
              </a:spcAft>
            </a:pPr>
            <a:r>
              <a:rPr lang="en-US" sz="2400" dirty="0"/>
              <a:t>That’s important, isn’t it?</a:t>
            </a:r>
          </a:p>
        </p:txBody>
      </p:sp>
      <p:sp>
        <p:nvSpPr>
          <p:cNvPr id="2" name="Footer Placeholder 1">
            <a:extLst>
              <a:ext uri="{FF2B5EF4-FFF2-40B4-BE49-F238E27FC236}">
                <a16:creationId xmlns:a16="http://schemas.microsoft.com/office/drawing/2014/main" id="{B8B2BA15-64CC-4E1F-881A-704C63C56D86}"/>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506064"/>
            <a:ext cx="8071290" cy="516683"/>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Give a tag question: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96</a:t>
            </a:fld>
            <a:endParaRPr lang="en-US" dirty="0"/>
          </a:p>
        </p:txBody>
      </p:sp>
      <p:sp>
        <p:nvSpPr>
          <p:cNvPr id="27" name="Content Placeholder 26"/>
          <p:cNvSpPr>
            <a:spLocks noGrp="1"/>
          </p:cNvSpPr>
          <p:nvPr>
            <p:ph type="body" sz="quarter" idx="13"/>
          </p:nvPr>
        </p:nvSpPr>
        <p:spPr>
          <a:xfrm>
            <a:off x="560388" y="2474148"/>
            <a:ext cx="11426825" cy="690564"/>
          </a:xfrm>
        </p:spPr>
        <p:txBody>
          <a:bodyPr>
            <a:normAutofit/>
          </a:bodyPr>
          <a:lstStyle/>
          <a:p>
            <a:pPr>
              <a:spcAft>
                <a:spcPts val="1200"/>
              </a:spcAft>
            </a:pPr>
            <a:r>
              <a:rPr lang="en-US" sz="2400" dirty="0"/>
              <a:t>Indirect probe</a:t>
            </a:r>
          </a:p>
        </p:txBody>
      </p:sp>
      <p:sp>
        <p:nvSpPr>
          <p:cNvPr id="2" name="Footer Placeholder 1">
            <a:extLst>
              <a:ext uri="{FF2B5EF4-FFF2-40B4-BE49-F238E27FC236}">
                <a16:creationId xmlns:a16="http://schemas.microsoft.com/office/drawing/2014/main" id="{055222F9-5B50-4A76-B01F-6BB3BAD425C7}"/>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4" y="1383704"/>
            <a:ext cx="10857835" cy="919376"/>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Which of the reacting questions is best used for the more reserved/reluctant participant?</a:t>
            </a:r>
          </a:p>
        </p:txBody>
      </p:sp>
      <p:sp>
        <p:nvSpPr>
          <p:cNvPr id="6" name="Content Placeholder 26"/>
          <p:cNvSpPr txBox="1">
            <a:spLocks/>
          </p:cNvSpPr>
          <p:nvPr/>
        </p:nvSpPr>
        <p:spPr>
          <a:xfrm>
            <a:off x="560388" y="3662215"/>
            <a:ext cx="8071290" cy="690564"/>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Is the reason that’s important because…?</a:t>
            </a:r>
          </a:p>
        </p:txBody>
      </p:sp>
      <p:sp>
        <p:nvSpPr>
          <p:cNvPr id="7" name="Title 4"/>
          <p:cNvSpPr txBox="1">
            <a:spLocks/>
          </p:cNvSpPr>
          <p:nvPr/>
        </p:nvSpPr>
        <p:spPr>
          <a:xfrm>
            <a:off x="661543" y="3031551"/>
            <a:ext cx="8071290" cy="60014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is the indirect probe?</a:t>
            </a:r>
          </a:p>
        </p:txBody>
      </p:sp>
      <p:sp>
        <p:nvSpPr>
          <p:cNvPr id="8" name="TextBox 7"/>
          <p:cNvSpPr txBox="1"/>
          <p:nvPr/>
        </p:nvSpPr>
        <p:spPr>
          <a:xfrm>
            <a:off x="10706116" y="359522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97</a:t>
            </a:fld>
            <a:endParaRPr lang="en-US" dirty="0"/>
          </a:p>
        </p:txBody>
      </p:sp>
      <p:sp>
        <p:nvSpPr>
          <p:cNvPr id="27" name="Content Placeholder 26"/>
          <p:cNvSpPr>
            <a:spLocks noGrp="1"/>
          </p:cNvSpPr>
          <p:nvPr>
            <p:ph type="body" sz="quarter" idx="13"/>
          </p:nvPr>
        </p:nvSpPr>
        <p:spPr>
          <a:xfrm>
            <a:off x="657225" y="2031081"/>
            <a:ext cx="11426825" cy="571871"/>
          </a:xfrm>
        </p:spPr>
        <p:txBody>
          <a:bodyPr>
            <a:normAutofit/>
          </a:bodyPr>
          <a:lstStyle/>
          <a:p>
            <a:pPr>
              <a:spcAft>
                <a:spcPts val="1200"/>
              </a:spcAft>
            </a:pPr>
            <a:r>
              <a:rPr lang="en-US" sz="2400" dirty="0"/>
              <a:t>Collecting lower levels of detail…quality of input/detail</a:t>
            </a:r>
          </a:p>
        </p:txBody>
      </p:sp>
      <p:sp>
        <p:nvSpPr>
          <p:cNvPr id="2" name="Footer Placeholder 1">
            <a:extLst>
              <a:ext uri="{FF2B5EF4-FFF2-40B4-BE49-F238E27FC236}">
                <a16:creationId xmlns:a16="http://schemas.microsoft.com/office/drawing/2014/main" id="{95A22419-EC50-44F0-8060-35BCA39FDD1B}"/>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67585"/>
            <a:ext cx="8071290" cy="563496"/>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Listing is used for…?</a:t>
            </a:r>
          </a:p>
        </p:txBody>
      </p:sp>
      <p:sp>
        <p:nvSpPr>
          <p:cNvPr id="6" name="Content Placeholder 26"/>
          <p:cNvSpPr txBox="1">
            <a:spLocks/>
          </p:cNvSpPr>
          <p:nvPr/>
        </p:nvSpPr>
        <p:spPr>
          <a:xfrm>
            <a:off x="657225" y="3166448"/>
            <a:ext cx="8071290" cy="570913"/>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Generating ideas…the more the better</a:t>
            </a:r>
          </a:p>
        </p:txBody>
      </p:sp>
      <p:sp>
        <p:nvSpPr>
          <p:cNvPr id="7" name="Title 4"/>
          <p:cNvSpPr txBox="1">
            <a:spLocks/>
          </p:cNvSpPr>
          <p:nvPr/>
        </p:nvSpPr>
        <p:spPr>
          <a:xfrm>
            <a:off x="657225" y="2598285"/>
            <a:ext cx="8071290" cy="571872"/>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Brainstorming is used for…?</a:t>
            </a:r>
          </a:p>
        </p:txBody>
      </p:sp>
      <p:sp>
        <p:nvSpPr>
          <p:cNvPr id="8" name="TextBox 7"/>
          <p:cNvSpPr txBox="1"/>
          <p:nvPr/>
        </p:nvSpPr>
        <p:spPr>
          <a:xfrm>
            <a:off x="10875050" y="30135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98</a:t>
            </a:fld>
            <a:endParaRPr lang="en-US" dirty="0"/>
          </a:p>
        </p:txBody>
      </p:sp>
      <p:sp>
        <p:nvSpPr>
          <p:cNvPr id="27" name="Content Placeholder 26"/>
          <p:cNvSpPr>
            <a:spLocks noGrp="1"/>
          </p:cNvSpPr>
          <p:nvPr>
            <p:ph type="body" sz="quarter" idx="13"/>
          </p:nvPr>
        </p:nvSpPr>
        <p:spPr>
          <a:xfrm>
            <a:off x="560388" y="2074269"/>
            <a:ext cx="11426825" cy="4111013"/>
          </a:xfrm>
        </p:spPr>
        <p:txBody>
          <a:bodyPr>
            <a:normAutofit/>
          </a:bodyPr>
          <a:lstStyle/>
          <a:p>
            <a:pPr>
              <a:lnSpc>
                <a:spcPct val="100000"/>
              </a:lnSpc>
              <a:spcAft>
                <a:spcPts val="1200"/>
              </a:spcAft>
            </a:pPr>
            <a:r>
              <a:rPr lang="en-US" sz="2400" dirty="0"/>
              <a:t>Listing is for lower levels of detail while brainstorming is to generate ideas</a:t>
            </a:r>
          </a:p>
          <a:p>
            <a:pPr>
              <a:lnSpc>
                <a:spcPct val="100000"/>
              </a:lnSpc>
              <a:spcAft>
                <a:spcPts val="1200"/>
              </a:spcAft>
            </a:pPr>
            <a:r>
              <a:rPr lang="en-US" sz="2400" dirty="0"/>
              <a:t>Quality vs. quantity</a:t>
            </a:r>
          </a:p>
          <a:p>
            <a:pPr>
              <a:lnSpc>
                <a:spcPct val="100000"/>
              </a:lnSpc>
              <a:spcAft>
                <a:spcPts val="1200"/>
              </a:spcAft>
            </a:pPr>
            <a:r>
              <a:rPr lang="en-US" sz="2400" dirty="0"/>
              <a:t>React in listing but time in brainstorming</a:t>
            </a:r>
          </a:p>
        </p:txBody>
      </p:sp>
      <p:sp>
        <p:nvSpPr>
          <p:cNvPr id="2" name="Footer Placeholder 1">
            <a:extLst>
              <a:ext uri="{FF2B5EF4-FFF2-40B4-BE49-F238E27FC236}">
                <a16:creationId xmlns:a16="http://schemas.microsoft.com/office/drawing/2014/main" id="{C2A28500-913C-4488-B3B9-8FFC970EF901}"/>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4" y="1383705"/>
            <a:ext cx="9794875" cy="69056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The key difference between listing and brainstorming 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99</a:t>
            </a:fld>
            <a:endParaRPr lang="en-US" dirty="0"/>
          </a:p>
        </p:txBody>
      </p:sp>
      <p:sp>
        <p:nvSpPr>
          <p:cNvPr id="27" name="Content Placeholder 26"/>
          <p:cNvSpPr>
            <a:spLocks noGrp="1"/>
          </p:cNvSpPr>
          <p:nvPr>
            <p:ph type="body" sz="quarter" idx="13"/>
          </p:nvPr>
        </p:nvSpPr>
        <p:spPr>
          <a:xfrm>
            <a:off x="560388" y="2238879"/>
            <a:ext cx="11426825" cy="577557"/>
          </a:xfrm>
        </p:spPr>
        <p:txBody>
          <a:bodyPr>
            <a:normAutofit/>
          </a:bodyPr>
          <a:lstStyle/>
          <a:p>
            <a:pPr>
              <a:spcAft>
                <a:spcPts val="1200"/>
              </a:spcAft>
            </a:pPr>
            <a:r>
              <a:rPr lang="en-US" sz="2400" dirty="0"/>
              <a:t>Prioritizing or Grouping</a:t>
            </a:r>
          </a:p>
        </p:txBody>
      </p:sp>
      <p:sp>
        <p:nvSpPr>
          <p:cNvPr id="2" name="Footer Placeholder 1">
            <a:extLst>
              <a:ext uri="{FF2B5EF4-FFF2-40B4-BE49-F238E27FC236}">
                <a16:creationId xmlns:a16="http://schemas.microsoft.com/office/drawing/2014/main" id="{AC564CCC-B8CC-44BF-9261-8812B211997A}"/>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36979"/>
            <a:ext cx="8360610" cy="577557"/>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Always follow brainstorming with either…</a:t>
            </a:r>
          </a:p>
        </p:txBody>
      </p:sp>
      <p:sp>
        <p:nvSpPr>
          <p:cNvPr id="6" name="Content Placeholder 26"/>
          <p:cNvSpPr txBox="1">
            <a:spLocks/>
          </p:cNvSpPr>
          <p:nvPr/>
        </p:nvSpPr>
        <p:spPr>
          <a:xfrm>
            <a:off x="657225" y="3492935"/>
            <a:ext cx="8071290" cy="601650"/>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To categorize</a:t>
            </a:r>
          </a:p>
        </p:txBody>
      </p:sp>
      <p:sp>
        <p:nvSpPr>
          <p:cNvPr id="7" name="Title 4"/>
          <p:cNvSpPr txBox="1">
            <a:spLocks/>
          </p:cNvSpPr>
          <p:nvPr/>
        </p:nvSpPr>
        <p:spPr>
          <a:xfrm>
            <a:off x="657225" y="2891285"/>
            <a:ext cx="8071290" cy="456765"/>
          </a:xfrm>
          <a:prstGeom prst="rect">
            <a:avLst/>
          </a:prstGeom>
        </p:spPr>
        <p:txBody>
          <a:bodyPr vert="horz" lIns="91440" tIns="45720" rIns="91440" bIns="45720" rtlCol="0" anchor="ctr">
            <a:no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Why do you group?</a:t>
            </a:r>
          </a:p>
        </p:txBody>
      </p:sp>
      <p:sp>
        <p:nvSpPr>
          <p:cNvPr id="8" name="TextBox 7"/>
          <p:cNvSpPr txBox="1"/>
          <p:nvPr/>
        </p:nvSpPr>
        <p:spPr>
          <a:xfrm>
            <a:off x="10670988" y="335078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P spid="7" grpId="0"/>
    </p:bldLst>
  </p:timing>
</p:sld>
</file>

<file path=ppt/theme/theme1.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 Up" id="{D5D7889E-8E87-4F36-AE0B-C94035630E77}" vid="{453A6C8F-903A-407F-A54E-B7BF28328B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Template>
  <TotalTime>12926</TotalTime>
  <Words>12072</Words>
  <Application>Microsoft Office PowerPoint</Application>
  <PresentationFormat>Widescreen</PresentationFormat>
  <Paragraphs>1296</Paragraphs>
  <Slides>103</Slides>
  <Notes>102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103</vt:i4>
      </vt:variant>
    </vt:vector>
  </HeadingPairs>
  <TitlesOfParts>
    <vt:vector size="113" baseType="lpstr">
      <vt:lpstr>Arial</vt:lpstr>
      <vt:lpstr>Arial Black</vt:lpstr>
      <vt:lpstr>Calibri</vt:lpstr>
      <vt:lpstr>Calibri Light</vt:lpstr>
      <vt:lpstr>Franklin Gothic Book</vt:lpstr>
      <vt:lpstr>Franklin Gothic Medium</vt:lpstr>
      <vt:lpstr>Times New Roman</vt:lpstr>
      <vt:lpstr>Wingdings</vt:lpstr>
      <vt:lpstr>Level Up</vt:lpstr>
      <vt:lpstr>Custom Design</vt:lpstr>
      <vt:lpstr>THE EFFECTIVE FACILITATOR</vt:lpstr>
      <vt:lpstr>Checkpoint</vt:lpstr>
      <vt:lpstr>PowerPoint Presentation</vt:lpstr>
      <vt:lpstr>Principle 5</vt:lpstr>
      <vt:lpstr>PowerPoint Presentation</vt:lpstr>
      <vt:lpstr>A. The Starting Question</vt:lpstr>
      <vt:lpstr>A. The Starting Question</vt:lpstr>
      <vt:lpstr>A. Starting Questions</vt:lpstr>
      <vt:lpstr>A. Starting Questions</vt:lpstr>
      <vt:lpstr>Sample Type B Question</vt:lpstr>
      <vt:lpstr>Sample Type B Question</vt:lpstr>
      <vt:lpstr>Type B Common Mistakes</vt:lpstr>
      <vt:lpstr>Type B Common Mistakes</vt:lpstr>
      <vt:lpstr>Type B Common Mistakes</vt:lpstr>
      <vt:lpstr>Type B Common Mistakes</vt:lpstr>
      <vt:lpstr>Type B Common Mistakes</vt:lpstr>
      <vt:lpstr>Type B Common Mistakes</vt:lpstr>
      <vt:lpstr>Make This a Type B Question</vt:lpstr>
      <vt:lpstr>PowerPoint Presentation</vt:lpstr>
      <vt:lpstr>Make This a Type B Question</vt:lpstr>
      <vt:lpstr>Make This a Type B Question</vt:lpstr>
      <vt:lpstr>Make This a Type B Question</vt:lpstr>
      <vt:lpstr>Working Agenda: Hiring Process</vt:lpstr>
      <vt:lpstr>Exercise: Practice Type B</vt:lpstr>
      <vt:lpstr>Scoring</vt:lpstr>
      <vt:lpstr>LSI Type B Question</vt:lpstr>
      <vt:lpstr>REVIEW</vt:lpstr>
      <vt:lpstr>Review</vt:lpstr>
      <vt:lpstr>Review</vt:lpstr>
      <vt:lpstr>Review</vt:lpstr>
      <vt:lpstr>PowerPoint Presentation</vt:lpstr>
      <vt:lpstr>B. Guide with Reacting Questions</vt:lpstr>
      <vt:lpstr>B. Guide with Reacting Questions</vt:lpstr>
      <vt:lpstr>Direct Probe</vt:lpstr>
      <vt:lpstr>Indirect Probe</vt:lpstr>
      <vt:lpstr>Redirection Question</vt:lpstr>
      <vt:lpstr>Playback</vt:lpstr>
      <vt:lpstr>Leading Question</vt:lpstr>
      <vt:lpstr>Prompt</vt:lpstr>
      <vt:lpstr>Tag Question</vt:lpstr>
      <vt:lpstr>Float an Idea</vt:lpstr>
      <vt:lpstr>PowerPoint Presentation</vt:lpstr>
      <vt:lpstr>C. Float Ideas If Necessary</vt:lpstr>
      <vt:lpstr>C. Float Ideas If Necessary</vt:lpstr>
      <vt:lpstr>REVIEW</vt:lpstr>
      <vt:lpstr>Review</vt:lpstr>
      <vt:lpstr>Review</vt:lpstr>
      <vt:lpstr>Review</vt:lpstr>
      <vt:lpstr>Review</vt:lpstr>
      <vt:lpstr>Review</vt:lpstr>
      <vt:lpstr>Review</vt:lpstr>
      <vt:lpstr>Review</vt:lpstr>
      <vt:lpstr>PowerPoint Presentation</vt:lpstr>
      <vt:lpstr>D. List to Gather Details</vt:lpstr>
      <vt:lpstr>D. List to Gather Details</vt:lpstr>
      <vt:lpstr>Reacting During Listing</vt:lpstr>
      <vt:lpstr>Reacting During Listing</vt:lpstr>
      <vt:lpstr>Reacting During Listing</vt:lpstr>
      <vt:lpstr>Reacting During Listing</vt:lpstr>
      <vt:lpstr>Reacting During Listing</vt:lpstr>
      <vt:lpstr>Reacting During Listing</vt:lpstr>
      <vt:lpstr>Reacting During Listing</vt:lpstr>
      <vt:lpstr>Reacting During Listing</vt:lpstr>
      <vt:lpstr>Reacting During Listing</vt:lpstr>
      <vt:lpstr>PowerPoint Presentation</vt:lpstr>
      <vt:lpstr>E. Brainstorm to Generate Ideas</vt:lpstr>
      <vt:lpstr>E. Brainstorm to Generate Ideas</vt:lpstr>
      <vt:lpstr>PowerPoint Presentation</vt:lpstr>
      <vt:lpstr>Brainstorming Guidelines</vt:lpstr>
      <vt:lpstr>E. Brainstorm to Generate Ideas</vt:lpstr>
      <vt:lpstr>Brainstorming Exercise</vt:lpstr>
      <vt:lpstr>Group to Categorize</vt:lpstr>
      <vt:lpstr>Group to Categorize</vt:lpstr>
      <vt:lpstr>Group to Categorize</vt:lpstr>
      <vt:lpstr>Group to Categorize</vt:lpstr>
      <vt:lpstr>The Grouping Technique</vt:lpstr>
      <vt:lpstr>The Grouping Technique</vt:lpstr>
      <vt:lpstr>The Grouping Technique</vt:lpstr>
      <vt:lpstr>PowerPoint Presentation</vt:lpstr>
      <vt:lpstr>G. Prioritize to Identify Key Items</vt:lpstr>
      <vt:lpstr>Alternative Prioritizing Methods</vt:lpstr>
      <vt:lpstr>Alternative Prioritizing Methods</vt:lpstr>
      <vt:lpstr>Alternative Prioritizing Methods</vt:lpstr>
      <vt:lpstr>PowerPoint Presentation</vt:lpstr>
      <vt:lpstr>H. Lobby to Gain Buy-In</vt:lpstr>
      <vt:lpstr>FULL PRINCIPLE REVIEW </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Principle 5</vt:lpstr>
      <vt:lpstr>Checkpoint</vt:lpstr>
      <vt:lpstr>THE EFFECTIVE FACILITATOR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Dave Adelman</cp:lastModifiedBy>
  <cp:revision>226</cp:revision>
  <dcterms:created xsi:type="dcterms:W3CDTF">2013-02-22T01:53:26Z</dcterms:created>
  <dcterms:modified xsi:type="dcterms:W3CDTF">2020-04-16T20:42:59Z</dcterms:modified>
</cp:coreProperties>
</file>