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82" r:id="rId2"/>
  </p:sldMasterIdLst>
  <p:notesMasterIdLst>
    <p:notesMasterId r:id="rId40"/>
  </p:notesMasterIdLst>
  <p:handoutMasterIdLst>
    <p:handoutMasterId r:id="rId41"/>
  </p:handoutMasterIdLst>
  <p:sldIdLst>
    <p:sldId id="422" r:id="rId3"/>
    <p:sldId id="421" r:id="rId4"/>
    <p:sldId id="420" r:id="rId5"/>
    <p:sldId id="267" r:id="rId6"/>
    <p:sldId id="388" r:id="rId7"/>
    <p:sldId id="389" r:id="rId8"/>
    <p:sldId id="390" r:id="rId9"/>
    <p:sldId id="400" r:id="rId10"/>
    <p:sldId id="401" r:id="rId11"/>
    <p:sldId id="391" r:id="rId12"/>
    <p:sldId id="402" r:id="rId13"/>
    <p:sldId id="392" r:id="rId14"/>
    <p:sldId id="393" r:id="rId15"/>
    <p:sldId id="403" r:id="rId16"/>
    <p:sldId id="404" r:id="rId17"/>
    <p:sldId id="394" r:id="rId18"/>
    <p:sldId id="405" r:id="rId19"/>
    <p:sldId id="395" r:id="rId20"/>
    <p:sldId id="406" r:id="rId21"/>
    <p:sldId id="396" r:id="rId22"/>
    <p:sldId id="407" r:id="rId23"/>
    <p:sldId id="397" r:id="rId24"/>
    <p:sldId id="408" r:id="rId25"/>
    <p:sldId id="409" r:id="rId26"/>
    <p:sldId id="410" r:id="rId27"/>
    <p:sldId id="416" r:id="rId28"/>
    <p:sldId id="412" r:id="rId29"/>
    <p:sldId id="411" r:id="rId30"/>
    <p:sldId id="413" r:id="rId31"/>
    <p:sldId id="414" r:id="rId32"/>
    <p:sldId id="335" r:id="rId33"/>
    <p:sldId id="336" r:id="rId34"/>
    <p:sldId id="423" r:id="rId35"/>
    <p:sldId id="338" r:id="rId36"/>
    <p:sldId id="419" r:id="rId37"/>
    <p:sldId id="418" r:id="rId38"/>
    <p:sldId id="41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1"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9383"/>
    <a:srgbClr val="F26522"/>
    <a:srgbClr val="F2B434"/>
    <a:srgbClr val="00C7B1"/>
    <a:srgbClr val="A0DBE6"/>
    <a:srgbClr val="00467F"/>
    <a:srgbClr val="AFBD22"/>
    <a:srgbClr val="002C54"/>
    <a:srgbClr val="C9401B"/>
    <a:srgbClr val="FF5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autoAdjust="0"/>
    <p:restoredTop sz="83549" autoAdjust="0"/>
  </p:normalViewPr>
  <p:slideViewPr>
    <p:cSldViewPr snapToGrid="0" snapToObjects="1">
      <p:cViewPr varScale="1">
        <p:scale>
          <a:sx n="87" d="100"/>
          <a:sy n="87" d="100"/>
        </p:scale>
        <p:origin x="1386" y="60"/>
      </p:cViewPr>
      <p:guideLst>
        <p:guide orient="horz" pos="2166"/>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4158304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670808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a:lnSpc>
                <a:spcPct val="80000"/>
              </a:lnSpc>
            </a:pPr>
            <a:r>
              <a:rPr lang="en-US" sz="1600" b="1" i="0" u="sng" dirty="0">
                <a:latin typeface="Times New Roman" charset="0"/>
              </a:rPr>
              <a:t>Timing: </a:t>
            </a:r>
            <a:r>
              <a:rPr lang="en-US" sz="1600" b="1" i="0" u="none" baseline="0" dirty="0">
                <a:latin typeface="Times New Roman" charset="0"/>
              </a:rPr>
              <a:t> 45-60 minutes </a:t>
            </a:r>
          </a:p>
          <a:p>
            <a:pPr>
              <a:lnSpc>
                <a:spcPct val="80000"/>
              </a:lnSpc>
            </a:pPr>
            <a:endParaRPr lang="en-US" sz="1600" b="1" i="0" u="sng" dirty="0">
              <a:latin typeface="Times New Roman" charset="0"/>
            </a:endParaRPr>
          </a:p>
          <a:p>
            <a:pPr>
              <a:lnSpc>
                <a:spcPct val="80000"/>
              </a:lnSpc>
            </a:pPr>
            <a:r>
              <a:rPr lang="en-US" sz="1600" b="1" i="0" u="sng" dirty="0">
                <a:latin typeface="Times New Roman" charset="0"/>
              </a:rPr>
              <a:t>Engagement Strategies:</a:t>
            </a:r>
          </a:p>
          <a:p>
            <a:pPr>
              <a:lnSpc>
                <a:spcPct val="80000"/>
              </a:lnSpc>
              <a:buFontTx/>
              <a:buChar char="•"/>
            </a:pPr>
            <a:r>
              <a:rPr lang="en-US" sz="1600" b="1" i="0" dirty="0">
                <a:latin typeface="Times New Roman" charset="0"/>
              </a:rPr>
              <a:t>Participants are asked to flip char Steps in the Hiring Process while a script is read to show how difficult charting can be.</a:t>
            </a:r>
          </a:p>
          <a:p>
            <a:pPr>
              <a:lnSpc>
                <a:spcPct val="80000"/>
              </a:lnSpc>
              <a:buFontTx/>
              <a:buChar char="•"/>
            </a:pPr>
            <a:r>
              <a:rPr lang="en-US" sz="1600" b="1" i="0" baseline="0" dirty="0">
                <a:latin typeface="Times New Roman" charset="0"/>
              </a:rPr>
              <a:t>Participants observe two demonstrations of charting by the instructor. The first uses the lull-filling techniques, while the second does not. Participants are asked to describe the differences.</a:t>
            </a:r>
          </a:p>
          <a:p>
            <a:pPr>
              <a:lnSpc>
                <a:spcPct val="80000"/>
              </a:lnSpc>
              <a:buFontTx/>
              <a:buChar char="•"/>
            </a:pPr>
            <a:endParaRPr lang="en-US" sz="1600" b="1" i="0" dirty="0">
              <a:latin typeface="Times New Roman" charset="0"/>
            </a:endParaRPr>
          </a:p>
          <a:p>
            <a:pPr>
              <a:lnSpc>
                <a:spcPct val="80000"/>
              </a:lnSpc>
            </a:pPr>
            <a:r>
              <a:rPr lang="en-US" sz="1600" b="1" i="0" u="sng" dirty="0">
                <a:latin typeface="Times New Roman" charset="0"/>
              </a:rPr>
              <a:t>Flip Charts:</a:t>
            </a:r>
          </a:p>
          <a:p>
            <a:pPr lvl="0">
              <a:lnSpc>
                <a:spcPct val="80000"/>
              </a:lnSpc>
              <a:buFontTx/>
              <a:buChar char="•"/>
            </a:pPr>
            <a:r>
              <a:rPr lang="en-US" sz="1600" b="1" i="0" u="none" baseline="0" dirty="0">
                <a:latin typeface="Times New Roman" charset="0"/>
              </a:rPr>
              <a:t>Steps in the Current Hiring Process OR Placed We’d Rather Be</a:t>
            </a:r>
          </a:p>
          <a:p>
            <a:pPr lvl="0">
              <a:lnSpc>
                <a:spcPct val="80000"/>
              </a:lnSpc>
              <a:buFontTx/>
              <a:buChar char="•"/>
            </a:pPr>
            <a:r>
              <a:rPr lang="en-US" sz="1600" b="1" i="0" u="none" baseline="0" dirty="0">
                <a:latin typeface="Times New Roman" charset="0"/>
              </a:rPr>
              <a:t>Assigning an Order to Your Speakers</a:t>
            </a:r>
          </a:p>
          <a:p>
            <a:pPr lvl="0">
              <a:lnSpc>
                <a:spcPct val="80000"/>
              </a:lnSpc>
              <a:buFontTx/>
              <a:buChar char="•"/>
            </a:pPr>
            <a:r>
              <a:rPr lang="en-US" sz="1600" b="1" i="0" u="none" baseline="0" dirty="0">
                <a:latin typeface="Times New Roman" charset="0"/>
              </a:rPr>
              <a:t>Assigning an Order to Your Speakers</a:t>
            </a:r>
          </a:p>
          <a:p>
            <a:pPr lvl="0">
              <a:lnSpc>
                <a:spcPct val="80000"/>
              </a:lnSpc>
              <a:buFontTx/>
              <a:buChar char="•"/>
            </a:pPr>
            <a:endParaRPr lang="en-US" sz="1600" b="1" i="0" u="none" baseline="0" dirty="0">
              <a:latin typeface="Times New Roman" charset="0"/>
            </a:endParaRPr>
          </a:p>
          <a:p>
            <a:pPr>
              <a:lnSpc>
                <a:spcPct val="80000"/>
              </a:lnSpc>
              <a:buFontTx/>
              <a:buNone/>
            </a:pPr>
            <a:endParaRPr lang="en-US" sz="1600" b="1" i="0" u="sng" baseline="0" dirty="0">
              <a:latin typeface="Times New Roman" charset="0"/>
            </a:endParaRPr>
          </a:p>
          <a:p>
            <a:pPr>
              <a:lnSpc>
                <a:spcPct val="80000"/>
              </a:lnSpc>
              <a:buFontTx/>
              <a:buNone/>
            </a:pPr>
            <a:r>
              <a:rPr lang="en-US" sz="1600" b="1" i="0" u="sng" baseline="0" dirty="0">
                <a:latin typeface="Times New Roman" charset="0"/>
              </a:rPr>
              <a:t>DON’Ts</a:t>
            </a:r>
          </a:p>
          <a:p>
            <a:pPr>
              <a:lnSpc>
                <a:spcPct val="80000"/>
              </a:lnSpc>
              <a:buFontTx/>
              <a:buChar char="•"/>
            </a:pPr>
            <a:r>
              <a:rPr lang="en-US" sz="1600" b="1" i="0" dirty="0">
                <a:latin typeface="Times New Roman" charset="0"/>
              </a:rPr>
              <a:t>Read</a:t>
            </a:r>
            <a:r>
              <a:rPr lang="en-US" sz="1600" b="1" i="0" baseline="0" dirty="0">
                <a:latin typeface="Times New Roman" charset="0"/>
              </a:rPr>
              <a:t> the slides</a:t>
            </a:r>
          </a:p>
          <a:p>
            <a:pPr>
              <a:lnSpc>
                <a:spcPct val="80000"/>
              </a:lnSpc>
              <a:buFontTx/>
              <a:buChar char="•"/>
            </a:pPr>
            <a:r>
              <a:rPr lang="en-US" sz="1600" b="1" i="0" baseline="0" dirty="0">
                <a:latin typeface="Times New Roman" charset="0"/>
              </a:rPr>
              <a:t>Overuse the read-arounds</a:t>
            </a:r>
            <a:endParaRPr lang="en-US" sz="1600" b="1" i="0" dirty="0">
              <a:latin typeface="Times New Roman" charset="0"/>
            </a:endParaRPr>
          </a:p>
          <a:p>
            <a:endParaRPr lang="en-US" i="0" dirty="0"/>
          </a:p>
          <a:p>
            <a:endParaRPr lang="en-US" i="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212814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One way to ensure we Write</a:t>
            </a:r>
            <a:r>
              <a:rPr lang="en-US" b="1" i="1" baseline="0" dirty="0">
                <a:latin typeface="Times New Roman" charset="0"/>
              </a:rPr>
              <a:t> First, Discuss Second is to Write What is Said.</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70951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By no means are we saying the</a:t>
            </a:r>
            <a:r>
              <a:rPr lang="en-US" b="1" i="1" baseline="0" dirty="0">
                <a:latin typeface="Times New Roman" charset="0"/>
              </a:rPr>
              <a:t> facilitator must write every word that was said. We can extract the key words, but they are the words spoken by the participant. If we are not certain about the comment, we may ask for confirmation of what we heard.</a:t>
            </a:r>
          </a:p>
          <a:p>
            <a:endParaRPr lang="en-US" b="1" i="1" baseline="0" dirty="0">
              <a:latin typeface="Times New Roman" charset="0"/>
            </a:endParaRPr>
          </a:p>
          <a:p>
            <a:r>
              <a:rPr lang="en-US" b="1" i="1" baseline="0" dirty="0">
                <a:latin typeface="Times New Roman" charset="0"/>
              </a:rPr>
              <a:t>Of course, if we ask a participant what time it is and they build us a wristwatch, we have a great technique; we ask for the headline. Something like, “Joe, let me ask you, if I were reading the Sunday newspaper, what would the headline say?” Now we get the participant to use his words to summarize his point.</a:t>
            </a:r>
          </a:p>
          <a:p>
            <a:endParaRPr lang="en-US" b="1" i="1" baseline="0" dirty="0">
              <a:latin typeface="Times New Roman" charset="0"/>
            </a:endParaRPr>
          </a:p>
          <a:p>
            <a:r>
              <a:rPr lang="en-US" b="1" i="1" dirty="0">
                <a:latin typeface="Times New Roman" charset="0"/>
              </a:rPr>
              <a:t>Abbreviations can be very challenging. Some</a:t>
            </a:r>
            <a:r>
              <a:rPr lang="en-US" b="1" i="1" baseline="0" dirty="0">
                <a:latin typeface="Times New Roman" charset="0"/>
              </a:rPr>
              <a:t> people may not know what they stand for and are reluctant to ask. If we are not careful, we will need an “interpreter” to decipher; so use them carefully and, if there is any question, spell it out the first time an abbreviation is used.</a:t>
            </a:r>
          </a:p>
          <a:p>
            <a:endParaRPr lang="en-US" b="1" i="1" baseline="0" dirty="0">
              <a:latin typeface="Times New Roman" charset="0"/>
            </a:endParaRPr>
          </a:p>
          <a:p>
            <a:r>
              <a:rPr lang="en-US" b="1" i="1" baseline="0" dirty="0">
                <a:latin typeface="Times New Roman" charset="0"/>
              </a:rPr>
              <a:t>Many facilitators think they are “helping” participants when they ask permission to paraphrase what they heard. We know this is disempowering and, in a manner of speaking, we are telling a participant something like, “You know you do not speak so well, so let me speak for you!” Not a good idea for the ED = RD x CD!</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244190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b="1" i="1" dirty="0"/>
              <a:t>There are times that as facilitators you may need to Add Your Words</a:t>
            </a:r>
            <a:r>
              <a:rPr lang="en-US" b="1" i="1" baseline="0" dirty="0"/>
              <a:t> Discriminately.</a:t>
            </a:r>
          </a:p>
          <a:p>
            <a:pPr>
              <a:defRPr/>
            </a:pPr>
            <a:endParaRPr lang="en-US" b="1" i="1" baseline="0" dirty="0">
              <a:latin typeface="Times New Roman" pitchFamily="-84" charset="0"/>
            </a:endParaRPr>
          </a:p>
          <a:p>
            <a:pPr>
              <a:defRPr/>
            </a:pPr>
            <a:r>
              <a:rPr lang="en-US" b="1" i="1" baseline="0" dirty="0">
                <a:latin typeface="Times New Roman" pitchFamily="-84" charset="0"/>
              </a:rPr>
              <a:t>Our recommendation is to set them off in a different color and in parenthesis. Typically this is done to add to clarity or for context.</a:t>
            </a:r>
            <a:endParaRPr lang="en-US" b="1" i="1" dirty="0">
              <a:latin typeface="Times New Roman" pitchFamily="-84" charset="0"/>
            </a:endParaRPr>
          </a:p>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10545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While</a:t>
            </a:r>
            <a:r>
              <a:rPr lang="en-US" b="1" i="1" baseline="0" dirty="0">
                <a:latin typeface="Times New Roman" charset="0"/>
              </a:rPr>
              <a:t> we discussed this as a part of Principle 5 when we discussed our questioning tools, we want to Ask, Don’t Tell in the role of the facilitator.</a:t>
            </a:r>
            <a:endParaRPr lang="en-US" b="1" i="1" dirty="0">
              <a:latin typeface="Times New Roman" pitchFamily="-84" charset="0"/>
            </a:endParaRPr>
          </a:p>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34540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The key is ensuring</a:t>
            </a:r>
            <a:r>
              <a:rPr lang="en-US" b="1" i="1" baseline="0" dirty="0">
                <a:latin typeface="Times New Roman" charset="0"/>
              </a:rPr>
              <a:t> you stay in the role of the objective facilitator. When we make statements as the facilitator, we may get heads nodding yes but the heart may not be where the head is, and we may not know it. Then we get to the end of a session and we think there was consensus when there was not. Good news early is bad news. This is a technique that is powerful, and we will get practice on it later today.</a:t>
            </a:r>
            <a:endParaRPr lang="en-US" b="1" i="1" dirty="0">
              <a:latin typeface="Times New Roman" charset="0"/>
            </a:endParaRPr>
          </a:p>
          <a:p>
            <a:pPr lvl="1">
              <a:buFontTx/>
              <a:buChar char="•"/>
            </a:pPr>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2894562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For some of you,</a:t>
            </a:r>
            <a:r>
              <a:rPr lang="en-US" b="1" i="1" baseline="0" dirty="0">
                <a:latin typeface="Times New Roman" charset="0"/>
              </a:rPr>
              <a:t> questioning may be something that comes more naturally. For others, your go to might be making statements. </a:t>
            </a:r>
          </a:p>
          <a:p>
            <a:r>
              <a:rPr lang="en-US" b="1" i="1" baseline="0" dirty="0">
                <a:latin typeface="Times New Roman" charset="0"/>
              </a:rPr>
              <a:t>In the role of a facilitator we must remember that when we say it, it is ours; when they say it, it is theirs. </a:t>
            </a:r>
            <a:r>
              <a:rPr lang="en-US" b="1" i="0" baseline="0" dirty="0">
                <a:latin typeface="Times New Roman" charset="0"/>
              </a:rPr>
              <a:t>[Time permitting, do a round of making a statement and in a round robin fashion, have them turn that statement into a question.]</a:t>
            </a:r>
            <a:endParaRPr lang="en-US"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800350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charset="0"/>
              </a:rPr>
              <a:t>While we do not need to have flip charts that we can</a:t>
            </a:r>
            <a:r>
              <a:rPr lang="en-US" b="1" i="1" baseline="0" dirty="0">
                <a:latin typeface="Times New Roman" charset="0"/>
              </a:rPr>
              <a:t> frame, but some of you will write that neatly, we must Write So They Can Read It.</a:t>
            </a:r>
            <a:endParaRPr lang="en-US" b="1" i="1" dirty="0">
              <a:latin typeface="Times New Roman" pitchFamily="-84" charset="0"/>
            </a:endParaRPr>
          </a:p>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160720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Here are the tips that make us Write So They Can Read It. </a:t>
            </a:r>
            <a:r>
              <a:rPr lang="en-US" b="1" i="0" dirty="0">
                <a:latin typeface="Times New Roman" charset="0"/>
              </a:rPr>
              <a:t>[Facilitate</a:t>
            </a:r>
            <a:r>
              <a:rPr lang="en-US" b="1" i="0" baseline="0" dirty="0">
                <a:latin typeface="Times New Roman" charset="0"/>
              </a:rPr>
              <a:t> the discussion around these points.]</a:t>
            </a:r>
            <a:endParaRPr lang="en-US" b="1" i="0" dirty="0"/>
          </a:p>
          <a:p>
            <a:pPr>
              <a:buFontTx/>
              <a:buChar char="•"/>
            </a:pPr>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3697916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Additive editing is when the participants add, change or delet</a:t>
            </a:r>
            <a:r>
              <a:rPr lang="en-US" b="1" i="1" baseline="0" dirty="0"/>
              <a:t>e earlier comments. To do this we have to have followed many of the tips we just covered; things like about 10 lines per flip chart page.</a:t>
            </a:r>
            <a:endParaRPr lang="en-US" i="1" dirty="0">
              <a:latin typeface="Times New Roman" pitchFamily="-84" charset="0"/>
            </a:endParaRPr>
          </a:p>
          <a:p>
            <a:pPr>
              <a:buFontTx/>
              <a:buNone/>
            </a:pPr>
            <a:endParaRPr lang="en-US"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3513558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Here are the key tips for Use Additive Editing. Any questions or comments on these? </a:t>
            </a:r>
            <a:r>
              <a:rPr lang="en-US" b="1" i="0" dirty="0">
                <a:latin typeface="Times New Roman" charset="0"/>
              </a:rPr>
              <a:t>[Facilitate the discussion.]</a:t>
            </a:r>
          </a:p>
          <a:p>
            <a:pPr>
              <a:buFontTx/>
              <a:buChar char="•"/>
            </a:pP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91141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0" dirty="0"/>
              <a:t>[Checkpoint:]</a:t>
            </a:r>
          </a:p>
          <a:p>
            <a:br>
              <a:rPr lang="en-US" b="1" i="1" dirty="0"/>
            </a:br>
            <a:r>
              <a:rPr lang="en-US" b="1" i="0" dirty="0"/>
              <a:t>[Review:]</a:t>
            </a:r>
            <a:r>
              <a:rPr lang="en-US" b="1" i="1" dirty="0"/>
              <a:t> We just completed</a:t>
            </a:r>
            <a:r>
              <a:rPr lang="en-US" b="1" i="1" baseline="0" dirty="0"/>
              <a:t> Principle 3 – Focusing the Group where we looked at 5 techniques for Establishing the Course and 6 techniques for Avoiding the Detours.</a:t>
            </a:r>
          </a:p>
          <a:p>
            <a:endParaRPr lang="en-US" b="1" i="1" baseline="0" dirty="0"/>
          </a:p>
          <a:p>
            <a:r>
              <a:rPr lang="en-US" b="1" i="0" baseline="0" dirty="0"/>
              <a:t>[Preview:]</a:t>
            </a:r>
            <a:r>
              <a:rPr lang="en-US" b="1" i="1" baseline="0" dirty="0"/>
              <a:t> What we are about to do next is cover Principle 4 – Power of the Pen: Use It, Don’t Abuse It, Make It Theirs.</a:t>
            </a:r>
          </a:p>
          <a:p>
            <a:endParaRPr lang="en-US" b="1" i="1" baseline="0" dirty="0"/>
          </a:p>
          <a:p>
            <a:r>
              <a:rPr lang="en-US" b="1" i="0" baseline="0" dirty="0"/>
              <a:t>[Big View:]</a:t>
            </a:r>
            <a:r>
              <a:rPr lang="en-US" b="1" i="1" baseline="0" dirty="0"/>
              <a:t> And the reason this is important is i</a:t>
            </a:r>
            <a:r>
              <a:rPr lang="en-US" sz="1200" b="1" i="1" kern="1200" dirty="0">
                <a:solidFill>
                  <a:schemeClr val="tx1"/>
                </a:solidFill>
                <a:effectLst/>
                <a:latin typeface="+mn-lt"/>
                <a:ea typeface="+mn-ea"/>
                <a:cs typeface="+mn-cs"/>
              </a:rPr>
              <a:t>f we believe in ED=RD x CD, then the techniques we use when flip charting, white boarding, keyboarding, etc. help us to enhance the CD or diminish the CD. They also provide us the ability to recognize contributions of the participants when they offer their thoughts</a:t>
            </a:r>
            <a:r>
              <a:rPr lang="en-US" sz="1200" b="1" i="1" kern="1200" baseline="0" dirty="0">
                <a:solidFill>
                  <a:schemeClr val="tx1"/>
                </a:solidFill>
                <a:effectLst/>
                <a:latin typeface="+mn-lt"/>
                <a:ea typeface="+mn-ea"/>
                <a:cs typeface="+mn-cs"/>
              </a:rPr>
              <a:t>.</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1802453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charset="0"/>
              </a:rPr>
              <a:t>The</a:t>
            </a:r>
            <a:r>
              <a:rPr lang="en-US" b="1" i="1" baseline="0" dirty="0">
                <a:latin typeface="Times New Roman" charset="0"/>
              </a:rPr>
              <a:t> importance of Avoiding Lulls When Writing is key for keeping the energy in the room.  There are a multitude of ways to do this and I would like to demonstrate what I mean and while using the next slide.</a:t>
            </a:r>
            <a:endParaRPr lang="en-US" b="1" i="1" dirty="0">
              <a:latin typeface="Times New Roman" pitchFamily="-84" charset="0"/>
            </a:endParaRPr>
          </a:p>
          <a:p>
            <a:pPr>
              <a:buFontTx/>
              <a:buNone/>
            </a:pP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869971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0" dirty="0">
                <a:latin typeface="Times New Roman" charset="0"/>
              </a:rPr>
              <a:t>[Arrange for</a:t>
            </a:r>
            <a:r>
              <a:rPr lang="en-US" b="1" i="0" baseline="0" dirty="0">
                <a:latin typeface="Times New Roman" charset="0"/>
              </a:rPr>
              <a:t> a participant to read the first sentence in Section G to conduct this demonstration.]</a:t>
            </a:r>
          </a:p>
          <a:p>
            <a:endParaRPr lang="en-US" b="1" i="1" baseline="0" dirty="0">
              <a:latin typeface="Times New Roman" charset="0"/>
            </a:endParaRPr>
          </a:p>
          <a:p>
            <a:r>
              <a:rPr lang="en-US" b="1" i="1" baseline="0" dirty="0">
                <a:latin typeface="Times New Roman" charset="0"/>
              </a:rPr>
              <a:t>Folks, what I am about to do is ask (name) to read a statement for me. I am going to do this engagement twice. The first time, I am going to do it the correct way. Watch and listen for what I am doing.</a:t>
            </a:r>
          </a:p>
          <a:p>
            <a:endParaRPr lang="en-US" b="1" i="1" baseline="0" dirty="0">
              <a:latin typeface="Times New Roman" charset="0"/>
            </a:endParaRPr>
          </a:p>
          <a:p>
            <a:r>
              <a:rPr lang="en-US" b="1" i="1" baseline="0" dirty="0">
                <a:latin typeface="Times New Roman" charset="0"/>
              </a:rPr>
              <a:t>Then, I am going to repeat the engagement and the 2</a:t>
            </a:r>
            <a:r>
              <a:rPr lang="en-US" b="1" i="1" baseline="30000" dirty="0">
                <a:latin typeface="Times New Roman" charset="0"/>
              </a:rPr>
              <a:t>nd</a:t>
            </a:r>
            <a:r>
              <a:rPr lang="en-US" b="1" i="1" baseline="0" dirty="0">
                <a:latin typeface="Times New Roman" charset="0"/>
              </a:rPr>
              <a:t> time I am going to do it the wrong way. </a:t>
            </a:r>
          </a:p>
          <a:p>
            <a:endParaRPr lang="en-US" b="1" i="1" baseline="0" dirty="0">
              <a:latin typeface="Times New Roman" charset="0"/>
            </a:endParaRPr>
          </a:p>
          <a:p>
            <a:r>
              <a:rPr lang="en-US" b="1" i="1" baseline="0" dirty="0">
                <a:latin typeface="Times New Roman" charset="0"/>
              </a:rPr>
              <a:t>Once I am done, then I would like to see if you can help me fill-in-the-blanks that will show us 5 ways to Avoid the Lulls When Writing. </a:t>
            </a:r>
            <a:r>
              <a:rPr lang="en-US" b="1" i="0" baseline="0" dirty="0">
                <a:latin typeface="Times New Roman" charset="0"/>
              </a:rPr>
              <a:t>[Conduct the engagement.]</a:t>
            </a:r>
          </a:p>
          <a:p>
            <a:endParaRPr lang="en-US" b="1" i="1" baseline="0" dirty="0">
              <a:latin typeface="Times New Roman" charset="0"/>
            </a:endParaRPr>
          </a:p>
          <a:p>
            <a:r>
              <a:rPr lang="en-US" b="1" i="1" baseline="0" dirty="0">
                <a:latin typeface="Times New Roman" charset="0"/>
              </a:rPr>
              <a:t>Great job, folks. Really, wasn’t that painful when it was done incorrectly? </a:t>
            </a:r>
            <a:r>
              <a:rPr lang="en-US" b="1" i="0" baseline="0" dirty="0">
                <a:latin typeface="Times New Roman" charset="0"/>
              </a:rPr>
              <a:t>[Nod your head.]</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3311457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charset="0"/>
              </a:rPr>
              <a:t>There</a:t>
            </a:r>
            <a:r>
              <a:rPr lang="en-US" b="1" i="1" baseline="0" dirty="0">
                <a:latin typeface="Times New Roman" charset="0"/>
              </a:rPr>
              <a:t> are times when we will want to Assign An Order to Speakers.</a:t>
            </a:r>
            <a:endParaRPr lang="en-US" b="1" i="1" dirty="0">
              <a:latin typeface="Times New Roman" pitchFamily="-84" charset="0"/>
            </a:endParaRPr>
          </a:p>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479921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This can be very effective.</a:t>
            </a:r>
            <a:r>
              <a:rPr lang="en-US" b="1" i="1" baseline="0" dirty="0">
                <a:latin typeface="Times New Roman" charset="0"/>
              </a:rPr>
              <a:t> Note, that we do not have to take every comment every time. When we do Assign An Order to Speakers it is important that we honor the order.</a:t>
            </a:r>
            <a:endParaRPr lang="en-US" sz="2800" b="1" i="1" dirty="0"/>
          </a:p>
          <a:p>
            <a:pPr>
              <a:buFontTx/>
              <a:buChar char="•"/>
            </a:pPr>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266860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b="1" i="1" dirty="0"/>
              <a:t>Flip charts are very effective in facilitating groups. We Use Multiple Flip Charts.</a:t>
            </a:r>
            <a:endParaRPr lang="en-US" b="1" i="1" dirty="0">
              <a:ea typeface="+mn-ea"/>
            </a:endParaRPr>
          </a:p>
          <a:p>
            <a:pPr>
              <a:buFontTx/>
              <a:buNone/>
            </a:pPr>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4128816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defRPr/>
            </a:pPr>
            <a:r>
              <a:rPr lang="en-US" b="1" i="1" dirty="0"/>
              <a:t>The reason or the why for this is to ensure any agenda item in our session can be in full view of the participants. When we rip and post, often some part of the audience</a:t>
            </a:r>
            <a:r>
              <a:rPr lang="en-US" b="1" i="1" baseline="0" dirty="0"/>
              <a:t> can no longer refer to that flip chart. When we “flip” one chart paper to write on the next sheet, we no longer can refer to that earlier flip chart paper.</a:t>
            </a:r>
            <a:endParaRPr lang="en-US" b="1" i="1" dirty="0">
              <a:ea typeface="+mn-ea"/>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2038655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charset="0"/>
              </a:rPr>
              <a:t>This is very similar to what we covered earlier regarding focus. Flip Chart Protocol is very helpful when compiling</a:t>
            </a:r>
            <a:r>
              <a:rPr lang="en-US" b="1" i="1" baseline="0" dirty="0">
                <a:latin typeface="Times New Roman" charset="0"/>
              </a:rPr>
              <a:t> the final documentation of the session based on what was written on the flip charts during the session.</a:t>
            </a:r>
            <a:endParaRPr lang="en-US" b="1" i="1" dirty="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1" i="1" dirty="0">
              <a:latin typeface="Times New Roman"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i="0" dirty="0">
                <a:latin typeface="Times New Roman" charset="0"/>
              </a:rPr>
              <a:t>[To bring this point home go back and place a 4-1, 4-2 etc. on each Flip Chart for this Section.]</a:t>
            </a: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330574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There</a:t>
            </a:r>
            <a:r>
              <a:rPr lang="en-US" b="1" i="1" baseline="0" dirty="0">
                <a:latin typeface="Times New Roman" charset="0"/>
              </a:rPr>
              <a:t> will be times when we may be forced to use a recording tool we may not be accustomed to. This section provided guidance to Use the Right Recording Tool.</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1757274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Let me set</a:t>
            </a:r>
            <a:r>
              <a:rPr lang="en-US" b="1" i="1" baseline="0" dirty="0">
                <a:latin typeface="Times New Roman" charset="0"/>
              </a:rPr>
              <a:t> the clock for a minute and then ask each team if there is a specific row that you would like to discuss. We will start with the (red) team and move clockwise when the minute is up. </a:t>
            </a:r>
            <a:r>
              <a:rPr lang="en-US" b="1" i="0" baseline="0" dirty="0">
                <a:latin typeface="Times New Roman" charset="0"/>
              </a:rPr>
              <a:t>[Set the time and facilitate the discussion when the time is up.]</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387454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Again,</a:t>
            </a:r>
            <a:r>
              <a:rPr lang="en-US" b="1" i="1" baseline="0" dirty="0">
                <a:latin typeface="Times New Roman" charset="0"/>
              </a:rPr>
              <a:t> very similar to the point we made during Principle 3 – Focusing the Group. We will want to Post According to the Wall Plan.</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279477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The tagline for this</a:t>
            </a:r>
            <a:r>
              <a:rPr lang="en-US" b="1" i="1" baseline="0" dirty="0"/>
              <a:t> Principle is Use It, Don’t Abuse It, Make It Theirs.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402208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This allows</a:t>
            </a:r>
            <a:r>
              <a:rPr lang="en-US" b="1" i="1" baseline="0" dirty="0">
                <a:latin typeface="Times New Roman" charset="0"/>
              </a:rPr>
              <a:t> the participants to see the session unfold, go back and refer to earlier points and assists with focus as we discussed earlier.</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3768674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OK, it is time for our Principle</a:t>
            </a:r>
            <a:r>
              <a:rPr lang="en-US" b="1" i="1" baseline="0" dirty="0"/>
              <a:t> review. Let’s go from my right to left starting with the (purple) team.</a:t>
            </a:r>
            <a:r>
              <a:rPr lang="en-US" b="1" i="0" baseline="0" dirty="0"/>
              <a:t> [Review, award dots, etc.]</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1501768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3810731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2718600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2073667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1069012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334508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b="1" i="1" dirty="0">
                <a:latin typeface="Times New Roman" charset="0"/>
              </a:rPr>
              <a:t>This Principle has 11 best practices/techniques</a:t>
            </a:r>
            <a:r>
              <a:rPr lang="en-US" b="1" i="1" baseline="0" dirty="0">
                <a:latin typeface="Times New Roman" charset="0"/>
              </a:rPr>
              <a:t> and before we begin covering these items, I would like to start with an engagement activity. </a:t>
            </a:r>
          </a:p>
          <a:p>
            <a:endParaRPr lang="en-US" b="1" i="1" baseline="0" dirty="0">
              <a:latin typeface="Times New Roman" charset="0"/>
            </a:endParaRPr>
          </a:p>
          <a:p>
            <a:r>
              <a:rPr lang="en-US" b="1" i="0" baseline="0" dirty="0">
                <a:latin typeface="Times New Roman" charset="0"/>
              </a:rPr>
              <a:t>[Purpose:]</a:t>
            </a:r>
            <a:r>
              <a:rPr lang="en-US" b="1" i="1" baseline="0" dirty="0">
                <a:latin typeface="Times New Roman" charset="0"/>
              </a:rPr>
              <a:t> The purpose of this engagement is to demonstrate the variations that may occur if we are not well versed in the Power of the Pen.</a:t>
            </a:r>
          </a:p>
          <a:p>
            <a:endParaRPr lang="en-US" b="1" i="1" baseline="0" dirty="0">
              <a:latin typeface="Times New Roman" charset="0"/>
            </a:endParaRPr>
          </a:p>
          <a:p>
            <a:r>
              <a:rPr lang="en-US" b="1" i="0" baseline="0" dirty="0">
                <a:latin typeface="Times New Roman" charset="0"/>
              </a:rPr>
              <a:t>[Example: not necessary.]</a:t>
            </a:r>
          </a:p>
          <a:p>
            <a:endParaRPr lang="en-US" b="1" i="1" baseline="0" dirty="0">
              <a:latin typeface="Times New Roman" charset="0"/>
            </a:endParaRPr>
          </a:p>
          <a:p>
            <a:r>
              <a:rPr lang="en-US" b="1" i="0" baseline="0" dirty="0">
                <a:latin typeface="Times New Roman" charset="0"/>
              </a:rPr>
              <a:t>[Directions:]</a:t>
            </a:r>
            <a:r>
              <a:rPr lang="en-US" b="1" i="1" baseline="0" dirty="0">
                <a:latin typeface="Times New Roman" charset="0"/>
              </a:rPr>
              <a:t> First I need 2 brave volunteers. [Ask each volunteer to move to a flip chart. </a:t>
            </a:r>
            <a:r>
              <a:rPr lang="en-US" b="1" i="0" baseline="0" dirty="0">
                <a:latin typeface="Times New Roman" charset="0"/>
              </a:rPr>
              <a:t>[Ensure these flip charts are turned toward the side of the room (one on the right side of the room and the other on the left side) so that they cannot be read by anyone other than the volunteer who is writing on the flip chart. All other participants will use the Principle 4 divider in their participant manual as if it were a flip chart. You will also need a volunteer for each role on the blue card. You will serve as the facilitator role and pretend to be writing on a flip chart for pacing to ensure you allow sufficient time for writing on the actual flip charts.]</a:t>
            </a:r>
          </a:p>
          <a:p>
            <a:endParaRPr lang="en-US" b="1" i="1" baseline="0" dirty="0">
              <a:latin typeface="Times New Roman" charset="0"/>
            </a:endParaRPr>
          </a:p>
          <a:p>
            <a:r>
              <a:rPr lang="en-US" b="1" i="0" baseline="0" dirty="0">
                <a:latin typeface="Times New Roman" charset="0"/>
              </a:rPr>
              <a:t>[Exceptions: none.]</a:t>
            </a:r>
          </a:p>
          <a:p>
            <a:endParaRPr lang="en-US" b="1" i="1" baseline="0" dirty="0">
              <a:latin typeface="Times New Roman" charset="0"/>
            </a:endParaRPr>
          </a:p>
          <a:p>
            <a:r>
              <a:rPr lang="en-US" b="1" i="0" baseline="0" dirty="0">
                <a:latin typeface="Times New Roman" charset="0"/>
              </a:rPr>
              <a:t>[Starting question: not necessary simply move to the roles on the flip chart.]</a:t>
            </a:r>
          </a:p>
          <a:p>
            <a:endParaRPr lang="en-US" b="1" i="1" baseline="0" dirty="0">
              <a:latin typeface="Times New Roman" charset="0"/>
            </a:endParaRPr>
          </a:p>
          <a:p>
            <a:r>
              <a:rPr lang="en-US" b="1" i="0" baseline="0" dirty="0">
                <a:latin typeface="Times New Roman" charset="0"/>
              </a:rPr>
              <a:t>[Upon conclusion a good approach to reinforce how differently people capture the same information that everyone heard, you might try this:]</a:t>
            </a:r>
          </a:p>
          <a:p>
            <a:endParaRPr lang="en-US" b="1" i="1" baseline="0" dirty="0">
              <a:latin typeface="Times New Roman" charset="0"/>
            </a:endParaRPr>
          </a:p>
          <a:p>
            <a:r>
              <a:rPr lang="en-US" b="1" i="1" baseline="0" dirty="0">
                <a:latin typeface="Times New Roman" charset="0"/>
              </a:rPr>
              <a:t>If you had 10 steps can you please stand; count them</a:t>
            </a:r>
          </a:p>
          <a:p>
            <a:r>
              <a:rPr lang="en-US" b="1" i="1" baseline="0" dirty="0">
                <a:latin typeface="Times New Roman" charset="0"/>
              </a:rPr>
              <a:t>If you had 9 steps, can you please stand; count them</a:t>
            </a:r>
          </a:p>
          <a:p>
            <a:r>
              <a:rPr lang="en-US" b="1" i="1" baseline="0" dirty="0">
                <a:latin typeface="Times New Roman" charset="0"/>
              </a:rPr>
              <a:t>If you had 8 steps can you please stand; count them</a:t>
            </a:r>
          </a:p>
          <a:p>
            <a:r>
              <a:rPr lang="en-US" b="1" i="1" baseline="0" dirty="0">
                <a:latin typeface="Times New Roman" charset="0"/>
              </a:rPr>
              <a:t>If you had 7 steps, can you please stand; count them; continue until the point is well made</a:t>
            </a:r>
          </a:p>
          <a:p>
            <a:endParaRPr lang="en-US" b="1" i="1" baseline="0" dirty="0">
              <a:latin typeface="Times New Roman" charset="0"/>
            </a:endParaRPr>
          </a:p>
          <a:p>
            <a:r>
              <a:rPr lang="en-US" b="1" i="0" baseline="0" dirty="0">
                <a:latin typeface="Times New Roman" charset="0"/>
              </a:rPr>
              <a:t>[Debrief:] </a:t>
            </a:r>
            <a:r>
              <a:rPr lang="en-US" b="1" i="1" baseline="0" dirty="0">
                <a:latin typeface="Times New Roman" charset="0"/>
              </a:rPr>
              <a:t>The key point is we all heard the same exact words. Yet we varied from people that had as many as (x) steps and as few as (y). Once we have covered the material in Principle 4 – Power of the Pen, we can eliminate this disparity and increase our Commitment to the Decisions reached in a facilitated session.</a:t>
            </a:r>
            <a:endParaRPr lang="en-US" b="1" i="1" dirty="0">
              <a:latin typeface="Times New Roman" charset="0"/>
            </a:endParaRPr>
          </a:p>
          <a:p>
            <a:endParaRPr lang="en-US" b="1" i="1" dirty="0">
              <a:latin typeface="Times New Roman" charset="0"/>
            </a:endParaRPr>
          </a:p>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401266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pitchFamily="-84" charset="0"/>
              </a:rPr>
              <a:t>Let’s start with (name) on our (green)</a:t>
            </a:r>
            <a:r>
              <a:rPr lang="en-US" b="1" i="1" baseline="0" dirty="0">
                <a:latin typeface="Times New Roman" pitchFamily="-84" charset="0"/>
              </a:rPr>
              <a:t> team and read the 7 Deadly Sins of Facilitation.</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224200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pPr>
            <a:r>
              <a:rPr lang="en-US" sz="1200" b="1" i="0" dirty="0"/>
              <a:t>[Read around making comments about each as they are read.]</a:t>
            </a:r>
          </a:p>
          <a:p>
            <a:pPr eaLnBrk="1" hangingPunct="1">
              <a:lnSpc>
                <a:spcPct val="90000"/>
              </a:lnSpc>
            </a:pPr>
            <a:endParaRPr lang="en-US" sz="1200" b="1" i="1" dirty="0"/>
          </a:p>
          <a:p>
            <a:pPr eaLnBrk="1" hangingPunct="1">
              <a:lnSpc>
                <a:spcPct val="90000"/>
              </a:lnSpc>
            </a:pPr>
            <a:r>
              <a:rPr lang="en-US" sz="1200" b="1" i="1" dirty="0"/>
              <a:t>Why do we refer to these as the 7</a:t>
            </a:r>
            <a:r>
              <a:rPr lang="en-US" sz="1200" b="1" i="1" baseline="0" dirty="0"/>
              <a:t> Deadly Sins of Facilitation? Because if the group is not dysfunctional these deadly sins can lead to dysfunctional behavior</a:t>
            </a:r>
            <a:endParaRPr lang="en-US" sz="1200" b="1" i="1" dirty="0"/>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3337646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pitchFamily="-84" charset="0"/>
              </a:rPr>
              <a:t>The</a:t>
            </a:r>
            <a:r>
              <a:rPr lang="en-US" b="1" i="1" baseline="0" dirty="0">
                <a:latin typeface="Times New Roman" pitchFamily="-84" charset="0"/>
              </a:rPr>
              <a:t> most important technique in this Principle is this first one, Write First, Discuss Second.</a:t>
            </a:r>
            <a:endParaRPr lang="en-US" b="1" i="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80076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b="1" i="1" dirty="0">
                <a:latin typeface="Times New Roman" charset="0"/>
              </a:rPr>
              <a:t>Let’s follow along in your participant manual so we can complete the blanks that are on this page, page 4-3. The first sentence reads,</a:t>
            </a:r>
            <a:r>
              <a:rPr lang="en-US" b="1" i="1" baseline="0" dirty="0">
                <a:latin typeface="Times New Roman" charset="0"/>
              </a:rPr>
              <a:t> </a:t>
            </a:r>
          </a:p>
          <a:p>
            <a:endParaRPr lang="en-US" b="1" i="1" baseline="0" dirty="0">
              <a:latin typeface="Times New Roman" charset="0"/>
            </a:endParaRPr>
          </a:p>
          <a:p>
            <a:r>
              <a:rPr lang="en-US" b="1" i="1" baseline="0" dirty="0">
                <a:latin typeface="Times New Roman" charset="0"/>
              </a:rPr>
              <a:t>If what was said is incomplete, still record it; let me go to our (green) team, would you read the 2</a:t>
            </a:r>
            <a:r>
              <a:rPr lang="en-US" b="1" i="1" baseline="30000" dirty="0">
                <a:latin typeface="Times New Roman" charset="0"/>
              </a:rPr>
              <a:t>nd</a:t>
            </a:r>
            <a:r>
              <a:rPr lang="en-US" b="1" i="1" baseline="0" dirty="0">
                <a:latin typeface="Times New Roman" charset="0"/>
              </a:rPr>
              <a:t> point?</a:t>
            </a:r>
          </a:p>
          <a:p>
            <a:endParaRPr lang="en-US" sz="3600" b="1" i="1" baseline="0" dirty="0">
              <a:solidFill>
                <a:schemeClr val="hlink"/>
              </a:solidFill>
              <a:latin typeface="Times New Roman" charset="0"/>
            </a:endParaRPr>
          </a:p>
          <a:p>
            <a:r>
              <a:rPr lang="en-US" sz="3600" b="1" i="1" baseline="0" dirty="0">
                <a:solidFill>
                  <a:schemeClr val="hlink"/>
                </a:solidFill>
                <a:latin typeface="Times New Roman" charset="0"/>
              </a:rPr>
              <a:t>If what is said can be improved upon --- what do you think (green) team, what should we do? That’s right, we still record it!</a:t>
            </a:r>
          </a:p>
          <a:p>
            <a:endParaRPr lang="en-US" sz="3600" b="1" i="1" baseline="0" dirty="0">
              <a:solidFill>
                <a:schemeClr val="hlink"/>
              </a:solidFill>
              <a:latin typeface="Times New Roman" charset="0"/>
            </a:endParaRPr>
          </a:p>
          <a:p>
            <a:r>
              <a:rPr lang="en-US" sz="3600" b="1" i="1" baseline="0" dirty="0">
                <a:solidFill>
                  <a:schemeClr val="hlink"/>
                </a:solidFill>
                <a:latin typeface="Times New Roman" charset="0"/>
              </a:rPr>
              <a:t>OK, (blue) team the next one --- If what is said is not what you were looking for – as facilitators we should not be looking for answers; therefore (blue) team, we would? That’s right, we still record it!</a:t>
            </a:r>
          </a:p>
          <a:p>
            <a:endParaRPr lang="en-US" sz="3600" b="1" i="1" baseline="0" dirty="0">
              <a:solidFill>
                <a:schemeClr val="hlink"/>
              </a:solidFill>
              <a:latin typeface="Times New Roman" charset="0"/>
            </a:endParaRPr>
          </a:p>
          <a:p>
            <a:r>
              <a:rPr lang="en-US" sz="3600" b="1" i="1" baseline="0" dirty="0">
                <a:solidFill>
                  <a:schemeClr val="hlink"/>
                </a:solidFill>
                <a:latin typeface="Times New Roman" charset="0"/>
              </a:rPr>
              <a:t>Finally, (purple) team, -- what if what is said is wrong. Do you think we still record it? </a:t>
            </a:r>
            <a:r>
              <a:rPr lang="en-US" sz="3600" b="1" i="0" baseline="0" dirty="0">
                <a:solidFill>
                  <a:schemeClr val="hlink"/>
                </a:solidFill>
                <a:latin typeface="Times New Roman" charset="0"/>
              </a:rPr>
              <a:t>[If yes, ask them why and add, if necessary. If no, ask another team and facilitate the discussion; key point, if we write it and it was wrong it can be deleted by lining through it.]</a:t>
            </a:r>
            <a:endParaRPr lang="en-US" sz="3600" b="1" i="0" dirty="0">
              <a:solidFill>
                <a:schemeClr val="hlink"/>
              </a:solidFill>
            </a:endParaRPr>
          </a:p>
          <a:p>
            <a:pPr lvl="1">
              <a:buFontTx/>
              <a:buChar char="•"/>
            </a:pPr>
            <a:endParaRPr lang="en-US" b="1" i="1" dirty="0">
              <a:latin typeface="Times New Roman" charset="0"/>
            </a:endParaRPr>
          </a:p>
          <a:p>
            <a:endParaRPr lang="en-US"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2808654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And, now for the why! 2</a:t>
            </a:r>
            <a:r>
              <a:rPr lang="en-US" b="1" i="1" baseline="0" dirty="0">
                <a:latin typeface="Times New Roman" charset="0"/>
              </a:rPr>
              <a:t> key reasons: 1) in a manner of speaking, we are saying to that participant, thank you for engaging and 2) we can then use our reacting questions to refine, enhance, delete, etc. the comment and “it is theirs”</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158431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extLst>
      <p:ext uri="{BB962C8B-B14F-4D97-AF65-F5344CB8AC3E}">
        <p14:creationId xmlns:p14="http://schemas.microsoft.com/office/powerpoint/2010/main" val="59996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76120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p:blipFill>
          <a:blip r:embed="rId4"/>
          <a:stretch>
            <a:fillRect/>
          </a:stretch>
        </p:blipFill>
        <p:spPr>
          <a:xfrm>
            <a:off x="7995850" y="1771917"/>
            <a:ext cx="4250909" cy="3564146"/>
          </a:xfrm>
          <a:prstGeom prst="rect">
            <a:avLst/>
          </a:prstGeom>
        </p:spPr>
      </p:pic>
      <p:sp>
        <p:nvSpPr>
          <p:cNvPr id="15" name="TextBox 14"/>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p>
        </p:txBody>
      </p:sp>
    </p:spTree>
    <p:extLst>
      <p:ext uri="{BB962C8B-B14F-4D97-AF65-F5344CB8AC3E}">
        <p14:creationId xmlns:p14="http://schemas.microsoft.com/office/powerpoint/2010/main" val="32702402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7042434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p>
        </p:txBody>
      </p:sp>
    </p:spTree>
    <p:extLst>
      <p:ext uri="{BB962C8B-B14F-4D97-AF65-F5344CB8AC3E}">
        <p14:creationId xmlns:p14="http://schemas.microsoft.com/office/powerpoint/2010/main" val="3390954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3"/>
          <a:stretch>
            <a:fillRect/>
          </a:stretch>
        </p:blipFill>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p:blipFill>
          <a:blip r:embed="rId2"/>
          <a:stretch>
            <a:fillRect/>
          </a:stretch>
        </p:blipFill>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426214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1644034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27500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1437923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33861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981954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74989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878681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pic>
        <p:nvPicPr>
          <p:cNvPr id="11" name="Picture 10" descr="background_standard_screen.jpg">
            <a:extLst>
              <a:ext uri="{FF2B5EF4-FFF2-40B4-BE49-F238E27FC236}">
                <a16:creationId xmlns:a16="http://schemas.microsoft.com/office/drawing/2014/main" id="{68999C7C-B344-4B6E-A131-1B5D73B77A32}"/>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3EDE16F-E9E8-422D-B65B-9DE92B0F6166}"/>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3DF012A3-8ED6-4FD7-9DFD-12AD8200D804}"/>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1AA6A2F2-FBDC-4C22-85C3-407349F9E935}"/>
              </a:ext>
            </a:extLst>
          </p:cNvPr>
          <p:cNvPicPr>
            <a:picLocks noChangeAspect="1"/>
          </p:cNvPicPr>
          <p:nvPr userDrawn="1"/>
        </p:nvPicPr>
        <p:blipFill>
          <a:blip r:embed="rId4"/>
          <a:stretch>
            <a:fillRect/>
          </a:stretch>
        </p:blipFill>
        <p:spPr>
          <a:xfrm>
            <a:off x="8692549" y="6360187"/>
            <a:ext cx="3113692" cy="444477"/>
          </a:xfrm>
          <a:prstGeom prst="rect">
            <a:avLst/>
          </a:prstGeom>
        </p:spPr>
      </p:pic>
      <p:sp>
        <p:nvSpPr>
          <p:cNvPr id="15" name="TextBox 14">
            <a:extLst>
              <a:ext uri="{FF2B5EF4-FFF2-40B4-BE49-F238E27FC236}">
                <a16:creationId xmlns:a16="http://schemas.microsoft.com/office/drawing/2014/main" id="{451E560F-42D7-4191-A97E-A21930B7BD2C}"/>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663C99CD-5FDE-4BD5-8EB4-34B068DBD429}"/>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p>
        </p:txBody>
      </p:sp>
    </p:spTree>
    <p:extLst>
      <p:ext uri="{BB962C8B-B14F-4D97-AF65-F5344CB8AC3E}">
        <p14:creationId xmlns:p14="http://schemas.microsoft.com/office/powerpoint/2010/main" val="1336159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35914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149101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625967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dirty="0"/>
              <a:t>Copyright 1992-2015, Leadership Strategies, Inc. V15.02</a:t>
            </a:r>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028382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dirty="0"/>
              <a:t>Copyright 1992-2015, Leadership Strategies, Inc. V15.02</a:t>
            </a:r>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332820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65285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602711770"/>
      </p:ext>
    </p:extLst>
  </p:cSld>
  <p:clrMap bg1="lt1" tx1="dk1" bg2="lt2" tx2="dk2" accent1="accent1" accent2="accent2" accent3="accent3" accent4="accent4" accent5="accent5" accent6="accent6" hlink="hlink" folHlink="folHlink"/>
  <p:sldLayoutIdLst>
    <p:sldLayoutId id="2147483670" r:id="rId1"/>
    <p:sldLayoutId id="214748369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1" r:id="rId15"/>
    <p:sldLayoutId id="214748366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20152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12031"/>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15235"/>
            <a:ext cx="5045016" cy="757130"/>
          </a:xfrm>
        </p:spPr>
        <p:txBody>
          <a:bodyPr/>
          <a:lstStyle/>
          <a:p>
            <a:r>
              <a:rPr lang="en-US" dirty="0"/>
              <a:t>PRINCIPLE 4</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1" r="1"/>
          <a:stretch/>
        </p:blipFill>
        <p:spPr>
          <a:xfrm>
            <a:off x="0" y="0"/>
            <a:ext cx="12192000" cy="6858000"/>
          </a:xfrm>
          <a:prstGeom prst="rect">
            <a:avLst/>
          </a:prstGeom>
        </p:spPr>
      </p:pic>
      <p:sp>
        <p:nvSpPr>
          <p:cNvPr id="17" name="Rectangle 16"/>
          <p:cNvSpPr/>
          <p:nvPr/>
        </p:nvSpPr>
        <p:spPr>
          <a:xfrm>
            <a:off x="3173858" y="222774"/>
            <a:ext cx="5844283" cy="74417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B. Write what is said</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2" name="Footer Placeholder 1">
            <a:extLst>
              <a:ext uri="{FF2B5EF4-FFF2-40B4-BE49-F238E27FC236}">
                <a16:creationId xmlns:a16="http://schemas.microsoft.com/office/drawing/2014/main" id="{F2CBB710-CD96-4031-BF1D-F239DF24D54A}"/>
              </a:ext>
            </a:extLst>
          </p:cNvPr>
          <p:cNvSpPr>
            <a:spLocks noGrp="1"/>
          </p:cNvSpPr>
          <p:nvPr>
            <p:ph type="ftr" sz="quarter" idx="11"/>
          </p:nvPr>
        </p:nvSpPr>
        <p:spPr/>
        <p:txBody>
          <a:bodyPr/>
          <a:lstStyle/>
          <a:p>
            <a:r>
              <a:rPr lang="en-US" dirty="0"/>
              <a:t>Copyright 1992-2015, Leadership Strategies, Inc. V15.02</a:t>
            </a:r>
          </a:p>
        </p:txBody>
      </p:sp>
      <p:sp>
        <p:nvSpPr>
          <p:cNvPr id="14" name="Footer Placeholder 4">
            <a:extLst>
              <a:ext uri="{FF2B5EF4-FFF2-40B4-BE49-F238E27FC236}">
                <a16:creationId xmlns:a16="http://schemas.microsoft.com/office/drawing/2014/main" id="{0131643A-9CC5-4BB6-8FBD-765F285DFC0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B. Write What Is Said</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14" name="Content Placeholder 13"/>
          <p:cNvSpPr>
            <a:spLocks noGrp="1"/>
          </p:cNvSpPr>
          <p:nvPr>
            <p:ph type="body" sz="quarter" idx="13"/>
          </p:nvPr>
        </p:nvSpPr>
        <p:spPr/>
        <p:txBody>
          <a:bodyPr>
            <a:normAutofit/>
          </a:bodyPr>
          <a:lstStyle/>
          <a:p>
            <a:pPr marL="514350" indent="-514350">
              <a:spcAft>
                <a:spcPts val="600"/>
              </a:spcAft>
              <a:defRPr/>
            </a:pPr>
            <a:r>
              <a:rPr lang="en-US" sz="2400" dirty="0"/>
              <a:t>Record as many of the speaker’s words as is necessary</a:t>
            </a:r>
          </a:p>
          <a:p>
            <a:pPr marL="514350" indent="-514350">
              <a:spcAft>
                <a:spcPts val="600"/>
              </a:spcAft>
              <a:defRPr/>
            </a:pPr>
            <a:r>
              <a:rPr lang="en-US" sz="2400" dirty="0"/>
              <a:t>Not necessary to record all the words</a:t>
            </a:r>
          </a:p>
          <a:p>
            <a:pPr marL="514350" indent="-514350">
              <a:spcAft>
                <a:spcPts val="600"/>
              </a:spcAft>
              <a:defRPr/>
            </a:pPr>
            <a:r>
              <a:rPr lang="en-US" sz="2400" dirty="0"/>
              <a:t>If uncertain, ask for confirmation</a:t>
            </a:r>
          </a:p>
          <a:p>
            <a:pPr marL="514350" indent="-514350">
              <a:spcAft>
                <a:spcPts val="600"/>
              </a:spcAft>
              <a:defRPr/>
            </a:pPr>
            <a:r>
              <a:rPr lang="en-US" sz="2400" dirty="0"/>
              <a:t>If too long, </a:t>
            </a:r>
            <a:r>
              <a:rPr lang="en-US" sz="2400" dirty="0">
                <a:solidFill>
                  <a:srgbClr val="F26522"/>
                </a:solidFill>
              </a:rPr>
              <a:t>ask for the headline</a:t>
            </a:r>
          </a:p>
          <a:p>
            <a:pPr marL="514350" indent="-514350">
              <a:spcAft>
                <a:spcPts val="600"/>
              </a:spcAft>
              <a:defRPr/>
            </a:pPr>
            <a:r>
              <a:rPr lang="en-US" sz="2400" dirty="0"/>
              <a:t>Use abbreviations cautiously</a:t>
            </a:r>
          </a:p>
          <a:p>
            <a:pPr marL="514350" indent="-514350">
              <a:spcAft>
                <a:spcPts val="600"/>
              </a:spcAft>
              <a:defRPr/>
            </a:pPr>
            <a:r>
              <a:rPr lang="en-US" sz="2400" dirty="0"/>
              <a:t>Do NOT clean up the speaker’s words</a:t>
            </a:r>
          </a:p>
        </p:txBody>
      </p:sp>
      <p:sp>
        <p:nvSpPr>
          <p:cNvPr id="3" name="Footer Placeholder 2">
            <a:extLst>
              <a:ext uri="{FF2B5EF4-FFF2-40B4-BE49-F238E27FC236}">
                <a16:creationId xmlns:a16="http://schemas.microsoft.com/office/drawing/2014/main" id="{7B93184B-EDB7-4D88-9784-603344DB509A}"/>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84706" y="587828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4-4</a:t>
            </a:r>
          </a:p>
        </p:txBody>
      </p:sp>
      <p:sp>
        <p:nvSpPr>
          <p:cNvPr id="6" name="TextBox 5"/>
          <p:cNvSpPr txBox="1"/>
          <p:nvPr/>
        </p:nvSpPr>
        <p:spPr>
          <a:xfrm>
            <a:off x="11132681" y="444426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en-Writing.jpg"/>
          <p:cNvPicPr>
            <a:picLocks noChangeAspect="1"/>
          </p:cNvPicPr>
          <p:nvPr/>
        </p:nvPicPr>
        <p:blipFill>
          <a:blip r:embed="rId3"/>
          <a:stretch>
            <a:fillRect/>
          </a:stretch>
        </p:blipFill>
        <p:spPr>
          <a:xfrm>
            <a:off x="0" y="0"/>
            <a:ext cx="12192000" cy="6858000"/>
          </a:xfrm>
          <a:prstGeom prst="rect">
            <a:avLst/>
          </a:prstGeom>
        </p:spPr>
      </p:pic>
      <p:sp>
        <p:nvSpPr>
          <p:cNvPr id="10" name="Rectangle 9"/>
          <p:cNvSpPr/>
          <p:nvPr/>
        </p:nvSpPr>
        <p:spPr>
          <a:xfrm>
            <a:off x="1445467" y="256918"/>
            <a:ext cx="9301066" cy="53445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c. Add your words discriminately</a:t>
            </a:r>
          </a:p>
        </p:txBody>
      </p:sp>
      <p:sp>
        <p:nvSpPr>
          <p:cNvPr id="14" name="Rectangle 13"/>
          <p:cNvSpPr/>
          <p:nvPr/>
        </p:nvSpPr>
        <p:spPr>
          <a:xfrm>
            <a:off x="2914671" y="1582738"/>
            <a:ext cx="6362657" cy="1178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10746533"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4-5</a:t>
            </a:r>
          </a:p>
        </p:txBody>
      </p:sp>
      <p:sp>
        <p:nvSpPr>
          <p:cNvPr id="15" name="Content Placeholder 26"/>
          <p:cNvSpPr>
            <a:spLocks noGrp="1"/>
          </p:cNvSpPr>
          <p:nvPr>
            <p:ph type="body" sz="quarter" idx="4294967295"/>
          </p:nvPr>
        </p:nvSpPr>
        <p:spPr>
          <a:xfrm>
            <a:off x="2914671" y="1582738"/>
            <a:ext cx="6362657" cy="1178997"/>
          </a:xfrm>
        </p:spPr>
        <p:txBody>
          <a:bodyPr wrap="none" anchor="ctr" anchorCtr="0">
            <a:noAutofit/>
          </a:bodyPr>
          <a:lstStyle/>
          <a:p>
            <a:pPr>
              <a:buClr>
                <a:srgbClr val="009383"/>
              </a:buClr>
            </a:pPr>
            <a:r>
              <a:rPr lang="en-US" sz="2400" dirty="0">
                <a:latin typeface="Arial" panose="020B0604020202020204" pitchFamily="34" charset="0"/>
                <a:cs typeface="Arial" panose="020B0604020202020204" pitchFamily="34" charset="0"/>
              </a:rPr>
              <a:t>May need to add words for clarity</a:t>
            </a:r>
          </a:p>
          <a:p>
            <a:pPr>
              <a:buClr>
                <a:srgbClr val="009383"/>
              </a:buClr>
            </a:pPr>
            <a:r>
              <a:rPr lang="en-US" sz="2400" dirty="0">
                <a:latin typeface="Arial" panose="020B0604020202020204" pitchFamily="34" charset="0"/>
                <a:cs typeface="Arial" panose="020B0604020202020204" pitchFamily="34" charset="0"/>
              </a:rPr>
              <a:t>Put in parenthesis</a:t>
            </a:r>
          </a:p>
        </p:txBody>
      </p:sp>
      <p:sp>
        <p:nvSpPr>
          <p:cNvPr id="20" name="Slide Number Placeholder 5">
            <a:extLst>
              <a:ext uri="{FF2B5EF4-FFF2-40B4-BE49-F238E27FC236}">
                <a16:creationId xmlns:a16="http://schemas.microsoft.com/office/drawing/2014/main" id="{5EC704E8-CFDE-4436-BBE2-4D5BE3A880C8}"/>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solidFill>
                  <a:srgbClr val="00C7B1"/>
                </a:solidFill>
              </a:rPr>
              <a:pPr algn="l"/>
              <a:t>12</a:t>
            </a:fld>
            <a:endParaRPr lang="en-US" sz="1200" dirty="0">
              <a:solidFill>
                <a:srgbClr val="00C7B1"/>
              </a:solidFill>
            </a:endParaRPr>
          </a:p>
        </p:txBody>
      </p:sp>
      <p:sp>
        <p:nvSpPr>
          <p:cNvPr id="24" name="Footer Placeholder 3">
            <a:extLst>
              <a:ext uri="{FF2B5EF4-FFF2-40B4-BE49-F238E27FC236}">
                <a16:creationId xmlns:a16="http://schemas.microsoft.com/office/drawing/2014/main" id="{BA02ABCC-2AC1-4B5A-8202-643C9100B902}"/>
              </a:ext>
            </a:extLst>
          </p:cNvPr>
          <p:cNvSpPr>
            <a:spLocks noGrp="1"/>
          </p:cNvSpPr>
          <p:nvPr>
            <p:ph type="ftr" sz="quarter" idx="11"/>
          </p:nvPr>
        </p:nvSpPr>
        <p:spPr>
          <a:xfrm>
            <a:off x="3307749" y="6378122"/>
            <a:ext cx="6179918" cy="365125"/>
          </a:xfrm>
        </p:spPr>
        <p:txBody>
          <a:bodyPr/>
          <a:lstStyle/>
          <a:p>
            <a:r>
              <a:rPr lang="en-US" dirty="0">
                <a:solidFill>
                  <a:schemeClr val="bg1">
                    <a:lumMod val="50000"/>
                  </a:schemeClr>
                </a:solidFill>
              </a:rPr>
              <a:t>Copyright 1992-2015, Leadership Strategies, Inc. V15.02</a:t>
            </a:r>
          </a:p>
        </p:txBody>
      </p:sp>
      <p:sp>
        <p:nvSpPr>
          <p:cNvPr id="25" name="Footer Placeholder 4">
            <a:extLst>
              <a:ext uri="{FF2B5EF4-FFF2-40B4-BE49-F238E27FC236}">
                <a16:creationId xmlns:a16="http://schemas.microsoft.com/office/drawing/2014/main" id="{A13483A9-6303-487A-AE3A-48642BBF19B1}"/>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question_mark.jpg"/>
          <p:cNvPicPr>
            <a:picLocks noChangeAspect="1"/>
          </p:cNvPicPr>
          <p:nvPr/>
        </p:nvPicPr>
        <p:blipFill rotWithShape="1">
          <a:blip r:embed="rId3"/>
          <a:srcRect l="-1" r="-1"/>
          <a:stretch/>
        </p:blipFill>
        <p:spPr>
          <a:xfrm>
            <a:off x="0" y="0"/>
            <a:ext cx="12192000" cy="6858000"/>
          </a:xfrm>
          <a:prstGeom prst="rect">
            <a:avLst/>
          </a:prstGeom>
        </p:spPr>
      </p:pic>
      <p:sp>
        <p:nvSpPr>
          <p:cNvPr id="12" name="Rectangle 11"/>
          <p:cNvSpPr/>
          <p:nvPr/>
        </p:nvSpPr>
        <p:spPr>
          <a:xfrm>
            <a:off x="3782507" y="145576"/>
            <a:ext cx="5230402" cy="72678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d. ask, don’t tell</a:t>
            </a:r>
          </a:p>
        </p:txBody>
      </p:sp>
      <p:sp>
        <p:nvSpPr>
          <p:cNvPr id="15" name="Slide Number Placeholder 5">
            <a:extLst>
              <a:ext uri="{FF2B5EF4-FFF2-40B4-BE49-F238E27FC236}">
                <a16:creationId xmlns:a16="http://schemas.microsoft.com/office/drawing/2014/main" id="{B6E3D5B3-8B56-43D6-8DB9-BCFC2BF84C4F}"/>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solidFill>
                  <a:srgbClr val="00C7B1"/>
                </a:solidFill>
              </a:rPr>
              <a:pPr algn="l"/>
              <a:t>13</a:t>
            </a:fld>
            <a:endParaRPr lang="en-US" sz="1200" dirty="0">
              <a:solidFill>
                <a:srgbClr val="00C7B1"/>
              </a:solidFill>
            </a:endParaRPr>
          </a:p>
        </p:txBody>
      </p:sp>
      <p:sp>
        <p:nvSpPr>
          <p:cNvPr id="18" name="Footer Placeholder 3">
            <a:extLst>
              <a:ext uri="{FF2B5EF4-FFF2-40B4-BE49-F238E27FC236}">
                <a16:creationId xmlns:a16="http://schemas.microsoft.com/office/drawing/2014/main" id="{C7CD1A1D-2B98-4E09-A232-70A7D4A784FF}"/>
              </a:ext>
            </a:extLst>
          </p:cNvPr>
          <p:cNvSpPr>
            <a:spLocks noGrp="1"/>
          </p:cNvSpPr>
          <p:nvPr>
            <p:ph type="ftr" sz="quarter" idx="11"/>
          </p:nvPr>
        </p:nvSpPr>
        <p:spPr>
          <a:xfrm>
            <a:off x="3307749" y="6378122"/>
            <a:ext cx="6179918" cy="365125"/>
          </a:xfrm>
        </p:spPr>
        <p:txBody>
          <a:bodyPr/>
          <a:lstStyle/>
          <a:p>
            <a:r>
              <a:rPr lang="en-US" dirty="0">
                <a:solidFill>
                  <a:schemeClr val="bg1">
                    <a:lumMod val="50000"/>
                  </a:schemeClr>
                </a:solidFill>
              </a:rPr>
              <a:t>Copyright 1992-2015, Leadership Strategies, Inc. V15.02</a:t>
            </a:r>
          </a:p>
        </p:txBody>
      </p:sp>
      <p:sp>
        <p:nvSpPr>
          <p:cNvPr id="19" name="Footer Placeholder 4">
            <a:extLst>
              <a:ext uri="{FF2B5EF4-FFF2-40B4-BE49-F238E27FC236}">
                <a16:creationId xmlns:a16="http://schemas.microsoft.com/office/drawing/2014/main" id="{D2C649C0-A336-4382-9089-5EBBC73DC698}"/>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D. Ask, Don’t Tell</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6" name="Content Placeholder 5"/>
          <p:cNvSpPr>
            <a:spLocks noGrp="1"/>
          </p:cNvSpPr>
          <p:nvPr>
            <p:ph type="body" sz="quarter" idx="13"/>
          </p:nvPr>
        </p:nvSpPr>
        <p:spPr>
          <a:xfrm>
            <a:off x="560388" y="2005778"/>
            <a:ext cx="11426825" cy="2257997"/>
          </a:xfrm>
        </p:spPr>
        <p:txBody>
          <a:bodyPr>
            <a:normAutofit/>
          </a:bodyPr>
          <a:lstStyle/>
          <a:p>
            <a:pPr>
              <a:lnSpc>
                <a:spcPct val="100000"/>
              </a:lnSpc>
              <a:spcAft>
                <a:spcPts val="1200"/>
              </a:spcAft>
            </a:pPr>
            <a:r>
              <a:rPr lang="en-US" sz="2400" dirty="0"/>
              <a:t>You may be perceived as losing neutrality</a:t>
            </a:r>
          </a:p>
          <a:p>
            <a:pPr>
              <a:lnSpc>
                <a:spcPct val="100000"/>
              </a:lnSpc>
              <a:spcAft>
                <a:spcPts val="1200"/>
              </a:spcAft>
            </a:pPr>
            <a:r>
              <a:rPr lang="en-US" sz="2400" dirty="0"/>
              <a:t>You get verbal agreement, but the participants never own it</a:t>
            </a:r>
          </a:p>
          <a:p>
            <a:pPr>
              <a:lnSpc>
                <a:spcPct val="100000"/>
              </a:lnSpc>
              <a:spcAft>
                <a:spcPts val="1200"/>
              </a:spcAft>
            </a:pPr>
            <a:r>
              <a:rPr lang="en-US" sz="2400" dirty="0"/>
              <a:t>You don’t get agreement and time is wasted</a:t>
            </a:r>
          </a:p>
        </p:txBody>
      </p:sp>
      <p:sp>
        <p:nvSpPr>
          <p:cNvPr id="3" name="Footer Placeholder 2">
            <a:extLst>
              <a:ext uri="{FF2B5EF4-FFF2-40B4-BE49-F238E27FC236}">
                <a16:creationId xmlns:a16="http://schemas.microsoft.com/office/drawing/2014/main" id="{8BA71192-FFF1-4671-A6D4-7380A9F7D324}"/>
              </a:ext>
            </a:extLst>
          </p:cNvPr>
          <p:cNvSpPr>
            <a:spLocks noGrp="1"/>
          </p:cNvSpPr>
          <p:nvPr>
            <p:ph type="ftr" sz="quarter" idx="11"/>
          </p:nvPr>
        </p:nvSpPr>
        <p:spPr/>
        <p:txBody>
          <a:bodyPr/>
          <a:lstStyle/>
          <a:p>
            <a:r>
              <a:rPr lang="en-US" dirty="0"/>
              <a:t>Copyright 1992-2015, Leadership Strategies, Inc. V15.02</a:t>
            </a:r>
          </a:p>
        </p:txBody>
      </p:sp>
      <p:sp>
        <p:nvSpPr>
          <p:cNvPr id="8" name="Title 4"/>
          <p:cNvSpPr txBox="1">
            <a:spLocks/>
          </p:cNvSpPr>
          <p:nvPr/>
        </p:nvSpPr>
        <p:spPr>
          <a:xfrm>
            <a:off x="657225" y="1484852"/>
            <a:ext cx="8071290" cy="520926"/>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Why?</a:t>
            </a:r>
          </a:p>
        </p:txBody>
      </p:sp>
      <p:sp>
        <p:nvSpPr>
          <p:cNvPr id="7" name="TextBox 6"/>
          <p:cNvSpPr txBox="1"/>
          <p:nvPr/>
        </p:nvSpPr>
        <p:spPr>
          <a:xfrm>
            <a:off x="10775033"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4-5</a:t>
            </a:r>
          </a:p>
        </p:txBody>
      </p:sp>
      <p:sp>
        <p:nvSpPr>
          <p:cNvPr id="9" name="TextBox 8"/>
          <p:cNvSpPr txBox="1"/>
          <p:nvPr/>
        </p:nvSpPr>
        <p:spPr>
          <a:xfrm>
            <a:off x="11117933" y="322845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D. Ask, Don’t Tell</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6" name="Content Placeholder 5"/>
          <p:cNvSpPr>
            <a:spLocks noGrp="1"/>
          </p:cNvSpPr>
          <p:nvPr>
            <p:ph type="body" sz="quarter" idx="13"/>
          </p:nvPr>
        </p:nvSpPr>
        <p:spPr>
          <a:xfrm>
            <a:off x="560388" y="2083762"/>
            <a:ext cx="11426825" cy="4164580"/>
          </a:xfrm>
        </p:spPr>
        <p:txBody>
          <a:bodyPr/>
          <a:lstStyle/>
          <a:p>
            <a:pPr>
              <a:spcAft>
                <a:spcPts val="1200"/>
              </a:spcAft>
            </a:pPr>
            <a:r>
              <a:rPr lang="en-US" sz="2400" dirty="0"/>
              <a:t>Turn any statement into a question</a:t>
            </a:r>
          </a:p>
          <a:p>
            <a:pPr>
              <a:spcAft>
                <a:spcPts val="1200"/>
              </a:spcAft>
            </a:pPr>
            <a:r>
              <a:rPr lang="en-US" sz="2400" dirty="0"/>
              <a:t>If you find yourself making statements, you may have slipped into another role</a:t>
            </a:r>
          </a:p>
          <a:p>
            <a:pPr>
              <a:spcAft>
                <a:spcPts val="1200"/>
              </a:spcAft>
            </a:pPr>
            <a:r>
              <a:rPr lang="en-US" sz="2400" dirty="0"/>
              <a:t>If you say it, they can disagree. If they say it, its theirs</a:t>
            </a:r>
          </a:p>
          <a:p>
            <a:pPr>
              <a:spcAft>
                <a:spcPts val="1200"/>
              </a:spcAft>
              <a:buNone/>
            </a:pPr>
            <a:r>
              <a:rPr lang="en-US" cap="all" dirty="0">
                <a:solidFill>
                  <a:srgbClr val="AFBD22"/>
                </a:solidFill>
                <a:latin typeface="Franklin Gothic Medium"/>
                <a:ea typeface="ＭＳ Ｐゴシック" charset="-128"/>
                <a:cs typeface="Franklin Gothic Medium"/>
              </a:rPr>
              <a:t>						</a:t>
            </a:r>
            <a:r>
              <a:rPr lang="en-US" sz="3600" cap="all" dirty="0">
                <a:solidFill>
                  <a:srgbClr val="009383"/>
                </a:solidFill>
                <a:ea typeface="ＭＳ Ｐゴシック" charset="-128"/>
              </a:rPr>
              <a:t>ed = rd </a:t>
            </a:r>
            <a:r>
              <a:rPr lang="en-US" sz="3600" dirty="0">
                <a:solidFill>
                  <a:srgbClr val="009383"/>
                </a:solidFill>
                <a:ea typeface="ＭＳ Ｐゴシック" charset="-128"/>
              </a:rPr>
              <a:t>x</a:t>
            </a:r>
            <a:r>
              <a:rPr lang="en-US" sz="3600" cap="all" dirty="0">
                <a:solidFill>
                  <a:srgbClr val="009383"/>
                </a:solidFill>
                <a:ea typeface="ＭＳ Ｐゴシック" charset="-128"/>
              </a:rPr>
              <a:t> cd</a:t>
            </a:r>
          </a:p>
          <a:p>
            <a:pPr>
              <a:spcAft>
                <a:spcPts val="1200"/>
              </a:spcAft>
            </a:pPr>
            <a:endParaRPr lang="en-US" dirty="0"/>
          </a:p>
        </p:txBody>
      </p:sp>
      <p:sp>
        <p:nvSpPr>
          <p:cNvPr id="3" name="Footer Placeholder 2">
            <a:extLst>
              <a:ext uri="{FF2B5EF4-FFF2-40B4-BE49-F238E27FC236}">
                <a16:creationId xmlns:a16="http://schemas.microsoft.com/office/drawing/2014/main" id="{40140D4B-7B58-47A4-9745-C239EB1F1CD9}"/>
              </a:ext>
            </a:extLst>
          </p:cNvPr>
          <p:cNvSpPr>
            <a:spLocks noGrp="1"/>
          </p:cNvSpPr>
          <p:nvPr>
            <p:ph type="ftr" sz="quarter" idx="11"/>
          </p:nvPr>
        </p:nvSpPr>
        <p:spPr/>
        <p:txBody>
          <a:bodyPr/>
          <a:lstStyle/>
          <a:p>
            <a:r>
              <a:rPr lang="en-US" dirty="0"/>
              <a:t>Copyright 1992-2015, Leadership Strategies, Inc. V15.02</a:t>
            </a:r>
          </a:p>
        </p:txBody>
      </p:sp>
      <p:sp>
        <p:nvSpPr>
          <p:cNvPr id="8" name="Title 4"/>
          <p:cNvSpPr txBox="1">
            <a:spLocks/>
          </p:cNvSpPr>
          <p:nvPr/>
        </p:nvSpPr>
        <p:spPr>
          <a:xfrm>
            <a:off x="657225" y="1404001"/>
            <a:ext cx="8071290" cy="616701"/>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Use Your Questioning Techniques</a:t>
            </a:r>
          </a:p>
        </p:txBody>
      </p:sp>
      <p:sp>
        <p:nvSpPr>
          <p:cNvPr id="7" name="TextBox 6"/>
          <p:cNvSpPr txBox="1"/>
          <p:nvPr/>
        </p:nvSpPr>
        <p:spPr>
          <a:xfrm>
            <a:off x="10945812"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4-6</a:t>
            </a:r>
          </a:p>
        </p:txBody>
      </p:sp>
      <p:sp>
        <p:nvSpPr>
          <p:cNvPr id="9" name="TextBox 8"/>
          <p:cNvSpPr txBox="1"/>
          <p:nvPr/>
        </p:nvSpPr>
        <p:spPr>
          <a:xfrm>
            <a:off x="11241762" y="382052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 r="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AE0436C3-C734-44BB-B792-7A4D5262D963}"/>
              </a:ext>
            </a:extLst>
          </p:cNvPr>
          <p:cNvSpPr>
            <a:spLocks noGrp="1"/>
          </p:cNvSpPr>
          <p:nvPr>
            <p:ph type="ftr" sz="quarter" idx="11"/>
          </p:nvPr>
        </p:nvSpPr>
        <p:spPr/>
        <p:txBody>
          <a:bodyPr/>
          <a:lstStyle/>
          <a:p>
            <a:r>
              <a:rPr lang="en-US" dirty="0"/>
              <a:t>Copyright 1992-2015, Leadership Strategies, Inc. V15.02</a:t>
            </a:r>
          </a:p>
        </p:txBody>
      </p:sp>
      <p:sp>
        <p:nvSpPr>
          <p:cNvPr id="10" name="Rectangle 9"/>
          <p:cNvSpPr/>
          <p:nvPr/>
        </p:nvSpPr>
        <p:spPr>
          <a:xfrm>
            <a:off x="2359867" y="335340"/>
            <a:ext cx="7472266" cy="705184"/>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e. Write so they can read it</a:t>
            </a:r>
          </a:p>
        </p:txBody>
      </p:sp>
      <p:sp>
        <p:nvSpPr>
          <p:cNvPr id="15" name="Slide Number Placeholder 5">
            <a:extLst>
              <a:ext uri="{FF2B5EF4-FFF2-40B4-BE49-F238E27FC236}">
                <a16:creationId xmlns:a16="http://schemas.microsoft.com/office/drawing/2014/main" id="{DBCCD88B-765F-46FC-97F6-5C90FAE9DC82}"/>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pPr algn="l"/>
              <a:t>16</a:t>
            </a:fld>
            <a:endParaRPr lang="en-US" sz="1200" dirty="0"/>
          </a:p>
        </p:txBody>
      </p:sp>
      <p:sp>
        <p:nvSpPr>
          <p:cNvPr id="20" name="Footer Placeholder 4">
            <a:extLst>
              <a:ext uri="{FF2B5EF4-FFF2-40B4-BE49-F238E27FC236}">
                <a16:creationId xmlns:a16="http://schemas.microsoft.com/office/drawing/2014/main" id="{F0BC1DFE-CE67-4B43-9EF5-B2411EE5D79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E. Write So They Can Read It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14" name="Content Placeholder 13"/>
          <p:cNvSpPr>
            <a:spLocks noGrp="1"/>
          </p:cNvSpPr>
          <p:nvPr>
            <p:ph type="body" sz="quarter" idx="13"/>
          </p:nvPr>
        </p:nvSpPr>
        <p:spPr/>
        <p:txBody>
          <a:bodyPr>
            <a:normAutofit/>
          </a:bodyPr>
          <a:lstStyle/>
          <a:p>
            <a:pPr marL="514350" indent="-514350">
              <a:spcAft>
                <a:spcPts val="600"/>
              </a:spcAft>
              <a:defRPr/>
            </a:pPr>
            <a:r>
              <a:rPr lang="en-US" sz="2400" dirty="0"/>
              <a:t>Write </a:t>
            </a:r>
            <a:r>
              <a:rPr lang="en-US" dirty="0"/>
              <a:t>LARGE</a:t>
            </a:r>
          </a:p>
          <a:p>
            <a:pPr marL="514350" indent="-514350">
              <a:spcAft>
                <a:spcPts val="600"/>
              </a:spcAft>
              <a:defRPr/>
            </a:pPr>
            <a:r>
              <a:rPr lang="en-US" sz="2400" dirty="0"/>
              <a:t>Write </a:t>
            </a:r>
            <a:r>
              <a:rPr lang="en-US" sz="2400" u="sng" dirty="0"/>
              <a:t>straight</a:t>
            </a:r>
          </a:p>
          <a:p>
            <a:pPr marL="514350" indent="-514350">
              <a:spcAft>
                <a:spcPts val="600"/>
              </a:spcAft>
              <a:defRPr/>
            </a:pPr>
            <a:r>
              <a:rPr lang="en-US" sz="2400" dirty="0"/>
              <a:t>Leave plenty of space between lines</a:t>
            </a:r>
          </a:p>
          <a:p>
            <a:pPr marL="514350" indent="-514350">
              <a:spcAft>
                <a:spcPts val="600"/>
              </a:spcAft>
              <a:defRPr/>
            </a:pPr>
            <a:r>
              <a:rPr lang="en-US" sz="2400" dirty="0"/>
              <a:t>No more than 10 lines per page</a:t>
            </a:r>
          </a:p>
          <a:p>
            <a:pPr marL="514350" indent="-514350">
              <a:spcAft>
                <a:spcPts val="600"/>
              </a:spcAft>
              <a:defRPr/>
            </a:pPr>
            <a:r>
              <a:rPr lang="en-US" sz="2400" dirty="0"/>
              <a:t>Avoid using </a:t>
            </a:r>
            <a:r>
              <a:rPr lang="en-US" sz="2400" dirty="0">
                <a:solidFill>
                  <a:srgbClr val="FF0000"/>
                </a:solidFill>
              </a:rPr>
              <a:t>red </a:t>
            </a:r>
            <a:r>
              <a:rPr lang="en-US" sz="2400" dirty="0"/>
              <a:t>as a base color</a:t>
            </a:r>
          </a:p>
          <a:p>
            <a:pPr marL="514350" indent="-514350">
              <a:spcAft>
                <a:spcPts val="600"/>
              </a:spcAft>
              <a:defRPr/>
            </a:pPr>
            <a:r>
              <a:rPr lang="en-US" sz="2400" dirty="0"/>
              <a:t>Write neatly</a:t>
            </a:r>
          </a:p>
          <a:p>
            <a:pPr marL="514350" indent="-514350">
              <a:spcAft>
                <a:spcPts val="600"/>
              </a:spcAft>
              <a:defRPr/>
            </a:pPr>
            <a:r>
              <a:rPr lang="en-US" sz="2400" dirty="0"/>
              <a:t>Form letters distinctly</a:t>
            </a:r>
          </a:p>
        </p:txBody>
      </p:sp>
      <p:sp>
        <p:nvSpPr>
          <p:cNvPr id="3" name="Footer Placeholder 2">
            <a:extLst>
              <a:ext uri="{FF2B5EF4-FFF2-40B4-BE49-F238E27FC236}">
                <a16:creationId xmlns:a16="http://schemas.microsoft.com/office/drawing/2014/main" id="{19BA3B02-0231-4161-BB8E-2194F31DEB64}"/>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4-6</a:t>
            </a:r>
          </a:p>
        </p:txBody>
      </p:sp>
      <p:sp>
        <p:nvSpPr>
          <p:cNvPr id="6" name="TextBox 5"/>
          <p:cNvSpPr txBox="1"/>
          <p:nvPr/>
        </p:nvSpPr>
        <p:spPr>
          <a:xfrm>
            <a:off x="10003117" y="505685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1" r="-1"/>
          <a:stretch/>
        </p:blipFill>
        <p:spPr>
          <a:xfrm>
            <a:off x="0" y="-1"/>
            <a:ext cx="12192000" cy="6858002"/>
          </a:xfrm>
          <a:prstGeom prst="rect">
            <a:avLst/>
          </a:prstGeom>
        </p:spPr>
      </p:pic>
      <p:sp>
        <p:nvSpPr>
          <p:cNvPr id="11" name="Rectangle 10"/>
          <p:cNvSpPr/>
          <p:nvPr/>
        </p:nvSpPr>
        <p:spPr>
          <a:xfrm>
            <a:off x="2968375" y="246579"/>
            <a:ext cx="6255249" cy="614228"/>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F. Use additive editing</a:t>
            </a:r>
          </a:p>
        </p:txBody>
      </p:sp>
      <p:sp>
        <p:nvSpPr>
          <p:cNvPr id="15" name="Slide Number Placeholder 5">
            <a:extLst>
              <a:ext uri="{FF2B5EF4-FFF2-40B4-BE49-F238E27FC236}">
                <a16:creationId xmlns:a16="http://schemas.microsoft.com/office/drawing/2014/main" id="{62261499-0A1A-42BB-BC80-88FC3E2CD068}"/>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solidFill>
                  <a:srgbClr val="00C7B1"/>
                </a:solidFill>
              </a:rPr>
              <a:pPr algn="l"/>
              <a:t>18</a:t>
            </a:fld>
            <a:endParaRPr lang="en-US" sz="1200" dirty="0">
              <a:solidFill>
                <a:srgbClr val="00C7B1"/>
              </a:solidFill>
            </a:endParaRPr>
          </a:p>
        </p:txBody>
      </p:sp>
      <p:sp>
        <p:nvSpPr>
          <p:cNvPr id="19" name="Footer Placeholder 3">
            <a:extLst>
              <a:ext uri="{FF2B5EF4-FFF2-40B4-BE49-F238E27FC236}">
                <a16:creationId xmlns:a16="http://schemas.microsoft.com/office/drawing/2014/main" id="{8E4BE290-481B-44A6-8FC6-0BD3A03B3BA2}"/>
              </a:ext>
            </a:extLst>
          </p:cNvPr>
          <p:cNvSpPr>
            <a:spLocks noGrp="1"/>
          </p:cNvSpPr>
          <p:nvPr>
            <p:ph type="ftr" sz="quarter" idx="11"/>
          </p:nvPr>
        </p:nvSpPr>
        <p:spPr>
          <a:xfrm>
            <a:off x="3307749" y="6378122"/>
            <a:ext cx="6179918" cy="365125"/>
          </a:xfrm>
        </p:spPr>
        <p:txBody>
          <a:bodyPr/>
          <a:lstStyle/>
          <a:p>
            <a:r>
              <a:rPr lang="en-US" dirty="0">
                <a:solidFill>
                  <a:schemeClr val="bg1">
                    <a:lumMod val="65000"/>
                  </a:schemeClr>
                </a:solidFill>
              </a:rPr>
              <a:t>Copyright 1992-2015, Leadership Strategies, Inc. V15.02</a:t>
            </a:r>
          </a:p>
        </p:txBody>
      </p:sp>
      <p:sp>
        <p:nvSpPr>
          <p:cNvPr id="20" name="Footer Placeholder 4">
            <a:extLst>
              <a:ext uri="{FF2B5EF4-FFF2-40B4-BE49-F238E27FC236}">
                <a16:creationId xmlns:a16="http://schemas.microsoft.com/office/drawing/2014/main" id="{34F3C3A4-8F3A-4D4B-B530-002A02B65D3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65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F. Use Additive Editing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14" name="Content Placeholder 13"/>
          <p:cNvSpPr>
            <a:spLocks noGrp="1"/>
          </p:cNvSpPr>
          <p:nvPr>
            <p:ph type="body" sz="quarter" idx="13"/>
          </p:nvPr>
        </p:nvSpPr>
        <p:spPr/>
        <p:txBody>
          <a:bodyPr>
            <a:normAutofit/>
          </a:bodyPr>
          <a:lstStyle/>
          <a:p>
            <a:pPr marL="514350" indent="-514350">
              <a:lnSpc>
                <a:spcPct val="100000"/>
              </a:lnSpc>
              <a:spcAft>
                <a:spcPts val="1200"/>
              </a:spcAft>
              <a:defRPr/>
            </a:pPr>
            <a:r>
              <a:rPr lang="en-US" sz="2400" dirty="0"/>
              <a:t>Edit by lining through – not deleting</a:t>
            </a:r>
          </a:p>
          <a:p>
            <a:pPr marL="514350" indent="-514350">
              <a:lnSpc>
                <a:spcPct val="100000"/>
              </a:lnSpc>
              <a:spcAft>
                <a:spcPts val="1200"/>
              </a:spcAft>
              <a:defRPr/>
            </a:pPr>
            <a:r>
              <a:rPr lang="en-US" sz="2400" dirty="0"/>
              <a:t>Leave plenty of space for correcting</a:t>
            </a:r>
          </a:p>
          <a:p>
            <a:pPr marL="514350" indent="-514350">
              <a:lnSpc>
                <a:spcPct val="100000"/>
              </a:lnSpc>
              <a:spcAft>
                <a:spcPts val="1200"/>
              </a:spcAft>
              <a:defRPr/>
            </a:pPr>
            <a:r>
              <a:rPr lang="en-US" sz="2400" dirty="0"/>
              <a:t>Use a </a:t>
            </a:r>
            <a:r>
              <a:rPr lang="en-US" sz="2400" dirty="0">
                <a:solidFill>
                  <a:srgbClr val="F26522"/>
                </a:solidFill>
              </a:rPr>
              <a:t>different color </a:t>
            </a:r>
            <a:r>
              <a:rPr lang="en-US" sz="2400" dirty="0"/>
              <a:t>for corrections</a:t>
            </a:r>
          </a:p>
          <a:p>
            <a:pPr marL="514350" indent="-514350">
              <a:lnSpc>
                <a:spcPct val="100000"/>
              </a:lnSpc>
              <a:spcAft>
                <a:spcPts val="1200"/>
              </a:spcAft>
              <a:defRPr/>
            </a:pPr>
            <a:r>
              <a:rPr lang="en-US" sz="2400" dirty="0"/>
              <a:t>Re-write if too many corrections</a:t>
            </a:r>
          </a:p>
        </p:txBody>
      </p:sp>
      <p:sp>
        <p:nvSpPr>
          <p:cNvPr id="3" name="Footer Placeholder 2">
            <a:extLst>
              <a:ext uri="{FF2B5EF4-FFF2-40B4-BE49-F238E27FC236}">
                <a16:creationId xmlns:a16="http://schemas.microsoft.com/office/drawing/2014/main" id="{D84FED83-D355-4F0E-B82F-31E218C0FD3A}"/>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45812" y="572492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4-7</a:t>
            </a:r>
          </a:p>
        </p:txBody>
      </p:sp>
      <p:sp>
        <p:nvSpPr>
          <p:cNvPr id="6" name="TextBox 5"/>
          <p:cNvSpPr txBox="1"/>
          <p:nvPr/>
        </p:nvSpPr>
        <p:spPr>
          <a:xfrm>
            <a:off x="11093787" y="363651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4108147"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Footer Placeholder 2">
            <a:extLst>
              <a:ext uri="{FF2B5EF4-FFF2-40B4-BE49-F238E27FC236}">
                <a16:creationId xmlns:a16="http://schemas.microsoft.com/office/drawing/2014/main" id="{D949DB51-3176-4CCC-8100-15F8DEECC032}"/>
              </a:ext>
            </a:extLst>
          </p:cNvPr>
          <p:cNvSpPr>
            <a:spLocks noGrp="1"/>
          </p:cNvSpPr>
          <p:nvPr>
            <p:ph type="ftr" sz="quarter" idx="11"/>
          </p:nvPr>
        </p:nvSpPr>
        <p:spPr/>
        <p:txBody>
          <a:bodyPr/>
          <a:lstStyle/>
          <a:p>
            <a:r>
              <a:rPr lang="en-US" dirty="0"/>
              <a:t>Copyright 1992-2015, Leadership Strategies, Inc. V15.02</a:t>
            </a:r>
          </a:p>
        </p:txBody>
      </p:sp>
      <p:sp>
        <p:nvSpPr>
          <p:cNvPr id="6" name="Oval 5"/>
          <p:cNvSpPr/>
          <p:nvPr/>
        </p:nvSpPr>
        <p:spPr>
          <a:xfrm>
            <a:off x="2310264"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148322"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7001637" y="3136333"/>
            <a:ext cx="210312" cy="245364"/>
          </a:xfrm>
          <a:prstGeom prst="rect">
            <a:avLst/>
          </a:prstGeom>
        </p:spPr>
      </p:pic>
      <p:pic>
        <p:nvPicPr>
          <p:cNvPr id="20" name="Picture 19"/>
          <p:cNvPicPr>
            <a:picLocks noChangeAspect="1"/>
          </p:cNvPicPr>
          <p:nvPr/>
        </p:nvPicPr>
        <p:blipFill>
          <a:blip r:embed="rId4"/>
          <a:stretch>
            <a:fillRect/>
          </a:stretch>
        </p:blipFill>
        <p:spPr>
          <a:xfrm>
            <a:off x="7010401" y="1299191"/>
            <a:ext cx="201549" cy="254127"/>
          </a:xfrm>
          <a:prstGeom prst="rect">
            <a:avLst/>
          </a:prstGeom>
        </p:spPr>
      </p:pic>
      <p:pic>
        <p:nvPicPr>
          <p:cNvPr id="21" name="Picture 20"/>
          <p:cNvPicPr>
            <a:picLocks noChangeAspect="1"/>
          </p:cNvPicPr>
          <p:nvPr/>
        </p:nvPicPr>
        <p:blipFill>
          <a:blip r:embed="rId5"/>
          <a:stretch>
            <a:fillRect/>
          </a:stretch>
        </p:blipFill>
        <p:spPr>
          <a:xfrm>
            <a:off x="8034978" y="2118293"/>
            <a:ext cx="105156" cy="297942"/>
          </a:xfrm>
          <a:prstGeom prst="rect">
            <a:avLst/>
          </a:prstGeom>
        </p:spPr>
      </p:pic>
      <p:sp>
        <p:nvSpPr>
          <p:cNvPr id="23" name="TextBox 22"/>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Oval 33"/>
          <p:cNvSpPr/>
          <p:nvPr/>
        </p:nvSpPr>
        <p:spPr>
          <a:xfrm>
            <a:off x="7379230" y="606438"/>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r="-2" b="22112"/>
          <a:stretch/>
        </p:blipFill>
        <p:spPr>
          <a:xfrm>
            <a:off x="0" y="-1"/>
            <a:ext cx="12192000" cy="6909213"/>
          </a:xfrm>
          <a:prstGeom prst="rect">
            <a:avLst/>
          </a:prstGeom>
        </p:spPr>
      </p:pic>
      <p:sp>
        <p:nvSpPr>
          <p:cNvPr id="10" name="Rectangle 9"/>
          <p:cNvSpPr/>
          <p:nvPr/>
        </p:nvSpPr>
        <p:spPr>
          <a:xfrm>
            <a:off x="2400964" y="253146"/>
            <a:ext cx="7390072" cy="76635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g. Avoid lulls WHILE WRITING</a:t>
            </a:r>
          </a:p>
        </p:txBody>
      </p:sp>
      <p:sp>
        <p:nvSpPr>
          <p:cNvPr id="17" name="Slide Number Placeholder 5">
            <a:extLst>
              <a:ext uri="{FF2B5EF4-FFF2-40B4-BE49-F238E27FC236}">
                <a16:creationId xmlns:a16="http://schemas.microsoft.com/office/drawing/2014/main" id="{24564D7D-16F6-4465-A2AF-8E1BCE7EE9F7}"/>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solidFill>
                  <a:srgbClr val="00C7B1"/>
                </a:solidFill>
              </a:rPr>
              <a:pPr algn="l"/>
              <a:t>20</a:t>
            </a:fld>
            <a:endParaRPr lang="en-US" sz="1200" dirty="0">
              <a:solidFill>
                <a:srgbClr val="00C7B1"/>
              </a:solidFill>
            </a:endParaRPr>
          </a:p>
        </p:txBody>
      </p:sp>
      <p:sp>
        <p:nvSpPr>
          <p:cNvPr id="19" name="Footer Placeholder 3">
            <a:extLst>
              <a:ext uri="{FF2B5EF4-FFF2-40B4-BE49-F238E27FC236}">
                <a16:creationId xmlns:a16="http://schemas.microsoft.com/office/drawing/2014/main" id="{E7F57AA6-4931-4C2C-8539-729ADC51A26B}"/>
              </a:ext>
            </a:extLst>
          </p:cNvPr>
          <p:cNvSpPr>
            <a:spLocks noGrp="1"/>
          </p:cNvSpPr>
          <p:nvPr>
            <p:ph type="ftr" sz="quarter" idx="11"/>
          </p:nvPr>
        </p:nvSpPr>
        <p:spPr>
          <a:xfrm>
            <a:off x="3374717" y="6356349"/>
            <a:ext cx="6179918" cy="365125"/>
          </a:xfrm>
        </p:spPr>
        <p:txBody>
          <a:bodyPr/>
          <a:lstStyle/>
          <a:p>
            <a:r>
              <a:rPr lang="en-US" dirty="0"/>
              <a:t>Copyright 1992-2015, Leadership Strategies, Inc. V15.02</a:t>
            </a:r>
          </a:p>
        </p:txBody>
      </p:sp>
      <p:sp>
        <p:nvSpPr>
          <p:cNvPr id="22" name="Footer Placeholder 4">
            <a:extLst>
              <a:ext uri="{FF2B5EF4-FFF2-40B4-BE49-F238E27FC236}">
                <a16:creationId xmlns:a16="http://schemas.microsoft.com/office/drawing/2014/main" id="{04F73EAD-F6B8-42F2-895C-4A67BAC581D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G. Avoid the Lulls While Writing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14" name="Content Placeholder 13"/>
          <p:cNvSpPr>
            <a:spLocks noGrp="1"/>
          </p:cNvSpPr>
          <p:nvPr>
            <p:ph type="body" sz="quarter" idx="13"/>
          </p:nvPr>
        </p:nvSpPr>
        <p:spPr/>
        <p:txBody>
          <a:bodyPr>
            <a:normAutofit/>
          </a:bodyPr>
          <a:lstStyle/>
          <a:p>
            <a:pPr marL="514350" indent="-514350">
              <a:spcAft>
                <a:spcPts val="1200"/>
              </a:spcAft>
              <a:defRPr/>
            </a:pPr>
            <a:r>
              <a:rPr lang="en-US" sz="2400" dirty="0"/>
              <a:t>Stay _____ to the _______</a:t>
            </a:r>
          </a:p>
          <a:p>
            <a:pPr marL="514350" indent="-514350">
              <a:spcAft>
                <a:spcPts val="1200"/>
              </a:spcAft>
              <a:defRPr/>
            </a:pPr>
            <a:r>
              <a:rPr lang="en-US" sz="2400" dirty="0"/>
              <a:t>Begin _______ as soon as they start _________ </a:t>
            </a:r>
          </a:p>
          <a:p>
            <a:pPr marL="514350" indent="-514350">
              <a:spcAft>
                <a:spcPts val="1200"/>
              </a:spcAft>
              <a:defRPr/>
            </a:pPr>
            <a:r>
              <a:rPr lang="en-US" sz="2400" dirty="0"/>
              <a:t>_______  what they say as you write</a:t>
            </a:r>
          </a:p>
          <a:p>
            <a:pPr marL="514350" indent="-514350">
              <a:spcAft>
                <a:spcPts val="1200"/>
              </a:spcAft>
              <a:defRPr/>
            </a:pPr>
            <a:r>
              <a:rPr lang="en-US" sz="2400" dirty="0"/>
              <a:t>Ask them to _________ </a:t>
            </a:r>
          </a:p>
          <a:p>
            <a:pPr marL="514350" indent="-514350">
              <a:spcAft>
                <a:spcPts val="1200"/>
              </a:spcAft>
              <a:defRPr/>
            </a:pPr>
            <a:r>
              <a:rPr lang="en-US" sz="2400" dirty="0"/>
              <a:t>____ a direct ________</a:t>
            </a:r>
          </a:p>
        </p:txBody>
      </p:sp>
      <p:sp>
        <p:nvSpPr>
          <p:cNvPr id="3" name="Footer Placeholder 2">
            <a:extLst>
              <a:ext uri="{FF2B5EF4-FFF2-40B4-BE49-F238E27FC236}">
                <a16:creationId xmlns:a16="http://schemas.microsoft.com/office/drawing/2014/main" id="{C429DD9C-46B3-4908-9E0A-662B60C12925}"/>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829405" y="1514516"/>
            <a:ext cx="904415"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close</a:t>
            </a:r>
          </a:p>
        </p:txBody>
      </p:sp>
      <p:sp>
        <p:nvSpPr>
          <p:cNvPr id="6" name="TextBox 5"/>
          <p:cNvSpPr txBox="1"/>
          <p:nvPr/>
        </p:nvSpPr>
        <p:spPr>
          <a:xfrm>
            <a:off x="3621434" y="1502134"/>
            <a:ext cx="1127232"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boards</a:t>
            </a:r>
          </a:p>
        </p:txBody>
      </p:sp>
      <p:sp>
        <p:nvSpPr>
          <p:cNvPr id="7" name="TextBox 6"/>
          <p:cNvSpPr txBox="1"/>
          <p:nvPr/>
        </p:nvSpPr>
        <p:spPr>
          <a:xfrm>
            <a:off x="2057898" y="2188046"/>
            <a:ext cx="1075936"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writing</a:t>
            </a:r>
          </a:p>
        </p:txBody>
      </p:sp>
      <p:sp>
        <p:nvSpPr>
          <p:cNvPr id="8" name="TextBox 7"/>
          <p:cNvSpPr txBox="1"/>
          <p:nvPr/>
        </p:nvSpPr>
        <p:spPr>
          <a:xfrm>
            <a:off x="6240643" y="2154387"/>
            <a:ext cx="1418978"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speaking</a:t>
            </a:r>
          </a:p>
        </p:txBody>
      </p:sp>
      <p:sp>
        <p:nvSpPr>
          <p:cNvPr id="9" name="TextBox 8"/>
          <p:cNvSpPr txBox="1"/>
          <p:nvPr/>
        </p:nvSpPr>
        <p:spPr>
          <a:xfrm>
            <a:off x="1103084" y="2839088"/>
            <a:ext cx="1178528"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Repeat</a:t>
            </a:r>
          </a:p>
        </p:txBody>
      </p:sp>
      <p:sp>
        <p:nvSpPr>
          <p:cNvPr id="10" name="TextBox 9"/>
          <p:cNvSpPr txBox="1"/>
          <p:nvPr/>
        </p:nvSpPr>
        <p:spPr>
          <a:xfrm>
            <a:off x="3032170" y="3526204"/>
            <a:ext cx="1178528"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Repeat</a:t>
            </a:r>
          </a:p>
        </p:txBody>
      </p:sp>
      <p:sp>
        <p:nvSpPr>
          <p:cNvPr id="11" name="TextBox 10"/>
          <p:cNvSpPr txBox="1"/>
          <p:nvPr/>
        </p:nvSpPr>
        <p:spPr>
          <a:xfrm>
            <a:off x="1131778" y="4229989"/>
            <a:ext cx="697627"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Ask</a:t>
            </a:r>
          </a:p>
        </p:txBody>
      </p:sp>
      <p:sp>
        <p:nvSpPr>
          <p:cNvPr id="12" name="TextBox 11"/>
          <p:cNvSpPr txBox="1"/>
          <p:nvPr/>
        </p:nvSpPr>
        <p:spPr>
          <a:xfrm>
            <a:off x="2953431" y="4224400"/>
            <a:ext cx="1350050"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question</a:t>
            </a:r>
          </a:p>
        </p:txBody>
      </p:sp>
      <p:sp>
        <p:nvSpPr>
          <p:cNvPr id="13" name="TextBox 12"/>
          <p:cNvSpPr txBox="1"/>
          <p:nvPr/>
        </p:nvSpPr>
        <p:spPr>
          <a:xfrm>
            <a:off x="10945812" y="55390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4-7</a:t>
            </a:r>
          </a:p>
        </p:txBody>
      </p:sp>
      <p:sp>
        <p:nvSpPr>
          <p:cNvPr id="15" name="TextBox 14"/>
          <p:cNvSpPr txBox="1"/>
          <p:nvPr/>
        </p:nvSpPr>
        <p:spPr>
          <a:xfrm>
            <a:off x="11060222" y="427615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eli-number.jpg"/>
          <p:cNvPicPr>
            <a:picLocks noChangeAspect="1"/>
          </p:cNvPicPr>
          <p:nvPr/>
        </p:nvPicPr>
        <p:blipFill rotWithShape="1">
          <a:blip r:embed="rId3"/>
          <a:srcRect l="-1" r="16162" b="21480"/>
          <a:stretch/>
        </p:blipFill>
        <p:spPr>
          <a:xfrm>
            <a:off x="0" y="0"/>
            <a:ext cx="12192000" cy="6858000"/>
          </a:xfrm>
          <a:prstGeom prst="rect">
            <a:avLst/>
          </a:prstGeom>
        </p:spPr>
      </p:pic>
      <p:sp>
        <p:nvSpPr>
          <p:cNvPr id="10" name="Rectangle 9"/>
          <p:cNvSpPr/>
          <p:nvPr/>
        </p:nvSpPr>
        <p:spPr>
          <a:xfrm>
            <a:off x="1753691" y="253147"/>
            <a:ext cx="8684617" cy="703294"/>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h. Assign an order TO SPEAKERS </a:t>
            </a:r>
            <a:endParaRPr lang="en-US" sz="3600" dirty="0">
              <a:latin typeface="Arial" panose="020B0604020202020204" pitchFamily="34" charset="0"/>
              <a:cs typeface="Arial" panose="020B0604020202020204" pitchFamily="34" charset="0"/>
            </a:endParaRPr>
          </a:p>
        </p:txBody>
      </p:sp>
      <p:sp>
        <p:nvSpPr>
          <p:cNvPr id="16" name="Slide Number Placeholder 5">
            <a:extLst>
              <a:ext uri="{FF2B5EF4-FFF2-40B4-BE49-F238E27FC236}">
                <a16:creationId xmlns:a16="http://schemas.microsoft.com/office/drawing/2014/main" id="{AB07BB66-8B45-4E7C-9B63-B043EE405643}"/>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pPr algn="l"/>
              <a:t>22</a:t>
            </a:fld>
            <a:endParaRPr lang="en-US" sz="1200" dirty="0"/>
          </a:p>
        </p:txBody>
      </p:sp>
      <p:sp>
        <p:nvSpPr>
          <p:cNvPr id="17" name="Footer Placeholder 3">
            <a:extLst>
              <a:ext uri="{FF2B5EF4-FFF2-40B4-BE49-F238E27FC236}">
                <a16:creationId xmlns:a16="http://schemas.microsoft.com/office/drawing/2014/main" id="{20EC24A5-4167-40F2-9534-9D9BB6E2E8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
        <p:nvSpPr>
          <p:cNvPr id="19" name="Footer Placeholder 4">
            <a:extLst>
              <a:ext uri="{FF2B5EF4-FFF2-40B4-BE49-F238E27FC236}">
                <a16:creationId xmlns:a16="http://schemas.microsoft.com/office/drawing/2014/main" id="{4F84A59D-9D3A-43C7-906B-B3404BE0A526}"/>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H. Assign an Order to Speakers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14" name="Content Placeholder 13"/>
          <p:cNvSpPr>
            <a:spLocks noGrp="1"/>
          </p:cNvSpPr>
          <p:nvPr>
            <p:ph type="body" sz="quarter" idx="13"/>
          </p:nvPr>
        </p:nvSpPr>
        <p:spPr/>
        <p:txBody>
          <a:bodyPr>
            <a:normAutofit/>
          </a:bodyPr>
          <a:lstStyle/>
          <a:p>
            <a:pPr marL="514350" indent="-514350">
              <a:spcAft>
                <a:spcPts val="600"/>
              </a:spcAft>
              <a:defRPr/>
            </a:pPr>
            <a:r>
              <a:rPr lang="en-US" sz="2400" dirty="0"/>
              <a:t>If several people want to speak, assign an order to your speakers</a:t>
            </a:r>
          </a:p>
          <a:p>
            <a:pPr marL="914400" lvl="1" indent="-514350">
              <a:spcAft>
                <a:spcPts val="600"/>
              </a:spcAft>
              <a:buClr>
                <a:srgbClr val="009383"/>
              </a:buClr>
              <a:buFont typeface="Arial" panose="020B0604020202020204" pitchFamily="34" charset="0"/>
              <a:buChar char="–"/>
              <a:defRPr/>
            </a:pPr>
            <a:r>
              <a:rPr lang="en-US" dirty="0"/>
              <a:t>“Let’s allow Jerry to complete his thought, then we’ll go to Carla and then Robert.”</a:t>
            </a:r>
          </a:p>
          <a:p>
            <a:pPr marL="514350" indent="-514350">
              <a:spcAft>
                <a:spcPts val="600"/>
              </a:spcAft>
              <a:defRPr/>
            </a:pPr>
            <a:r>
              <a:rPr lang="en-US" sz="2400" dirty="0"/>
              <a:t>Ensure that the order is maintained</a:t>
            </a:r>
          </a:p>
        </p:txBody>
      </p:sp>
      <p:sp>
        <p:nvSpPr>
          <p:cNvPr id="3" name="Footer Placeholder 2">
            <a:extLst>
              <a:ext uri="{FF2B5EF4-FFF2-40B4-BE49-F238E27FC236}">
                <a16:creationId xmlns:a16="http://schemas.microsoft.com/office/drawing/2014/main" id="{46D4193D-A3F0-44A6-85F7-50CD5B2B97F2}"/>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45812" y="551643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4-8</a:t>
            </a:r>
          </a:p>
        </p:txBody>
      </p:sp>
      <p:sp>
        <p:nvSpPr>
          <p:cNvPr id="6" name="TextBox 5"/>
          <p:cNvSpPr txBox="1"/>
          <p:nvPr/>
        </p:nvSpPr>
        <p:spPr>
          <a:xfrm>
            <a:off x="10973173" y="288500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asel-markers.jpg"/>
          <p:cNvPicPr>
            <a:picLocks noChangeAspect="1"/>
          </p:cNvPicPr>
          <p:nvPr/>
        </p:nvPicPr>
        <p:blipFill>
          <a:blip r:embed="rId3"/>
          <a:stretch>
            <a:fillRect/>
          </a:stretch>
        </p:blipFill>
        <p:spPr>
          <a:xfrm>
            <a:off x="0" y="0"/>
            <a:ext cx="12192000" cy="6858000"/>
          </a:xfrm>
          <a:prstGeom prst="rect">
            <a:avLst/>
          </a:prstGeom>
        </p:spPr>
      </p:pic>
      <p:sp>
        <p:nvSpPr>
          <p:cNvPr id="10" name="Rectangle 9"/>
          <p:cNvSpPr/>
          <p:nvPr/>
        </p:nvSpPr>
        <p:spPr>
          <a:xfrm>
            <a:off x="2478021" y="325066"/>
            <a:ext cx="7235958" cy="60988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i. Use Multiple FLIP CHARTS</a:t>
            </a:r>
            <a:endParaRPr lang="en-US" sz="3600" dirty="0">
              <a:latin typeface="Arial" panose="020B0604020202020204" pitchFamily="34" charset="0"/>
              <a:cs typeface="Arial" panose="020B0604020202020204" pitchFamily="34" charset="0"/>
            </a:endParaRPr>
          </a:p>
        </p:txBody>
      </p:sp>
      <p:sp>
        <p:nvSpPr>
          <p:cNvPr id="16" name="Slide Number Placeholder 5">
            <a:extLst>
              <a:ext uri="{FF2B5EF4-FFF2-40B4-BE49-F238E27FC236}">
                <a16:creationId xmlns:a16="http://schemas.microsoft.com/office/drawing/2014/main" id="{8E2D2F9D-9710-4CC8-B37B-112B39EB7235}"/>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pPr algn="l"/>
              <a:t>24</a:t>
            </a:fld>
            <a:endParaRPr lang="en-US" sz="1200" dirty="0"/>
          </a:p>
        </p:txBody>
      </p:sp>
      <p:sp>
        <p:nvSpPr>
          <p:cNvPr id="17" name="Footer Placeholder 4">
            <a:extLst>
              <a:ext uri="{FF2B5EF4-FFF2-40B4-BE49-F238E27FC236}">
                <a16:creationId xmlns:a16="http://schemas.microsoft.com/office/drawing/2014/main" id="{D52A9795-FBBE-48B1-889E-9F805939A2C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
        <p:nvSpPr>
          <p:cNvPr id="19" name="Footer Placeholder 4">
            <a:extLst>
              <a:ext uri="{FF2B5EF4-FFF2-40B4-BE49-F238E27FC236}">
                <a16:creationId xmlns:a16="http://schemas.microsoft.com/office/drawing/2014/main" id="{4241FD7B-8DAD-4DDB-A144-23BF2E66B8C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I. Use Multiple Flip Charts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14" name="Content Placeholder 13"/>
          <p:cNvSpPr>
            <a:spLocks noGrp="1"/>
          </p:cNvSpPr>
          <p:nvPr>
            <p:ph type="body" sz="quarter" idx="13"/>
          </p:nvPr>
        </p:nvSpPr>
        <p:spPr/>
        <p:txBody>
          <a:bodyPr>
            <a:normAutofit/>
          </a:bodyPr>
          <a:lstStyle/>
          <a:p>
            <a:pPr marL="514350" indent="-514350">
              <a:lnSpc>
                <a:spcPct val="100000"/>
              </a:lnSpc>
              <a:spcAft>
                <a:spcPts val="600"/>
              </a:spcAft>
              <a:defRPr/>
            </a:pPr>
            <a:r>
              <a:rPr lang="en-US" sz="2400" dirty="0"/>
              <a:t>Have enough flip charts for all items from a topic to be viewed</a:t>
            </a:r>
          </a:p>
          <a:p>
            <a:pPr marL="514350" indent="-514350">
              <a:lnSpc>
                <a:spcPct val="100000"/>
              </a:lnSpc>
              <a:spcAft>
                <a:spcPts val="600"/>
              </a:spcAft>
              <a:defRPr/>
            </a:pPr>
            <a:r>
              <a:rPr lang="en-US" sz="2400" dirty="0"/>
              <a:t>Four flip charts = best</a:t>
            </a:r>
          </a:p>
          <a:p>
            <a:pPr marL="514350" indent="-514350">
              <a:lnSpc>
                <a:spcPct val="100000"/>
              </a:lnSpc>
              <a:spcAft>
                <a:spcPts val="600"/>
              </a:spcAft>
              <a:defRPr/>
            </a:pPr>
            <a:r>
              <a:rPr lang="en-US" sz="2400" dirty="0"/>
              <a:t>Two charts = acceptable</a:t>
            </a:r>
          </a:p>
          <a:p>
            <a:pPr marL="514350" indent="-514350">
              <a:lnSpc>
                <a:spcPct val="100000"/>
              </a:lnSpc>
              <a:spcAft>
                <a:spcPts val="600"/>
              </a:spcAft>
              <a:defRPr/>
            </a:pPr>
            <a:r>
              <a:rPr lang="en-US" sz="2400" dirty="0"/>
              <a:t>One chart = not enough in most cases</a:t>
            </a:r>
          </a:p>
          <a:p>
            <a:pPr marL="514350" indent="-514350">
              <a:lnSpc>
                <a:spcPct val="100000"/>
              </a:lnSpc>
              <a:spcAft>
                <a:spcPts val="600"/>
              </a:spcAft>
              <a:defRPr/>
            </a:pPr>
            <a:r>
              <a:rPr lang="en-US" sz="2400" dirty="0"/>
              <a:t>Establish a flip chart protocol</a:t>
            </a:r>
          </a:p>
        </p:txBody>
      </p:sp>
      <p:sp>
        <p:nvSpPr>
          <p:cNvPr id="3" name="Footer Placeholder 2">
            <a:extLst>
              <a:ext uri="{FF2B5EF4-FFF2-40B4-BE49-F238E27FC236}">
                <a16:creationId xmlns:a16="http://schemas.microsoft.com/office/drawing/2014/main" id="{6F6D7E23-DBC8-441B-B5FE-880185B49424}"/>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4-8</a:t>
            </a:r>
          </a:p>
        </p:txBody>
      </p:sp>
      <p:sp>
        <p:nvSpPr>
          <p:cNvPr id="6" name="TextBox 5"/>
          <p:cNvSpPr txBox="1"/>
          <p:nvPr/>
        </p:nvSpPr>
        <p:spPr>
          <a:xfrm>
            <a:off x="11093787" y="396581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Flip Chart Protocol (Sample)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3" name="Footer Placeholder 2">
            <a:extLst>
              <a:ext uri="{FF2B5EF4-FFF2-40B4-BE49-F238E27FC236}">
                <a16:creationId xmlns:a16="http://schemas.microsoft.com/office/drawing/2014/main" id="{4E4987E9-25E7-43D8-8A79-9822C24DFECE}"/>
              </a:ext>
            </a:extLst>
          </p:cNvPr>
          <p:cNvSpPr>
            <a:spLocks noGrp="1"/>
          </p:cNvSpPr>
          <p:nvPr>
            <p:ph type="ftr" sz="quarter" idx="11"/>
          </p:nvPr>
        </p:nvSpPr>
        <p:spPr/>
        <p:txBody>
          <a:bodyPr/>
          <a:lstStyle/>
          <a:p>
            <a:r>
              <a:rPr lang="en-US" dirty="0"/>
              <a:t>Copyright 1992-2015, Leadership Strategies, Inc. V15.02</a:t>
            </a:r>
          </a:p>
        </p:txBody>
      </p:sp>
      <p:sp>
        <p:nvSpPr>
          <p:cNvPr id="8" name="Rectangle 7"/>
          <p:cNvSpPr/>
          <p:nvPr/>
        </p:nvSpPr>
        <p:spPr>
          <a:xfrm>
            <a:off x="2515053" y="1778000"/>
            <a:ext cx="2130263" cy="3403600"/>
          </a:xfrm>
          <a:prstGeom prst="rect">
            <a:avLst/>
          </a:prstGeom>
          <a:no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5230904" y="1778000"/>
            <a:ext cx="2130263" cy="3403600"/>
          </a:xfrm>
          <a:prstGeom prst="rect">
            <a:avLst/>
          </a:prstGeom>
          <a:no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7946754" y="1778000"/>
            <a:ext cx="2130263" cy="3403600"/>
          </a:xfrm>
          <a:prstGeom prst="rect">
            <a:avLst/>
          </a:prstGeom>
          <a:noFill/>
          <a:ln w="88900">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2593487" y="2165295"/>
            <a:ext cx="1973392" cy="369332"/>
          </a:xfrm>
          <a:prstGeom prst="rect">
            <a:avLst/>
          </a:prstGeom>
          <a:noFill/>
        </p:spPr>
        <p:txBody>
          <a:bodyPr wrap="none" rtlCol="0">
            <a:spAutoFit/>
          </a:bodyPr>
          <a:lstStyle/>
          <a:p>
            <a:r>
              <a:rPr lang="en-US" u="sng" cap="all" dirty="0">
                <a:latin typeface="Franklin Gothic Medium"/>
                <a:cs typeface="Franklin Gothic Medium"/>
              </a:rPr>
              <a:t>REORGANIZATION</a:t>
            </a:r>
          </a:p>
        </p:txBody>
      </p:sp>
      <p:sp>
        <p:nvSpPr>
          <p:cNvPr id="15" name="TextBox 14"/>
          <p:cNvSpPr txBox="1"/>
          <p:nvPr/>
        </p:nvSpPr>
        <p:spPr>
          <a:xfrm>
            <a:off x="5309338" y="2165295"/>
            <a:ext cx="1973392" cy="369332"/>
          </a:xfrm>
          <a:prstGeom prst="rect">
            <a:avLst/>
          </a:prstGeom>
          <a:noFill/>
        </p:spPr>
        <p:txBody>
          <a:bodyPr wrap="none" rtlCol="0">
            <a:spAutoFit/>
          </a:bodyPr>
          <a:lstStyle/>
          <a:p>
            <a:r>
              <a:rPr lang="en-US" u="sng" cap="all" dirty="0">
                <a:latin typeface="Franklin Gothic Medium"/>
                <a:cs typeface="Franklin Gothic Medium"/>
              </a:rPr>
              <a:t>REORGANIZATION</a:t>
            </a:r>
          </a:p>
        </p:txBody>
      </p:sp>
      <p:sp>
        <p:nvSpPr>
          <p:cNvPr id="16" name="TextBox 15"/>
          <p:cNvSpPr txBox="1"/>
          <p:nvPr/>
        </p:nvSpPr>
        <p:spPr>
          <a:xfrm>
            <a:off x="8025188" y="2165295"/>
            <a:ext cx="1973392" cy="369332"/>
          </a:xfrm>
          <a:prstGeom prst="rect">
            <a:avLst/>
          </a:prstGeom>
          <a:noFill/>
        </p:spPr>
        <p:txBody>
          <a:bodyPr wrap="none" rtlCol="0">
            <a:spAutoFit/>
          </a:bodyPr>
          <a:lstStyle/>
          <a:p>
            <a:r>
              <a:rPr lang="en-US" u="sng" cap="all" dirty="0">
                <a:latin typeface="Franklin Gothic Medium"/>
                <a:cs typeface="Franklin Gothic Medium"/>
              </a:rPr>
              <a:t>REORGANIZATION</a:t>
            </a:r>
          </a:p>
        </p:txBody>
      </p:sp>
      <p:sp>
        <p:nvSpPr>
          <p:cNvPr id="17" name="TextBox 16"/>
          <p:cNvSpPr txBox="1"/>
          <p:nvPr/>
        </p:nvSpPr>
        <p:spPr>
          <a:xfrm>
            <a:off x="2593487" y="2594391"/>
            <a:ext cx="2051828" cy="2446824"/>
          </a:xfrm>
          <a:prstGeom prst="rect">
            <a:avLst/>
          </a:prstGeom>
          <a:noFill/>
        </p:spPr>
        <p:txBody>
          <a:bodyPr wrap="square" rtlCol="0">
            <a:spAutoFit/>
          </a:bodyPr>
          <a:lstStyle/>
          <a:p>
            <a:pPr marL="342900" indent="-342900">
              <a:buClr>
                <a:srgbClr val="009383"/>
              </a:buClr>
              <a:buAutoNum type="arabicPeriod"/>
            </a:pPr>
            <a:r>
              <a:rPr lang="en-US" sz="1700" dirty="0">
                <a:latin typeface="Franklin Gothic Book"/>
                <a:cs typeface="Franklin Gothic Book"/>
              </a:rPr>
              <a:t>Structure</a:t>
            </a:r>
          </a:p>
          <a:p>
            <a:pPr marL="621792" lvl="1" indent="-342900">
              <a:buClr>
                <a:srgbClr val="009383"/>
              </a:buClr>
              <a:buFont typeface="+mj-lt"/>
              <a:buAutoNum type="alphaLcParenR"/>
            </a:pPr>
            <a:r>
              <a:rPr lang="en-US" sz="1700" dirty="0">
                <a:latin typeface="Franklin Gothic Book"/>
                <a:cs typeface="Franklin Gothic Book"/>
              </a:rPr>
              <a:t>Physical</a:t>
            </a:r>
          </a:p>
          <a:p>
            <a:pPr marL="621792" lvl="1" indent="-342900">
              <a:buClr>
                <a:srgbClr val="009383"/>
              </a:buClr>
              <a:buFont typeface="+mj-lt"/>
              <a:buAutoNum type="alphaLcParenR"/>
            </a:pPr>
            <a:r>
              <a:rPr lang="en-US" sz="1700" dirty="0">
                <a:latin typeface="Franklin Gothic Book"/>
                <a:cs typeface="Franklin Gothic Book"/>
              </a:rPr>
              <a:t>Reporting relationships</a:t>
            </a:r>
          </a:p>
          <a:p>
            <a:pPr marL="621792" lvl="1" indent="-342900">
              <a:buClr>
                <a:srgbClr val="009383"/>
              </a:buClr>
              <a:buFont typeface="+mj-lt"/>
              <a:buAutoNum type="alphaLcParenR"/>
            </a:pPr>
            <a:r>
              <a:rPr lang="en-US" sz="1700" dirty="0">
                <a:latin typeface="Franklin Gothic Book"/>
                <a:cs typeface="Franklin Gothic Book"/>
              </a:rPr>
              <a:t>Jobs</a:t>
            </a:r>
          </a:p>
          <a:p>
            <a:pPr marL="342900" indent="-342900">
              <a:buClr>
                <a:srgbClr val="009383"/>
              </a:buClr>
              <a:buAutoNum type="arabicPeriod"/>
            </a:pPr>
            <a:r>
              <a:rPr lang="en-US" sz="1700" dirty="0">
                <a:latin typeface="Franklin Gothic Book"/>
                <a:cs typeface="Franklin Gothic Book"/>
              </a:rPr>
              <a:t>Protocol</a:t>
            </a:r>
          </a:p>
          <a:p>
            <a:pPr marL="342900" indent="-342900">
              <a:buClr>
                <a:srgbClr val="009383"/>
              </a:buClr>
              <a:buAutoNum type="arabicPeriod"/>
            </a:pPr>
            <a:r>
              <a:rPr lang="en-US" sz="1700" dirty="0">
                <a:latin typeface="Franklin Gothic Book"/>
                <a:cs typeface="Franklin Gothic Book"/>
              </a:rPr>
              <a:t>Top management</a:t>
            </a:r>
            <a:r>
              <a:rPr lang="en-US" sz="1700" dirty="0">
                <a:solidFill>
                  <a:srgbClr val="00467F"/>
                </a:solidFill>
                <a:latin typeface="Franklin Gothic Book"/>
                <a:cs typeface="Franklin Gothic Book"/>
              </a:rPr>
              <a:t> </a:t>
            </a:r>
            <a:r>
              <a:rPr lang="en-US" sz="1700" dirty="0">
                <a:solidFill>
                  <a:srgbClr val="F26522"/>
                </a:solidFill>
                <a:latin typeface="Franklin Gothic Book"/>
                <a:cs typeface="Franklin Gothic Book"/>
              </a:rPr>
              <a:t>(Mgt.)</a:t>
            </a:r>
          </a:p>
        </p:txBody>
      </p:sp>
      <p:sp>
        <p:nvSpPr>
          <p:cNvPr id="18" name="TextBox 17"/>
          <p:cNvSpPr txBox="1"/>
          <p:nvPr/>
        </p:nvSpPr>
        <p:spPr>
          <a:xfrm>
            <a:off x="4033285" y="1855727"/>
            <a:ext cx="533595" cy="369332"/>
          </a:xfrm>
          <a:prstGeom prst="rect">
            <a:avLst/>
          </a:prstGeom>
          <a:noFill/>
        </p:spPr>
        <p:txBody>
          <a:bodyPr wrap="none" rtlCol="0">
            <a:spAutoFit/>
          </a:bodyPr>
          <a:lstStyle/>
          <a:p>
            <a:pPr algn="r"/>
            <a:r>
              <a:rPr lang="en-US" cap="all" dirty="0">
                <a:solidFill>
                  <a:srgbClr val="F26522"/>
                </a:solidFill>
                <a:latin typeface="Franklin Gothic Medium"/>
                <a:cs typeface="Franklin Gothic Medium"/>
              </a:rPr>
              <a:t>A-1</a:t>
            </a:r>
          </a:p>
        </p:txBody>
      </p:sp>
      <p:sp>
        <p:nvSpPr>
          <p:cNvPr id="19" name="TextBox 18"/>
          <p:cNvSpPr txBox="1"/>
          <p:nvPr/>
        </p:nvSpPr>
        <p:spPr>
          <a:xfrm>
            <a:off x="6749136" y="1855727"/>
            <a:ext cx="533595" cy="369332"/>
          </a:xfrm>
          <a:prstGeom prst="rect">
            <a:avLst/>
          </a:prstGeom>
          <a:noFill/>
        </p:spPr>
        <p:txBody>
          <a:bodyPr wrap="none" rtlCol="0">
            <a:spAutoFit/>
          </a:bodyPr>
          <a:lstStyle/>
          <a:p>
            <a:pPr algn="r"/>
            <a:r>
              <a:rPr lang="en-US" cap="all" dirty="0">
                <a:solidFill>
                  <a:srgbClr val="F26522"/>
                </a:solidFill>
                <a:latin typeface="Franklin Gothic Medium"/>
                <a:cs typeface="Franklin Gothic Medium"/>
              </a:rPr>
              <a:t>A-2</a:t>
            </a:r>
          </a:p>
        </p:txBody>
      </p:sp>
      <p:sp>
        <p:nvSpPr>
          <p:cNvPr id="20" name="TextBox 19"/>
          <p:cNvSpPr txBox="1"/>
          <p:nvPr/>
        </p:nvSpPr>
        <p:spPr>
          <a:xfrm>
            <a:off x="9464986" y="1855727"/>
            <a:ext cx="533595" cy="369332"/>
          </a:xfrm>
          <a:prstGeom prst="rect">
            <a:avLst/>
          </a:prstGeom>
          <a:noFill/>
        </p:spPr>
        <p:txBody>
          <a:bodyPr wrap="none" rtlCol="0">
            <a:spAutoFit/>
          </a:bodyPr>
          <a:lstStyle/>
          <a:p>
            <a:pPr algn="r"/>
            <a:r>
              <a:rPr lang="en-US" cap="all" dirty="0">
                <a:solidFill>
                  <a:srgbClr val="F26522"/>
                </a:solidFill>
                <a:latin typeface="Franklin Gothic Medium"/>
                <a:cs typeface="Franklin Gothic Medium"/>
              </a:rPr>
              <a:t>A-3</a:t>
            </a:r>
          </a:p>
        </p:txBody>
      </p:sp>
      <p:sp>
        <p:nvSpPr>
          <p:cNvPr id="21" name="TextBox 20"/>
          <p:cNvSpPr txBox="1"/>
          <p:nvPr/>
        </p:nvSpPr>
        <p:spPr>
          <a:xfrm>
            <a:off x="5309338" y="2594391"/>
            <a:ext cx="2051828" cy="2446824"/>
          </a:xfrm>
          <a:prstGeom prst="rect">
            <a:avLst/>
          </a:prstGeom>
          <a:noFill/>
        </p:spPr>
        <p:txBody>
          <a:bodyPr wrap="square" rtlCol="0">
            <a:spAutoFit/>
          </a:bodyPr>
          <a:lstStyle/>
          <a:p>
            <a:pPr marL="342900" indent="-342900">
              <a:buClr>
                <a:srgbClr val="009383"/>
              </a:buClr>
              <a:buFont typeface="+mj-lt"/>
              <a:buAutoNum type="arabicPeriod" startAt="3"/>
            </a:pPr>
            <a:r>
              <a:rPr lang="en-US" sz="1700" dirty="0">
                <a:latin typeface="Franklin Gothic Book"/>
                <a:cs typeface="Franklin Gothic Book"/>
              </a:rPr>
              <a:t>Communication</a:t>
            </a:r>
            <a:br>
              <a:rPr lang="en-US" sz="1700" dirty="0">
                <a:solidFill>
                  <a:srgbClr val="00467F"/>
                </a:solidFill>
                <a:latin typeface="Franklin Gothic Book"/>
                <a:cs typeface="Franklin Gothic Book"/>
              </a:rPr>
            </a:br>
            <a:r>
              <a:rPr lang="en-US" sz="1700" dirty="0">
                <a:solidFill>
                  <a:srgbClr val="F26522"/>
                </a:solidFill>
                <a:latin typeface="Franklin Gothic Book"/>
                <a:cs typeface="Franklin Gothic Book"/>
              </a:rPr>
              <a:t>(Comm)</a:t>
            </a:r>
          </a:p>
          <a:p>
            <a:pPr marL="621792" lvl="1" indent="-342900">
              <a:buClr>
                <a:srgbClr val="009383"/>
              </a:buClr>
              <a:buFont typeface="+mj-lt"/>
              <a:buAutoNum type="alphaLcParenR"/>
            </a:pPr>
            <a:r>
              <a:rPr lang="en-US" sz="1700" dirty="0">
                <a:latin typeface="Franklin Gothic Book"/>
                <a:cs typeface="Franklin Gothic Book"/>
              </a:rPr>
              <a:t>Memos</a:t>
            </a:r>
          </a:p>
          <a:p>
            <a:pPr marL="621792" lvl="1" indent="-342900">
              <a:buClr>
                <a:srgbClr val="009383"/>
              </a:buClr>
              <a:buFont typeface="+mj-lt"/>
              <a:buAutoNum type="alphaLcParenR"/>
            </a:pPr>
            <a:r>
              <a:rPr lang="en-US" sz="1700" dirty="0">
                <a:latin typeface="Franklin Gothic Book"/>
                <a:cs typeface="Franklin Gothic Book"/>
              </a:rPr>
              <a:t>E-mails</a:t>
            </a:r>
          </a:p>
          <a:p>
            <a:pPr marL="621792" lvl="1" indent="-342900">
              <a:buClr>
                <a:srgbClr val="009383"/>
              </a:buClr>
              <a:buFont typeface="+mj-lt"/>
              <a:buAutoNum type="alphaLcParenR"/>
            </a:pPr>
            <a:r>
              <a:rPr lang="en-US" sz="1700" dirty="0">
                <a:latin typeface="Franklin Gothic Book"/>
                <a:cs typeface="Franklin Gothic Book"/>
              </a:rPr>
              <a:t>White papers</a:t>
            </a:r>
          </a:p>
          <a:p>
            <a:pPr marL="621792" lvl="1" indent="-342900">
              <a:buClr>
                <a:srgbClr val="009383"/>
              </a:buClr>
              <a:buFont typeface="+mj-lt"/>
              <a:buAutoNum type="alphaLcParenR"/>
            </a:pPr>
            <a:r>
              <a:rPr lang="en-US" sz="1700" dirty="0">
                <a:latin typeface="Franklin Gothic Book"/>
                <a:cs typeface="Franklin Gothic Book"/>
              </a:rPr>
              <a:t>News </a:t>
            </a:r>
            <a:r>
              <a:rPr lang="en-US" sz="1700" strike="sngStrike" dirty="0">
                <a:latin typeface="Franklin Gothic Book"/>
                <a:cs typeface="Franklin Gothic Book"/>
              </a:rPr>
              <a:t>bulletins </a:t>
            </a:r>
            <a:r>
              <a:rPr lang="en-US" sz="1700" dirty="0">
                <a:latin typeface="Franklin Gothic Book"/>
                <a:cs typeface="Franklin Gothic Book"/>
              </a:rPr>
              <a:t>notices</a:t>
            </a:r>
          </a:p>
          <a:p>
            <a:pPr marL="621792" lvl="1" indent="-342900">
              <a:buClr>
                <a:srgbClr val="009383"/>
              </a:buClr>
              <a:buFont typeface="+mj-lt"/>
              <a:buAutoNum type="alphaLcParenR"/>
            </a:pPr>
            <a:r>
              <a:rPr lang="en-US" sz="1700" dirty="0">
                <a:latin typeface="Franklin Gothic Book"/>
                <a:cs typeface="Franklin Gothic Book"/>
              </a:rPr>
              <a:t>Phone</a:t>
            </a:r>
          </a:p>
        </p:txBody>
      </p:sp>
      <p:sp>
        <p:nvSpPr>
          <p:cNvPr id="22" name="TextBox 21"/>
          <p:cNvSpPr txBox="1"/>
          <p:nvPr/>
        </p:nvSpPr>
        <p:spPr>
          <a:xfrm>
            <a:off x="8025188" y="2594391"/>
            <a:ext cx="2051828" cy="1923604"/>
          </a:xfrm>
          <a:prstGeom prst="rect">
            <a:avLst/>
          </a:prstGeom>
          <a:noFill/>
        </p:spPr>
        <p:txBody>
          <a:bodyPr wrap="square" rtlCol="0">
            <a:spAutoFit/>
          </a:bodyPr>
          <a:lstStyle/>
          <a:p>
            <a:pPr marL="342900" indent="-342900">
              <a:buClr>
                <a:srgbClr val="009383"/>
              </a:buClr>
              <a:buFont typeface="+mj-lt"/>
              <a:buAutoNum type="arabicPeriod" startAt="3"/>
            </a:pPr>
            <a:r>
              <a:rPr lang="en-US" sz="1700" dirty="0">
                <a:latin typeface="Franklin Gothic Book"/>
                <a:cs typeface="Franklin Gothic Book"/>
              </a:rPr>
              <a:t>Budget</a:t>
            </a:r>
          </a:p>
          <a:p>
            <a:pPr marL="621792" lvl="1" indent="-342900">
              <a:buClr>
                <a:srgbClr val="009383"/>
              </a:buClr>
              <a:buFont typeface="+mj-lt"/>
              <a:buAutoNum type="alphaLcParenR"/>
            </a:pPr>
            <a:r>
              <a:rPr lang="en-US" sz="1700" dirty="0">
                <a:latin typeface="Franklin Gothic Book"/>
                <a:cs typeface="Franklin Gothic Book"/>
              </a:rPr>
              <a:t>Projections</a:t>
            </a:r>
          </a:p>
          <a:p>
            <a:pPr marL="621792" lvl="1" indent="-342900">
              <a:buClr>
                <a:srgbClr val="009383"/>
              </a:buClr>
              <a:buFont typeface="+mj-lt"/>
              <a:buAutoNum type="alphaLcParenR"/>
            </a:pPr>
            <a:r>
              <a:rPr lang="en-US" sz="1700" dirty="0">
                <a:latin typeface="Franklin Gothic Book"/>
                <a:cs typeface="Franklin Gothic Book"/>
              </a:rPr>
              <a:t>Quarterly reviews; annual reviews; final resolution</a:t>
            </a:r>
          </a:p>
        </p:txBody>
      </p:sp>
      <p:sp>
        <p:nvSpPr>
          <p:cNvPr id="23" name="TextBox 22"/>
          <p:cNvSpPr txBox="1"/>
          <p:nvPr/>
        </p:nvSpPr>
        <p:spPr>
          <a:xfrm>
            <a:off x="10905831"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4-9</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asel-markers.jpg"/>
          <p:cNvPicPr>
            <a:picLocks noChangeAspect="1"/>
          </p:cNvPicPr>
          <p:nvPr/>
        </p:nvPicPr>
        <p:blipFill rotWithShape="1">
          <a:blip r:embed="rId3"/>
          <a:srcRect/>
          <a:stretch/>
        </p:blipFill>
        <p:spPr>
          <a:xfrm flipH="1">
            <a:off x="0" y="-14760"/>
            <a:ext cx="12192000" cy="6991387"/>
          </a:xfrm>
          <a:prstGeom prst="rect">
            <a:avLst/>
          </a:prstGeom>
        </p:spPr>
      </p:pic>
      <p:sp>
        <p:nvSpPr>
          <p:cNvPr id="10" name="Rectangle 9"/>
          <p:cNvSpPr/>
          <p:nvPr/>
        </p:nvSpPr>
        <p:spPr>
          <a:xfrm>
            <a:off x="1728006" y="283970"/>
            <a:ext cx="8735987" cy="65097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J. Use the right recording tool</a:t>
            </a:r>
          </a:p>
        </p:txBody>
      </p:sp>
      <p:sp>
        <p:nvSpPr>
          <p:cNvPr id="16" name="Slide Number Placeholder 5">
            <a:extLst>
              <a:ext uri="{FF2B5EF4-FFF2-40B4-BE49-F238E27FC236}">
                <a16:creationId xmlns:a16="http://schemas.microsoft.com/office/drawing/2014/main" id="{7FDAC1DA-5BAC-4FAC-BDEA-880774DEC7CD}"/>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solidFill>
                  <a:srgbClr val="00C7B1"/>
                </a:solidFill>
              </a:rPr>
              <a:pPr algn="l"/>
              <a:t>27</a:t>
            </a:fld>
            <a:endParaRPr lang="en-US" sz="1200" dirty="0">
              <a:solidFill>
                <a:srgbClr val="00C7B1"/>
              </a:solidFill>
            </a:endParaRPr>
          </a:p>
        </p:txBody>
      </p:sp>
      <p:sp>
        <p:nvSpPr>
          <p:cNvPr id="17" name="Footer Placeholder 4">
            <a:extLst>
              <a:ext uri="{FF2B5EF4-FFF2-40B4-BE49-F238E27FC236}">
                <a16:creationId xmlns:a16="http://schemas.microsoft.com/office/drawing/2014/main" id="{46A03F47-9739-4A04-BC2C-A025035472BD}"/>
              </a:ext>
            </a:extLst>
          </p:cNvPr>
          <p:cNvSpPr>
            <a:spLocks noGrp="1"/>
          </p:cNvSpPr>
          <p:nvPr>
            <p:ph type="ftr" sz="quarter" idx="11"/>
          </p:nvPr>
        </p:nvSpPr>
        <p:spPr>
          <a:xfrm>
            <a:off x="3307749" y="6378122"/>
            <a:ext cx="6179918" cy="365125"/>
          </a:xfrm>
        </p:spPr>
        <p:txBody>
          <a:bodyPr/>
          <a:lstStyle/>
          <a:p>
            <a:r>
              <a:rPr lang="en-US" dirty="0">
                <a:solidFill>
                  <a:schemeClr val="bg1">
                    <a:lumMod val="65000"/>
                  </a:schemeClr>
                </a:solidFill>
              </a:rPr>
              <a:t>Copyright 1992-2015, Leadership Strategies, Inc. V15.02</a:t>
            </a:r>
          </a:p>
        </p:txBody>
      </p:sp>
      <p:sp>
        <p:nvSpPr>
          <p:cNvPr id="19" name="Footer Placeholder 4">
            <a:extLst>
              <a:ext uri="{FF2B5EF4-FFF2-40B4-BE49-F238E27FC236}">
                <a16:creationId xmlns:a16="http://schemas.microsoft.com/office/drawing/2014/main" id="{20F557EA-61D1-4351-84EA-F4046E2D423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65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J. Use the Right Recording Tool</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28</a:t>
            </a:fld>
            <a:endParaRPr lang="en-US" dirty="0"/>
          </a:p>
        </p:txBody>
      </p:sp>
      <p:sp>
        <p:nvSpPr>
          <p:cNvPr id="3" name="Footer Placeholder 2">
            <a:extLst>
              <a:ext uri="{FF2B5EF4-FFF2-40B4-BE49-F238E27FC236}">
                <a16:creationId xmlns:a16="http://schemas.microsoft.com/office/drawing/2014/main" id="{DDE21CE1-0B49-4790-9929-11B8E48DB79B}"/>
              </a:ext>
            </a:extLst>
          </p:cNvPr>
          <p:cNvSpPr>
            <a:spLocks noGrp="1"/>
          </p:cNvSpPr>
          <p:nvPr>
            <p:ph type="ftr" sz="quarter" idx="11"/>
          </p:nvPr>
        </p:nvSpPr>
        <p:spPr/>
        <p:txBody>
          <a:bodyPr/>
          <a:lstStyle/>
          <a:p>
            <a:r>
              <a:rPr lang="en-US" dirty="0"/>
              <a:t>Copyright 1992-2015, Leadership Strategies, Inc. V15.02</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534867065"/>
              </p:ext>
            </p:extLst>
          </p:nvPr>
        </p:nvGraphicFramePr>
        <p:xfrm>
          <a:off x="2059781" y="1476268"/>
          <a:ext cx="8072437" cy="4707513"/>
        </p:xfrm>
        <a:graphic>
          <a:graphicData uri="http://schemas.openxmlformats.org/drawingml/2006/table">
            <a:tbl>
              <a:tblPr firstRow="1" bandRow="1">
                <a:tableStyleId>{5C22544A-7EE6-4342-B048-85BDC9FD1C3A}</a:tableStyleId>
              </a:tblPr>
              <a:tblGrid>
                <a:gridCol w="2686777">
                  <a:extLst>
                    <a:ext uri="{9D8B030D-6E8A-4147-A177-3AD203B41FA5}">
                      <a16:colId xmlns:a16="http://schemas.microsoft.com/office/drawing/2014/main" val="20000"/>
                    </a:ext>
                  </a:extLst>
                </a:gridCol>
                <a:gridCol w="2692830">
                  <a:extLst>
                    <a:ext uri="{9D8B030D-6E8A-4147-A177-3AD203B41FA5}">
                      <a16:colId xmlns:a16="http://schemas.microsoft.com/office/drawing/2014/main" val="20001"/>
                    </a:ext>
                  </a:extLst>
                </a:gridCol>
                <a:gridCol w="2692830">
                  <a:extLst>
                    <a:ext uri="{9D8B030D-6E8A-4147-A177-3AD203B41FA5}">
                      <a16:colId xmlns:a16="http://schemas.microsoft.com/office/drawing/2014/main" val="20002"/>
                    </a:ext>
                  </a:extLst>
                </a:gridCol>
              </a:tblGrid>
              <a:tr h="618293">
                <a:tc>
                  <a:txBody>
                    <a:bodyPr/>
                    <a:lstStyle/>
                    <a:p>
                      <a:pPr algn="ctr"/>
                      <a:r>
                        <a:rPr lang="en-US" sz="2200" dirty="0">
                          <a:latin typeface="Franklin Gothic Medium"/>
                          <a:cs typeface="Franklin Gothic Medium"/>
                        </a:rPr>
                        <a:t>TOOL</a:t>
                      </a:r>
                    </a:p>
                  </a:txBody>
                  <a:tcPr anchor="ctr">
                    <a:solidFill>
                      <a:srgbClr val="00467F"/>
                    </a:solidFill>
                  </a:tcPr>
                </a:tc>
                <a:tc>
                  <a:txBody>
                    <a:bodyPr/>
                    <a:lstStyle/>
                    <a:p>
                      <a:pPr algn="ctr"/>
                      <a:r>
                        <a:rPr lang="en-US" sz="2200" dirty="0">
                          <a:latin typeface="Franklin Gothic Medium"/>
                          <a:cs typeface="Franklin Gothic Medium"/>
                        </a:rPr>
                        <a:t>ADVANTAGES</a:t>
                      </a:r>
                    </a:p>
                  </a:txBody>
                  <a:tcPr anchor="ctr">
                    <a:solidFill>
                      <a:srgbClr val="00467F"/>
                    </a:solidFill>
                  </a:tcPr>
                </a:tc>
                <a:tc>
                  <a:txBody>
                    <a:bodyPr/>
                    <a:lstStyle/>
                    <a:p>
                      <a:pPr algn="ctr"/>
                      <a:r>
                        <a:rPr lang="en-US" sz="2200" dirty="0">
                          <a:latin typeface="Franklin Gothic Medium"/>
                          <a:cs typeface="Franklin Gothic Medium"/>
                        </a:rPr>
                        <a:t>DISADVANTAGES</a:t>
                      </a:r>
                    </a:p>
                  </a:txBody>
                  <a:tcPr anchor="ctr">
                    <a:solidFill>
                      <a:srgbClr val="00467F"/>
                    </a:solidFill>
                  </a:tcPr>
                </a:tc>
                <a:extLst>
                  <a:ext uri="{0D108BD9-81ED-4DB2-BD59-A6C34878D82A}">
                    <a16:rowId xmlns:a16="http://schemas.microsoft.com/office/drawing/2014/main" val="10000"/>
                  </a:ext>
                </a:extLst>
              </a:tr>
              <a:tr h="817844">
                <a:tc>
                  <a:txBody>
                    <a:bodyPr/>
                    <a:lstStyle/>
                    <a:p>
                      <a:r>
                        <a:rPr lang="en-US" sz="2200" dirty="0">
                          <a:solidFill>
                            <a:srgbClr val="00467F"/>
                          </a:solidFill>
                          <a:latin typeface="Franklin Gothic Book"/>
                          <a:cs typeface="Franklin Gothic Book"/>
                        </a:rPr>
                        <a:t>Flipcharts</a:t>
                      </a:r>
                    </a:p>
                  </a:txBody>
                  <a:tcPr anchor="ct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extLst>
                  <a:ext uri="{0D108BD9-81ED-4DB2-BD59-A6C34878D82A}">
                    <a16:rowId xmlns:a16="http://schemas.microsoft.com/office/drawing/2014/main" val="10001"/>
                  </a:ext>
                </a:extLst>
              </a:tr>
              <a:tr h="817844">
                <a:tc>
                  <a:txBody>
                    <a:bodyPr/>
                    <a:lstStyle/>
                    <a:p>
                      <a:r>
                        <a:rPr lang="en-US" sz="2200" dirty="0">
                          <a:solidFill>
                            <a:srgbClr val="00467F"/>
                          </a:solidFill>
                          <a:latin typeface="Franklin Gothic Book"/>
                          <a:cs typeface="Franklin Gothic Book"/>
                        </a:rPr>
                        <a:t>Whiteboard</a:t>
                      </a:r>
                    </a:p>
                  </a:txBody>
                  <a:tcPr anchor="ct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extLst>
                  <a:ext uri="{0D108BD9-81ED-4DB2-BD59-A6C34878D82A}">
                    <a16:rowId xmlns:a16="http://schemas.microsoft.com/office/drawing/2014/main" val="10002"/>
                  </a:ext>
                </a:extLst>
              </a:tr>
              <a:tr h="817844">
                <a:tc>
                  <a:txBody>
                    <a:bodyPr/>
                    <a:lstStyle/>
                    <a:p>
                      <a:r>
                        <a:rPr lang="en-US" sz="2200" dirty="0">
                          <a:solidFill>
                            <a:srgbClr val="00467F"/>
                          </a:solidFill>
                          <a:latin typeface="Franklin Gothic Book"/>
                          <a:cs typeface="Franklin Gothic Book"/>
                        </a:rPr>
                        <a:t>Copyboard</a:t>
                      </a:r>
                    </a:p>
                  </a:txBody>
                  <a:tcPr anchor="ct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extLst>
                  <a:ext uri="{0D108BD9-81ED-4DB2-BD59-A6C34878D82A}">
                    <a16:rowId xmlns:a16="http://schemas.microsoft.com/office/drawing/2014/main" val="10003"/>
                  </a:ext>
                </a:extLst>
              </a:tr>
              <a:tr h="817844">
                <a:tc>
                  <a:txBody>
                    <a:bodyPr/>
                    <a:lstStyle/>
                    <a:p>
                      <a:r>
                        <a:rPr lang="en-US" sz="2200" dirty="0">
                          <a:solidFill>
                            <a:srgbClr val="00467F"/>
                          </a:solidFill>
                          <a:latin typeface="Franklin Gothic Book"/>
                          <a:cs typeface="Franklin Gothic Book"/>
                        </a:rPr>
                        <a:t>Computer Projection</a:t>
                      </a:r>
                    </a:p>
                  </a:txBody>
                  <a:tcPr anchor="ct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extLst>
                  <a:ext uri="{0D108BD9-81ED-4DB2-BD59-A6C34878D82A}">
                    <a16:rowId xmlns:a16="http://schemas.microsoft.com/office/drawing/2014/main" val="10004"/>
                  </a:ext>
                </a:extLst>
              </a:tr>
              <a:tr h="817844">
                <a:tc>
                  <a:txBody>
                    <a:bodyPr/>
                    <a:lstStyle/>
                    <a:p>
                      <a:r>
                        <a:rPr lang="en-US" sz="2200" dirty="0">
                          <a:solidFill>
                            <a:srgbClr val="00467F"/>
                          </a:solidFill>
                          <a:latin typeface="Franklin Gothic Book"/>
                          <a:cs typeface="Franklin Gothic Book"/>
                        </a:rPr>
                        <a:t>Post-Its</a:t>
                      </a:r>
                    </a:p>
                  </a:txBody>
                  <a:tcPr anchor="ctr"/>
                </a:tc>
                <a:tc>
                  <a:txBody>
                    <a:bodyPr/>
                    <a:lstStyle/>
                    <a:p>
                      <a:endParaRPr lang="en-US" dirty="0">
                        <a:latin typeface="Franklin Gothic Book"/>
                        <a:cs typeface="Franklin Gothic Book"/>
                      </a:endParaRPr>
                    </a:p>
                  </a:txBody>
                  <a:tcPr/>
                </a:tc>
                <a:tc>
                  <a:txBody>
                    <a:bodyPr/>
                    <a:lstStyle/>
                    <a:p>
                      <a:endParaRPr lang="en-US" dirty="0">
                        <a:latin typeface="Franklin Gothic Book"/>
                        <a:cs typeface="Franklin Gothic Book"/>
                      </a:endParaRPr>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11018847" y="568086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4-10</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r="4394"/>
          <a:stretch>
            <a:fillRect/>
          </a:stretch>
        </p:blipFill>
        <p:spPr>
          <a:xfrm>
            <a:off x="1523999" y="-63500"/>
            <a:ext cx="9144000" cy="6921500"/>
          </a:xfrm>
          <a:prstGeom prst="rect">
            <a:avLst/>
          </a:prstGeom>
        </p:spPr>
      </p:pic>
      <p:pic>
        <p:nvPicPr>
          <p:cNvPr id="14" name="Picture 13" descr="flipcharts.jpg"/>
          <p:cNvPicPr>
            <a:picLocks noChangeAspect="1"/>
          </p:cNvPicPr>
          <p:nvPr/>
        </p:nvPicPr>
        <p:blipFill>
          <a:blip r:embed="rId4"/>
          <a:stretch>
            <a:fillRect/>
          </a:stretch>
        </p:blipFill>
        <p:spPr>
          <a:xfrm>
            <a:off x="0" y="0"/>
            <a:ext cx="12192000" cy="6858000"/>
          </a:xfrm>
          <a:prstGeom prst="rect">
            <a:avLst/>
          </a:prstGeom>
        </p:spPr>
      </p:pic>
      <p:sp>
        <p:nvSpPr>
          <p:cNvPr id="10" name="Rectangle 9"/>
          <p:cNvSpPr/>
          <p:nvPr/>
        </p:nvSpPr>
        <p:spPr>
          <a:xfrm>
            <a:off x="1866942" y="294243"/>
            <a:ext cx="8448311" cy="77781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k. Post according to wall plan</a:t>
            </a:r>
          </a:p>
        </p:txBody>
      </p:sp>
      <p:sp>
        <p:nvSpPr>
          <p:cNvPr id="16" name="Slide Number Placeholder 5">
            <a:extLst>
              <a:ext uri="{FF2B5EF4-FFF2-40B4-BE49-F238E27FC236}">
                <a16:creationId xmlns:a16="http://schemas.microsoft.com/office/drawing/2014/main" id="{583CB235-106A-42D5-BB47-55A7F5310C47}"/>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pPr algn="l"/>
              <a:t>29</a:t>
            </a:fld>
            <a:endParaRPr lang="en-US" sz="1200" dirty="0"/>
          </a:p>
        </p:txBody>
      </p:sp>
      <p:sp>
        <p:nvSpPr>
          <p:cNvPr id="17" name="Footer Placeholder 4">
            <a:extLst>
              <a:ext uri="{FF2B5EF4-FFF2-40B4-BE49-F238E27FC236}">
                <a16:creationId xmlns:a16="http://schemas.microsoft.com/office/drawing/2014/main" id="{759B9498-1193-4D57-A063-FFFAC0C0B8D3}"/>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
        <p:nvSpPr>
          <p:cNvPr id="19" name="Footer Placeholder 4">
            <a:extLst>
              <a:ext uri="{FF2B5EF4-FFF2-40B4-BE49-F238E27FC236}">
                <a16:creationId xmlns:a16="http://schemas.microsoft.com/office/drawing/2014/main" id="{127DB26C-B59F-42DB-83F8-F06154BAECD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n-notebook.jpg"/>
          <p:cNvPicPr>
            <a:picLocks noChangeAspect="1"/>
          </p:cNvPicPr>
          <p:nvPr/>
        </p:nvPicPr>
        <p:blipFill>
          <a:blip r:embed="rId3"/>
          <a:srcRect t="41760" b="9468"/>
          <a:stretch>
            <a:fillRect/>
          </a:stretch>
        </p:blipFill>
        <p:spPr>
          <a:xfrm>
            <a:off x="0" y="0"/>
            <a:ext cx="12192000" cy="3429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12" name="Footer Placeholder 4">
            <a:extLst>
              <a:ext uri="{FF2B5EF4-FFF2-40B4-BE49-F238E27FC236}">
                <a16:creationId xmlns:a16="http://schemas.microsoft.com/office/drawing/2014/main" id="{C4A86D64-FFF2-4095-B68F-4BCD34DE957F}"/>
              </a:ext>
            </a:extLst>
          </p:cNvPr>
          <p:cNvSpPr>
            <a:spLocks noGrp="1"/>
          </p:cNvSpPr>
          <p:nvPr>
            <p:ph type="ftr" sz="quarter" idx="11"/>
          </p:nvPr>
        </p:nvSpPr>
        <p:spPr/>
        <p:txBody>
          <a:bodyPr/>
          <a:lstStyle/>
          <a:p>
            <a:r>
              <a:rPr lang="en-US" dirty="0"/>
              <a:t>Copyright 1992-2015, Leadership Strategies, Inc. V15.02</a:t>
            </a:r>
          </a:p>
        </p:txBody>
      </p:sp>
      <p:sp>
        <p:nvSpPr>
          <p:cNvPr id="10" name="Title 1">
            <a:extLst>
              <a:ext uri="{FF2B5EF4-FFF2-40B4-BE49-F238E27FC236}">
                <a16:creationId xmlns:a16="http://schemas.microsoft.com/office/drawing/2014/main" id="{6BFD111D-D970-4FE4-BCC0-D2273D3D1AA0}"/>
              </a:ext>
            </a:extLst>
          </p:cNvPr>
          <p:cNvSpPr txBox="1">
            <a:spLocks/>
          </p:cNvSpPr>
          <p:nvPr/>
        </p:nvSpPr>
        <p:spPr>
          <a:xfrm>
            <a:off x="1428466" y="3722461"/>
            <a:ext cx="9335068" cy="1143000"/>
          </a:xfrm>
          <a:prstGeom prst="rect">
            <a:avLst/>
          </a:prstGeom>
        </p:spPr>
        <p:txBody>
          <a:bodyPr vert="horz" lIns="91440" tIns="45720" rIns="91440" bIns="45720" rtlCol="0" anchor="t">
            <a:noAutofit/>
          </a:bodyPr>
          <a:lstStyle/>
          <a:p>
            <a:pPr algn="ctr">
              <a:lnSpc>
                <a:spcPts val="66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Use it, don’t abuse it, make it theirs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K. Post According to Wall Plan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30</a:t>
            </a:fld>
            <a:endParaRPr lang="en-US" dirty="0"/>
          </a:p>
        </p:txBody>
      </p:sp>
      <p:sp>
        <p:nvSpPr>
          <p:cNvPr id="14" name="Content Placeholder 13"/>
          <p:cNvSpPr>
            <a:spLocks noGrp="1"/>
          </p:cNvSpPr>
          <p:nvPr>
            <p:ph type="body" sz="quarter" idx="13"/>
          </p:nvPr>
        </p:nvSpPr>
        <p:spPr/>
        <p:txBody>
          <a:bodyPr>
            <a:normAutofit/>
          </a:bodyPr>
          <a:lstStyle/>
          <a:p>
            <a:pPr marL="514350" indent="-514350">
              <a:spcAft>
                <a:spcPts val="600"/>
              </a:spcAft>
              <a:defRPr/>
            </a:pPr>
            <a:r>
              <a:rPr lang="en-US" sz="2400" dirty="0"/>
              <a:t>Make a short tear on the top of each side</a:t>
            </a:r>
          </a:p>
          <a:p>
            <a:pPr marL="514350" indent="-514350">
              <a:spcAft>
                <a:spcPts val="600"/>
              </a:spcAft>
              <a:defRPr/>
            </a:pPr>
            <a:r>
              <a:rPr lang="en-US" sz="2400" dirty="0"/>
              <a:t>Grip both sides and pull straight down</a:t>
            </a:r>
          </a:p>
        </p:txBody>
      </p:sp>
      <p:sp>
        <p:nvSpPr>
          <p:cNvPr id="3" name="Footer Placeholder 2">
            <a:extLst>
              <a:ext uri="{FF2B5EF4-FFF2-40B4-BE49-F238E27FC236}">
                <a16:creationId xmlns:a16="http://schemas.microsoft.com/office/drawing/2014/main" id="{77DCB868-D691-4C69-B0E3-8E776F7530DF}"/>
              </a:ext>
            </a:extLst>
          </p:cNvPr>
          <p:cNvSpPr>
            <a:spLocks noGrp="1"/>
          </p:cNvSpPr>
          <p:nvPr>
            <p:ph type="ftr" sz="quarter" idx="11"/>
          </p:nvPr>
        </p:nvSpPr>
        <p:spPr/>
        <p:txBody>
          <a:bodyPr/>
          <a:lstStyle/>
          <a:p>
            <a:r>
              <a:rPr lang="en-US" dirty="0"/>
              <a:t>Copyright 1992-2015, Leadership Strategies, Inc. V15.02</a:t>
            </a:r>
          </a:p>
        </p:txBody>
      </p:sp>
      <p:pic>
        <p:nvPicPr>
          <p:cNvPr id="8" name="Picture 7" descr="Untitled.png"/>
          <p:cNvPicPr>
            <a:picLocks noChangeAspect="1"/>
          </p:cNvPicPr>
          <p:nvPr/>
        </p:nvPicPr>
        <p:blipFill>
          <a:blip r:embed="rId3"/>
          <a:stretch>
            <a:fillRect/>
          </a:stretch>
        </p:blipFill>
        <p:spPr>
          <a:xfrm>
            <a:off x="7449971" y="2218463"/>
            <a:ext cx="2054215" cy="2950267"/>
          </a:xfrm>
          <a:prstGeom prst="rect">
            <a:avLst/>
          </a:prstGeom>
        </p:spPr>
      </p:pic>
      <p:sp>
        <p:nvSpPr>
          <p:cNvPr id="6" name="TextBox 5"/>
          <p:cNvSpPr txBox="1"/>
          <p:nvPr/>
        </p:nvSpPr>
        <p:spPr>
          <a:xfrm>
            <a:off x="10816129"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4-11</a:t>
            </a:r>
          </a:p>
        </p:txBody>
      </p:sp>
      <p:sp>
        <p:nvSpPr>
          <p:cNvPr id="7" name="TextBox 6"/>
          <p:cNvSpPr txBox="1"/>
          <p:nvPr/>
        </p:nvSpPr>
        <p:spPr>
          <a:xfrm>
            <a:off x="11241762" y="201321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31</a:t>
            </a:fld>
            <a:endParaRPr lang="en-US" dirty="0"/>
          </a:p>
        </p:txBody>
      </p:sp>
      <p:sp>
        <p:nvSpPr>
          <p:cNvPr id="8" name="Footer Placeholder 4">
            <a:extLst>
              <a:ext uri="{FF2B5EF4-FFF2-40B4-BE49-F238E27FC236}">
                <a16:creationId xmlns:a16="http://schemas.microsoft.com/office/drawing/2014/main" id="{8A3F64D6-D853-43AD-A6F6-FF7CC39EFE8E}"/>
              </a:ext>
            </a:extLst>
          </p:cNvPr>
          <p:cNvSpPr>
            <a:spLocks noGrp="1"/>
          </p:cNvSpPr>
          <p:nvPr>
            <p:ph type="ftr" sz="quarter" idx="11"/>
          </p:nvPr>
        </p:nvSpPr>
        <p:spPr/>
        <p:txBody>
          <a:bodyPr/>
          <a:lstStyle/>
          <a:p>
            <a:r>
              <a:rPr lang="en-US" dirty="0"/>
              <a:t>Copyright 1992-2015, Leadership Strategies, Inc. V15.02</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
        <p:nvSpPr>
          <p:cNvPr id="9" name="Title 5">
            <a:extLst>
              <a:ext uri="{FF2B5EF4-FFF2-40B4-BE49-F238E27FC236}">
                <a16:creationId xmlns:a16="http://schemas.microsoft.com/office/drawing/2014/main" id="{B92501E6-D314-4E09-99F9-66D8FE2ED1DE}"/>
              </a:ext>
            </a:extLst>
          </p:cNvPr>
          <p:cNvSpPr>
            <a:spLocks noGrp="1"/>
          </p:cNvSpPr>
          <p:nvPr>
            <p:ph type="title"/>
          </p:nvPr>
        </p:nvSpPr>
        <p:spPr>
          <a:xfrm>
            <a:off x="685800" y="689771"/>
            <a:ext cx="7400925" cy="1243007"/>
          </a:xfrm>
        </p:spPr>
        <p:txBody>
          <a:bodyPr anchor="ctr">
            <a:noAutofit/>
          </a:bodyPr>
          <a:lstStyle/>
          <a:p>
            <a:r>
              <a:rPr lang="en-US" sz="5000" dirty="0">
                <a:latin typeface="Arial" panose="020B0604020202020204" pitchFamily="34" charset="0"/>
                <a:cs typeface="Arial" panose="020B0604020202020204" pitchFamily="34" charset="0"/>
              </a:rPr>
              <a:t>FULL PRINCIPLE REVIEW</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32</a:t>
            </a:fld>
            <a:endParaRPr lang="en-US" dirty="0"/>
          </a:p>
        </p:txBody>
      </p:sp>
      <p:sp>
        <p:nvSpPr>
          <p:cNvPr id="27" name="Content Placeholder 26"/>
          <p:cNvSpPr>
            <a:spLocks noGrp="1"/>
          </p:cNvSpPr>
          <p:nvPr>
            <p:ph type="body" sz="quarter" idx="13"/>
          </p:nvPr>
        </p:nvSpPr>
        <p:spPr>
          <a:xfrm>
            <a:off x="560388" y="2016538"/>
            <a:ext cx="11426825" cy="4200273"/>
          </a:xfrm>
        </p:spPr>
        <p:txBody>
          <a:bodyPr>
            <a:normAutofit/>
          </a:bodyPr>
          <a:lstStyle/>
          <a:p>
            <a:pPr>
              <a:spcAft>
                <a:spcPts val="1200"/>
              </a:spcAft>
            </a:pPr>
            <a:r>
              <a:rPr lang="en-US" sz="2400" dirty="0"/>
              <a:t>Write first, discuss second</a:t>
            </a:r>
          </a:p>
          <a:p>
            <a:pPr>
              <a:spcAft>
                <a:spcPts val="1200"/>
              </a:spcAft>
            </a:pPr>
            <a:r>
              <a:rPr lang="en-US" sz="2400" dirty="0"/>
              <a:t>Write what was said</a:t>
            </a:r>
          </a:p>
        </p:txBody>
      </p:sp>
      <p:sp>
        <p:nvSpPr>
          <p:cNvPr id="2" name="Footer Placeholder 1">
            <a:extLst>
              <a:ext uri="{FF2B5EF4-FFF2-40B4-BE49-F238E27FC236}">
                <a16:creationId xmlns:a16="http://schemas.microsoft.com/office/drawing/2014/main" id="{0B46588F-A06B-402F-97C6-511111D9DA6F}"/>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05477"/>
            <a:ext cx="8071290" cy="579531"/>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writing the facilitator should always?</a:t>
            </a:r>
          </a:p>
        </p:txBody>
      </p:sp>
      <p:sp>
        <p:nvSpPr>
          <p:cNvPr id="6" name="TextBox 5"/>
          <p:cNvSpPr txBox="1"/>
          <p:nvPr/>
        </p:nvSpPr>
        <p:spPr>
          <a:xfrm>
            <a:off x="11267927" y="250299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33</a:t>
            </a:fld>
            <a:endParaRPr lang="en-US" dirty="0"/>
          </a:p>
        </p:txBody>
      </p:sp>
      <p:sp>
        <p:nvSpPr>
          <p:cNvPr id="27" name="Content Placeholder 26"/>
          <p:cNvSpPr>
            <a:spLocks noGrp="1"/>
          </p:cNvSpPr>
          <p:nvPr>
            <p:ph type="body" sz="quarter" idx="13"/>
          </p:nvPr>
        </p:nvSpPr>
        <p:spPr>
          <a:xfrm>
            <a:off x="560388" y="2096042"/>
            <a:ext cx="11426825" cy="4089240"/>
          </a:xfrm>
        </p:spPr>
        <p:txBody>
          <a:bodyPr>
            <a:normAutofit/>
          </a:bodyPr>
          <a:lstStyle/>
          <a:p>
            <a:pPr>
              <a:lnSpc>
                <a:spcPct val="100000"/>
              </a:lnSpc>
              <a:spcAft>
                <a:spcPts val="1200"/>
              </a:spcAft>
            </a:pPr>
            <a:r>
              <a:rPr lang="en-US" sz="2400" dirty="0"/>
              <a:t>Stand close to the board</a:t>
            </a:r>
          </a:p>
          <a:p>
            <a:pPr>
              <a:lnSpc>
                <a:spcPct val="100000"/>
              </a:lnSpc>
              <a:spcAft>
                <a:spcPts val="1200"/>
              </a:spcAft>
            </a:pPr>
            <a:r>
              <a:rPr lang="en-US" sz="2400" dirty="0"/>
              <a:t>Begin writing as soon as they start speaking</a:t>
            </a:r>
          </a:p>
          <a:p>
            <a:pPr>
              <a:lnSpc>
                <a:spcPct val="100000"/>
              </a:lnSpc>
              <a:spcAft>
                <a:spcPts val="1200"/>
              </a:spcAft>
            </a:pPr>
            <a:r>
              <a:rPr lang="en-US" sz="2400" dirty="0"/>
              <a:t>Repeat what they said while writing</a:t>
            </a:r>
          </a:p>
          <a:p>
            <a:pPr>
              <a:lnSpc>
                <a:spcPct val="100000"/>
              </a:lnSpc>
              <a:spcAft>
                <a:spcPts val="1200"/>
              </a:spcAft>
            </a:pPr>
            <a:r>
              <a:rPr lang="en-US" sz="2400" dirty="0"/>
              <a:t>Ask them to repeat</a:t>
            </a:r>
          </a:p>
          <a:p>
            <a:pPr>
              <a:lnSpc>
                <a:spcPct val="100000"/>
              </a:lnSpc>
              <a:spcAft>
                <a:spcPts val="1200"/>
              </a:spcAft>
            </a:pPr>
            <a:r>
              <a:rPr lang="en-US" sz="2400" dirty="0"/>
              <a:t>Ask a direct question</a:t>
            </a:r>
          </a:p>
          <a:p>
            <a:pPr>
              <a:spcAft>
                <a:spcPts val="1200"/>
              </a:spcAft>
              <a:buNone/>
            </a:pPr>
            <a:endParaRPr lang="en-US" dirty="0"/>
          </a:p>
        </p:txBody>
      </p:sp>
      <p:sp>
        <p:nvSpPr>
          <p:cNvPr id="2" name="Footer Placeholder 1">
            <a:extLst>
              <a:ext uri="{FF2B5EF4-FFF2-40B4-BE49-F238E27FC236}">
                <a16:creationId xmlns:a16="http://schemas.microsoft.com/office/drawing/2014/main" id="{884C9EDD-CB68-44C8-BC79-D3BBACF7557B}"/>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560388" y="1405477"/>
            <a:ext cx="9302408" cy="69056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techniques to “avoid the lulls” when writing?</a:t>
            </a:r>
          </a:p>
        </p:txBody>
      </p:sp>
      <p:sp>
        <p:nvSpPr>
          <p:cNvPr id="6" name="TextBox 5"/>
          <p:cNvSpPr txBox="1"/>
          <p:nvPr/>
        </p:nvSpPr>
        <p:spPr>
          <a:xfrm>
            <a:off x="11168190" y="48121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34</a:t>
            </a:fld>
            <a:endParaRPr lang="en-US" dirty="0"/>
          </a:p>
        </p:txBody>
      </p:sp>
      <p:sp>
        <p:nvSpPr>
          <p:cNvPr id="27" name="Content Placeholder 26"/>
          <p:cNvSpPr>
            <a:spLocks noGrp="1"/>
          </p:cNvSpPr>
          <p:nvPr>
            <p:ph type="body" sz="quarter" idx="13"/>
          </p:nvPr>
        </p:nvSpPr>
        <p:spPr>
          <a:xfrm>
            <a:off x="560388" y="2342508"/>
            <a:ext cx="11426825" cy="3842773"/>
          </a:xfrm>
        </p:spPr>
        <p:txBody>
          <a:bodyPr/>
          <a:lstStyle/>
          <a:p>
            <a:r>
              <a:rPr lang="en-US" sz="2400" dirty="0"/>
              <a:t>Ask for the “headline”</a:t>
            </a:r>
          </a:p>
          <a:p>
            <a:pPr>
              <a:buNone/>
            </a:pPr>
            <a:endParaRPr lang="en-US" dirty="0"/>
          </a:p>
        </p:txBody>
      </p:sp>
      <p:sp>
        <p:nvSpPr>
          <p:cNvPr id="2" name="Footer Placeholder 1">
            <a:extLst>
              <a:ext uri="{FF2B5EF4-FFF2-40B4-BE49-F238E27FC236}">
                <a16:creationId xmlns:a16="http://schemas.microsoft.com/office/drawing/2014/main" id="{1ACB1DD3-E8E7-478A-99AC-5F46C6AA0D42}"/>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37352"/>
            <a:ext cx="9795567" cy="830998"/>
          </a:xfrm>
          <a:prstGeom prst="rect">
            <a:avLst/>
          </a:prstGeom>
        </p:spPr>
        <p:txBody>
          <a:bodyPr vert="horz" lIns="91440" tIns="45720" rIns="91440" bIns="45720" rtlCol="0" anchor="ctr">
            <a:normAutofit fontScale="92500"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A participant offers a response that is very long. What is a technique to eliminate paraphrasing?</a:t>
            </a:r>
          </a:p>
        </p:txBody>
      </p:sp>
      <p:sp>
        <p:nvSpPr>
          <p:cNvPr id="6" name="TextBox 5"/>
          <p:cNvSpPr txBox="1"/>
          <p:nvPr/>
        </p:nvSpPr>
        <p:spPr>
          <a:xfrm>
            <a:off x="11273600" y="214966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4</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6" name="Content Placeholder 5"/>
          <p:cNvSpPr>
            <a:spLocks noGrp="1"/>
          </p:cNvSpPr>
          <p:nvPr>
            <p:ph type="body" sz="quarter" idx="13"/>
          </p:nvPr>
        </p:nvSpPr>
        <p:spPr>
          <a:xfrm>
            <a:off x="612143" y="2479025"/>
            <a:ext cx="5535612" cy="3791790"/>
          </a:xfrm>
        </p:spPr>
        <p:txBody>
          <a:bodyPr>
            <a:noAutofit/>
          </a:bodyPr>
          <a:lstStyle/>
          <a:p>
            <a:pPr marL="514350" indent="-514350">
              <a:buFont typeface="+mj-lt"/>
              <a:buAutoNum type="alphaUcPeriod"/>
            </a:pPr>
            <a:r>
              <a:rPr lang="en-US" sz="2600" dirty="0"/>
              <a:t>Write First, Discuss Second</a:t>
            </a:r>
          </a:p>
          <a:p>
            <a:pPr marL="514350" indent="-514350">
              <a:buFont typeface="+mj-lt"/>
              <a:buAutoNum type="alphaUcPeriod"/>
            </a:pPr>
            <a:r>
              <a:rPr lang="en-US" sz="2600" dirty="0"/>
              <a:t>Write What is Said</a:t>
            </a:r>
          </a:p>
          <a:p>
            <a:pPr marL="514350" indent="-514350">
              <a:buFont typeface="+mj-lt"/>
              <a:buAutoNum type="alphaUcPeriod"/>
            </a:pPr>
            <a:r>
              <a:rPr lang="en-US" sz="2600" dirty="0"/>
              <a:t>Add Your Words Discriminately</a:t>
            </a:r>
          </a:p>
          <a:p>
            <a:pPr marL="514350" indent="-514350">
              <a:buFont typeface="+mj-lt"/>
              <a:buAutoNum type="alphaUcPeriod"/>
            </a:pPr>
            <a:r>
              <a:rPr lang="en-US" sz="2600" dirty="0"/>
              <a:t>Ask, Don’t Tell</a:t>
            </a:r>
          </a:p>
          <a:p>
            <a:pPr marL="514350" indent="-514350">
              <a:buFont typeface="+mj-lt"/>
              <a:buAutoNum type="alphaUcPeriod"/>
            </a:pPr>
            <a:r>
              <a:rPr lang="en-US" sz="2600" dirty="0"/>
              <a:t>Write So They Can Read It</a:t>
            </a:r>
          </a:p>
          <a:p>
            <a:pPr marL="514350" indent="-514350">
              <a:buFont typeface="+mj-lt"/>
              <a:buAutoNum type="alphaUcPeriod"/>
            </a:pPr>
            <a:r>
              <a:rPr lang="en-US" sz="2600" dirty="0"/>
              <a:t>Use Additive Editing</a:t>
            </a:r>
          </a:p>
        </p:txBody>
      </p:sp>
      <p:sp>
        <p:nvSpPr>
          <p:cNvPr id="7" name="Content Placeholder 6"/>
          <p:cNvSpPr>
            <a:spLocks noGrp="1"/>
          </p:cNvSpPr>
          <p:nvPr>
            <p:ph idx="4294967295"/>
          </p:nvPr>
        </p:nvSpPr>
        <p:spPr>
          <a:xfrm>
            <a:off x="6336110" y="2476023"/>
            <a:ext cx="5535612" cy="4083050"/>
          </a:xfrm>
        </p:spPr>
        <p:txBody>
          <a:bodyPr>
            <a:normAutofit/>
          </a:bodyPr>
          <a:lstStyle/>
          <a:p>
            <a:pPr marL="514350" indent="-514350">
              <a:buClr>
                <a:srgbClr val="009383"/>
              </a:buClr>
              <a:buFont typeface="+mj-lt"/>
              <a:buAutoNum type="alphaUcPeriod" startAt="7"/>
            </a:pPr>
            <a:r>
              <a:rPr lang="en-US" sz="2400" b="0" dirty="0">
                <a:solidFill>
                  <a:schemeClr val="tx1"/>
                </a:solidFill>
              </a:rPr>
              <a:t>Use Additive Editing</a:t>
            </a:r>
          </a:p>
          <a:p>
            <a:pPr marL="514350" indent="-514350">
              <a:buClr>
                <a:srgbClr val="009383"/>
              </a:buClr>
              <a:buFont typeface="+mj-lt"/>
              <a:buAutoNum type="alphaUcPeriod" startAt="7"/>
            </a:pPr>
            <a:r>
              <a:rPr lang="en-US" sz="2400" b="0" dirty="0">
                <a:solidFill>
                  <a:schemeClr val="tx1"/>
                </a:solidFill>
              </a:rPr>
              <a:t>Avoid Lulls While Writing</a:t>
            </a:r>
          </a:p>
          <a:p>
            <a:pPr marL="514350" indent="-514350">
              <a:buClr>
                <a:srgbClr val="009383"/>
              </a:buClr>
              <a:buFont typeface="+mj-lt"/>
              <a:buAutoNum type="alphaUcPeriod" startAt="7"/>
            </a:pPr>
            <a:r>
              <a:rPr lang="en-US" sz="2400" b="0" dirty="0">
                <a:solidFill>
                  <a:schemeClr val="tx1"/>
                </a:solidFill>
              </a:rPr>
              <a:t>Assign an Order to Your Speakers</a:t>
            </a:r>
          </a:p>
          <a:p>
            <a:pPr marL="514350" indent="-514350">
              <a:buClr>
                <a:srgbClr val="009383"/>
              </a:buClr>
              <a:buFont typeface="+mj-lt"/>
              <a:buAutoNum type="alphaUcPeriod" startAt="7"/>
            </a:pPr>
            <a:r>
              <a:rPr lang="en-US" sz="2400" b="0" dirty="0">
                <a:solidFill>
                  <a:schemeClr val="tx1"/>
                </a:solidFill>
              </a:rPr>
              <a:t>Use Multiple Flip Charts</a:t>
            </a:r>
          </a:p>
          <a:p>
            <a:pPr marL="514350" indent="-514350">
              <a:buClr>
                <a:srgbClr val="009383"/>
              </a:buClr>
              <a:buFont typeface="+mj-lt"/>
              <a:buAutoNum type="alphaUcPeriod" startAt="7"/>
            </a:pPr>
            <a:r>
              <a:rPr lang="en-US" sz="2400" b="0" dirty="0">
                <a:solidFill>
                  <a:schemeClr val="tx1"/>
                </a:solidFill>
              </a:rPr>
              <a:t>Employ the Right Recording Tool</a:t>
            </a:r>
          </a:p>
          <a:p>
            <a:pPr marL="514350" indent="-514350">
              <a:buClr>
                <a:srgbClr val="009383"/>
              </a:buClr>
              <a:buFont typeface="+mj-lt"/>
              <a:buAutoNum type="alphaUcPeriod" startAt="7"/>
            </a:pPr>
            <a:r>
              <a:rPr lang="en-US" sz="2400" b="0" dirty="0">
                <a:solidFill>
                  <a:schemeClr val="tx1"/>
                </a:solidFill>
              </a:rPr>
              <a:t>Post According to Your Wall Plan</a:t>
            </a:r>
          </a:p>
        </p:txBody>
      </p:sp>
      <p:sp>
        <p:nvSpPr>
          <p:cNvPr id="8" name="Title 4"/>
          <p:cNvSpPr txBox="1">
            <a:spLocks/>
          </p:cNvSpPr>
          <p:nvPr/>
        </p:nvSpPr>
        <p:spPr>
          <a:xfrm>
            <a:off x="612143" y="1383705"/>
            <a:ext cx="8071290" cy="553998"/>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POWER OF THE PEN</a:t>
            </a:r>
          </a:p>
        </p:txBody>
      </p:sp>
      <p:sp>
        <p:nvSpPr>
          <p:cNvPr id="9" name="TextBox 8"/>
          <p:cNvSpPr txBox="1"/>
          <p:nvPr/>
        </p:nvSpPr>
        <p:spPr>
          <a:xfrm>
            <a:off x="657225" y="1931826"/>
            <a:ext cx="5198667"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Use It, Don’t Abuse It, Make It Theirs</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D12A3276-3CE7-426F-B0E4-F84293CE6171}"/>
              </a:ext>
            </a:extLst>
          </p:cNvPr>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917B1942-9E1E-4346-B992-BDDD10F4104D}"/>
              </a:ext>
            </a:extLst>
          </p:cNvPr>
          <p:cNvSpPr/>
          <p:nvPr/>
        </p:nvSpPr>
        <p:spPr>
          <a:xfrm>
            <a:off x="4108147"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5" name="Title 1">
            <a:extLst>
              <a:ext uri="{FF2B5EF4-FFF2-40B4-BE49-F238E27FC236}">
                <a16:creationId xmlns:a16="http://schemas.microsoft.com/office/drawing/2014/main" id="{4AD700C3-C274-4F4C-9FC2-1AC9195BD87C}"/>
              </a:ext>
            </a:extLst>
          </p:cNvPr>
          <p:cNvSpPr>
            <a:spLocks noGrp="1"/>
          </p:cNvSpPr>
          <p:nvPr>
            <p:ph type="title"/>
          </p:nvPr>
        </p:nvSpPr>
        <p:spPr>
          <a:xfrm>
            <a:off x="657225" y="522072"/>
            <a:ext cx="7429500" cy="690564"/>
          </a:xfrm>
        </p:spPr>
        <p:txBody>
          <a:bodyPr>
            <a:normAutofit/>
          </a:bodyPr>
          <a:lstStyle/>
          <a:p>
            <a:r>
              <a:rPr lang="en-US" sz="3600" b="0" dirty="0"/>
              <a:t>Checkpoint</a:t>
            </a:r>
          </a:p>
        </p:txBody>
      </p:sp>
      <p:sp>
        <p:nvSpPr>
          <p:cNvPr id="36" name="Slide Number Placeholder 3">
            <a:extLst>
              <a:ext uri="{FF2B5EF4-FFF2-40B4-BE49-F238E27FC236}">
                <a16:creationId xmlns:a16="http://schemas.microsoft.com/office/drawing/2014/main" id="{924D063B-D301-44A2-99EA-711EE82F6823}"/>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36</a:t>
            </a:fld>
            <a:endParaRPr lang="en-US" dirty="0"/>
          </a:p>
        </p:txBody>
      </p:sp>
      <p:sp>
        <p:nvSpPr>
          <p:cNvPr id="37" name="Footer Placeholder 2">
            <a:extLst>
              <a:ext uri="{FF2B5EF4-FFF2-40B4-BE49-F238E27FC236}">
                <a16:creationId xmlns:a16="http://schemas.microsoft.com/office/drawing/2014/main" id="{6069DA40-8515-47AF-89F6-038274CD8829}"/>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
        <p:nvSpPr>
          <p:cNvPr id="39" name="Oval 38">
            <a:extLst>
              <a:ext uri="{FF2B5EF4-FFF2-40B4-BE49-F238E27FC236}">
                <a16:creationId xmlns:a16="http://schemas.microsoft.com/office/drawing/2014/main" id="{63D92E75-B3FC-446C-B7FE-65BD1E2FEF4C}"/>
              </a:ext>
            </a:extLst>
          </p:cNvPr>
          <p:cNvSpPr/>
          <p:nvPr/>
        </p:nvSpPr>
        <p:spPr>
          <a:xfrm>
            <a:off x="2310264"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5EDB6066-2AA2-4A05-840D-E65B69F7555E}"/>
              </a:ext>
            </a:extLst>
          </p:cNvPr>
          <p:cNvSpPr/>
          <p:nvPr/>
        </p:nvSpPr>
        <p:spPr>
          <a:xfrm>
            <a:off x="9148322"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63BE3082-EFA6-43C6-8BD5-40924BC98980}"/>
              </a:ext>
            </a:extLst>
          </p:cNvPr>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8E00BE44-7D79-4924-AEE2-35346FFACAFC}"/>
              </a:ext>
            </a:extLst>
          </p:cNvPr>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AA7C1E7E-C15B-4D0D-B9A0-05B171189E66}"/>
              </a:ext>
            </a:extLst>
          </p:cNvPr>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601CA428-41DB-488F-8327-3C94A8C458EF}"/>
              </a:ext>
            </a:extLst>
          </p:cNvPr>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E67F0464-C97D-463A-9F78-CAAEA8F37122}"/>
              </a:ext>
            </a:extLst>
          </p:cNvPr>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B6A9AD66-19F5-4181-8B8F-9BC761164E2A}"/>
              </a:ext>
            </a:extLst>
          </p:cNvPr>
          <p:cNvPicPr>
            <a:picLocks noChangeAspect="1"/>
          </p:cNvPicPr>
          <p:nvPr/>
        </p:nvPicPr>
        <p:blipFill>
          <a:blip r:embed="rId3"/>
          <a:stretch>
            <a:fillRect/>
          </a:stretch>
        </p:blipFill>
        <p:spPr>
          <a:xfrm>
            <a:off x="7001637" y="3136333"/>
            <a:ext cx="210312" cy="245364"/>
          </a:xfrm>
          <a:prstGeom prst="rect">
            <a:avLst/>
          </a:prstGeom>
        </p:spPr>
      </p:pic>
      <p:pic>
        <p:nvPicPr>
          <p:cNvPr id="50" name="Picture 49">
            <a:extLst>
              <a:ext uri="{FF2B5EF4-FFF2-40B4-BE49-F238E27FC236}">
                <a16:creationId xmlns:a16="http://schemas.microsoft.com/office/drawing/2014/main" id="{FA71650A-2288-43FD-AB73-AC98936FFE99}"/>
              </a:ext>
            </a:extLst>
          </p:cNvPr>
          <p:cNvPicPr>
            <a:picLocks noChangeAspect="1"/>
          </p:cNvPicPr>
          <p:nvPr/>
        </p:nvPicPr>
        <p:blipFill>
          <a:blip r:embed="rId4"/>
          <a:stretch>
            <a:fillRect/>
          </a:stretch>
        </p:blipFill>
        <p:spPr>
          <a:xfrm>
            <a:off x="7010401" y="1299191"/>
            <a:ext cx="201549" cy="254127"/>
          </a:xfrm>
          <a:prstGeom prst="rect">
            <a:avLst/>
          </a:prstGeom>
        </p:spPr>
      </p:pic>
      <p:pic>
        <p:nvPicPr>
          <p:cNvPr id="51" name="Picture 50">
            <a:extLst>
              <a:ext uri="{FF2B5EF4-FFF2-40B4-BE49-F238E27FC236}">
                <a16:creationId xmlns:a16="http://schemas.microsoft.com/office/drawing/2014/main" id="{9A45FCE7-7E7C-4598-B93F-C1073E848796}"/>
              </a:ext>
            </a:extLst>
          </p:cNvPr>
          <p:cNvPicPr>
            <a:picLocks noChangeAspect="1"/>
          </p:cNvPicPr>
          <p:nvPr/>
        </p:nvPicPr>
        <p:blipFill>
          <a:blip r:embed="rId5"/>
          <a:stretch>
            <a:fillRect/>
          </a:stretch>
        </p:blipFill>
        <p:spPr>
          <a:xfrm>
            <a:off x="8034978" y="2118293"/>
            <a:ext cx="105156" cy="297942"/>
          </a:xfrm>
          <a:prstGeom prst="rect">
            <a:avLst/>
          </a:prstGeom>
        </p:spPr>
      </p:pic>
      <p:sp>
        <p:nvSpPr>
          <p:cNvPr id="52" name="TextBox 51">
            <a:extLst>
              <a:ext uri="{FF2B5EF4-FFF2-40B4-BE49-F238E27FC236}">
                <a16:creationId xmlns:a16="http://schemas.microsoft.com/office/drawing/2014/main" id="{F0556BCE-AC7F-49E0-9432-D832223BED0C}"/>
              </a:ext>
            </a:extLst>
          </p:cNvPr>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53" name="Rectangle 52">
            <a:extLst>
              <a:ext uri="{FF2B5EF4-FFF2-40B4-BE49-F238E27FC236}">
                <a16:creationId xmlns:a16="http://schemas.microsoft.com/office/drawing/2014/main" id="{2CD07795-A43D-472F-983D-B04BB8466E0B}"/>
              </a:ext>
            </a:extLst>
          </p:cNvPr>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2DD020F2-FA71-4200-89E8-696D3E1531AB}"/>
              </a:ext>
            </a:extLst>
          </p:cNvPr>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55" name="Straight Arrow Connector 54">
            <a:extLst>
              <a:ext uri="{FF2B5EF4-FFF2-40B4-BE49-F238E27FC236}">
                <a16:creationId xmlns:a16="http://schemas.microsoft.com/office/drawing/2014/main" id="{B5611E5B-A613-4F46-B8E9-4D559F1D0FBC}"/>
              </a:ext>
            </a:extLst>
          </p:cNvPr>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FD6F0628-DB08-4E77-ACE5-4D8ECB103D97}"/>
              </a:ext>
            </a:extLst>
          </p:cNvPr>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E6723202-DA18-41AC-8FA3-40D39E1AFBB7}"/>
              </a:ext>
            </a:extLst>
          </p:cNvPr>
          <p:cNvSpPr/>
          <p:nvPr/>
        </p:nvSpPr>
        <p:spPr>
          <a:xfrm>
            <a:off x="2310264" y="5029200"/>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58" name="Straight Arrow Connector 57">
            <a:extLst>
              <a:ext uri="{FF2B5EF4-FFF2-40B4-BE49-F238E27FC236}">
                <a16:creationId xmlns:a16="http://schemas.microsoft.com/office/drawing/2014/main" id="{1FFDED64-1245-42CA-AFC9-7C9ACE1ACC77}"/>
              </a:ext>
            </a:extLst>
          </p:cNvPr>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45A8CB66-CB38-4983-A14B-B0AE19C7CC17}"/>
              </a:ext>
            </a:extLst>
          </p:cNvPr>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Isosceles Triangle 59">
            <a:extLst>
              <a:ext uri="{FF2B5EF4-FFF2-40B4-BE49-F238E27FC236}">
                <a16:creationId xmlns:a16="http://schemas.microsoft.com/office/drawing/2014/main" id="{60801BDB-9EFB-42CD-A183-CAF534703299}"/>
              </a:ext>
            </a:extLst>
          </p:cNvPr>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Isosceles Triangle 60">
            <a:extLst>
              <a:ext uri="{FF2B5EF4-FFF2-40B4-BE49-F238E27FC236}">
                <a16:creationId xmlns:a16="http://schemas.microsoft.com/office/drawing/2014/main" id="{768987A8-3C61-46A7-9BB3-38421B3BB6EA}"/>
              </a:ext>
            </a:extLst>
          </p:cNvPr>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Isosceles Triangle 61">
            <a:extLst>
              <a:ext uri="{FF2B5EF4-FFF2-40B4-BE49-F238E27FC236}">
                <a16:creationId xmlns:a16="http://schemas.microsoft.com/office/drawing/2014/main" id="{D5BBAEC9-3A9C-4784-BECA-D86C1BC5A071}"/>
              </a:ext>
            </a:extLst>
          </p:cNvPr>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Isosceles Triangle 62">
            <a:extLst>
              <a:ext uri="{FF2B5EF4-FFF2-40B4-BE49-F238E27FC236}">
                <a16:creationId xmlns:a16="http://schemas.microsoft.com/office/drawing/2014/main" id="{A1DBE41B-5143-4C32-A2EE-F3E42C5AF8A6}"/>
              </a:ext>
            </a:extLst>
          </p:cNvPr>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EB428333-38A0-4D13-AD4D-02C5DB7394A3}"/>
              </a:ext>
            </a:extLst>
          </p:cNvPr>
          <p:cNvSpPr/>
          <p:nvPr/>
        </p:nvSpPr>
        <p:spPr>
          <a:xfrm>
            <a:off x="7379230" y="606438"/>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xit" presetSubtype="0" fill="hold" grpId="0" nodeType="withEffect">
                                  <p:stCondLst>
                                    <p:cond delay="0"/>
                                  </p:stCondLst>
                                  <p:childTnLst>
                                    <p:animEffect transition="out" filter="fade">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01016"/>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04220"/>
            <a:ext cx="5045016" cy="757130"/>
          </a:xfrm>
        </p:spPr>
        <p:txBody>
          <a:bodyPr/>
          <a:lstStyle/>
          <a:p>
            <a:r>
              <a:rPr lang="en-US" dirty="0"/>
              <a:t>PRINCIPLE 4</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4</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6" name="Content Placeholder 5"/>
          <p:cNvSpPr>
            <a:spLocks noGrp="1"/>
          </p:cNvSpPr>
          <p:nvPr>
            <p:ph type="body" sz="quarter" idx="13"/>
          </p:nvPr>
        </p:nvSpPr>
        <p:spPr>
          <a:xfrm>
            <a:off x="657225" y="2492206"/>
            <a:ext cx="5283087" cy="3400985"/>
          </a:xfrm>
        </p:spPr>
        <p:txBody>
          <a:bodyPr>
            <a:noAutofit/>
          </a:bodyPr>
          <a:lstStyle/>
          <a:p>
            <a:pPr marL="514350" indent="-514350">
              <a:buFont typeface="+mj-lt"/>
              <a:buAutoNum type="alphaUcPeriod"/>
            </a:pPr>
            <a:r>
              <a:rPr lang="en-US" sz="2600" dirty="0"/>
              <a:t>Write First, Discuss Second</a:t>
            </a:r>
          </a:p>
          <a:p>
            <a:pPr marL="514350" indent="-514350">
              <a:buFont typeface="+mj-lt"/>
              <a:buAutoNum type="alphaUcPeriod"/>
            </a:pPr>
            <a:r>
              <a:rPr lang="en-US" sz="2600" dirty="0"/>
              <a:t>Write What is Said</a:t>
            </a:r>
          </a:p>
          <a:p>
            <a:pPr marL="514350" indent="-514350">
              <a:buFont typeface="+mj-lt"/>
              <a:buAutoNum type="alphaUcPeriod"/>
            </a:pPr>
            <a:r>
              <a:rPr lang="en-US" sz="2600" dirty="0"/>
              <a:t>Add Your Words Discriminately</a:t>
            </a:r>
          </a:p>
          <a:p>
            <a:pPr marL="514350" indent="-514350">
              <a:buFont typeface="+mj-lt"/>
              <a:buAutoNum type="alphaUcPeriod"/>
            </a:pPr>
            <a:r>
              <a:rPr lang="en-US" sz="2600" dirty="0"/>
              <a:t>Ask, Don’t Tell</a:t>
            </a:r>
          </a:p>
          <a:p>
            <a:pPr marL="514350" indent="-514350">
              <a:buFont typeface="+mj-lt"/>
              <a:buAutoNum type="alphaUcPeriod"/>
            </a:pPr>
            <a:r>
              <a:rPr lang="en-US" sz="2600" dirty="0"/>
              <a:t>Write So They Can Read It</a:t>
            </a:r>
          </a:p>
          <a:p>
            <a:pPr marL="514350" indent="-514350">
              <a:buFont typeface="+mj-lt"/>
              <a:buAutoNum type="alphaUcPeriod"/>
            </a:pPr>
            <a:r>
              <a:rPr lang="en-US" sz="2600" dirty="0"/>
              <a:t>Use Additive Editing</a:t>
            </a:r>
          </a:p>
        </p:txBody>
      </p:sp>
      <p:sp>
        <p:nvSpPr>
          <p:cNvPr id="7" name="Content Placeholder 6"/>
          <p:cNvSpPr>
            <a:spLocks noGrp="1"/>
          </p:cNvSpPr>
          <p:nvPr>
            <p:ph idx="4294967295"/>
          </p:nvPr>
        </p:nvSpPr>
        <p:spPr>
          <a:xfrm>
            <a:off x="6432947" y="2399873"/>
            <a:ext cx="5198667" cy="4083050"/>
          </a:xfrm>
        </p:spPr>
        <p:txBody>
          <a:bodyPr>
            <a:normAutofit/>
          </a:bodyPr>
          <a:lstStyle/>
          <a:p>
            <a:pPr marL="514350" indent="-514350">
              <a:buClr>
                <a:srgbClr val="009383"/>
              </a:buClr>
              <a:buFont typeface="+mj-lt"/>
              <a:buAutoNum type="alphaUcPeriod" startAt="7"/>
            </a:pPr>
            <a:r>
              <a:rPr lang="en-US" sz="2400" b="0" dirty="0">
                <a:solidFill>
                  <a:schemeClr val="tx1"/>
                </a:solidFill>
              </a:rPr>
              <a:t>Avoid Lulls While Writing</a:t>
            </a:r>
          </a:p>
          <a:p>
            <a:pPr marL="514350" indent="-514350">
              <a:buClr>
                <a:srgbClr val="009383"/>
              </a:buClr>
              <a:buFont typeface="+mj-lt"/>
              <a:buAutoNum type="alphaUcPeriod" startAt="7"/>
            </a:pPr>
            <a:r>
              <a:rPr lang="en-US" sz="2400" b="0" dirty="0">
                <a:solidFill>
                  <a:schemeClr val="tx1"/>
                </a:solidFill>
              </a:rPr>
              <a:t>Assign an Order to Your Speakers</a:t>
            </a:r>
          </a:p>
          <a:p>
            <a:pPr marL="514350" indent="-514350">
              <a:buClr>
                <a:srgbClr val="009383"/>
              </a:buClr>
              <a:buFont typeface="+mj-lt"/>
              <a:buAutoNum type="alphaUcPeriod" startAt="7"/>
            </a:pPr>
            <a:r>
              <a:rPr lang="en-US" sz="2400" b="0" dirty="0">
                <a:solidFill>
                  <a:schemeClr val="tx1"/>
                </a:solidFill>
              </a:rPr>
              <a:t>Use Multiple Flip Charts</a:t>
            </a:r>
          </a:p>
          <a:p>
            <a:pPr marL="514350" indent="-514350">
              <a:buClr>
                <a:srgbClr val="009383"/>
              </a:buClr>
              <a:buFont typeface="+mj-lt"/>
              <a:buAutoNum type="alphaUcPeriod" startAt="7"/>
            </a:pPr>
            <a:r>
              <a:rPr lang="en-US" sz="2400" b="0" dirty="0">
                <a:solidFill>
                  <a:schemeClr val="tx1"/>
                </a:solidFill>
              </a:rPr>
              <a:t>Employ the Right Recording Tool</a:t>
            </a:r>
          </a:p>
          <a:p>
            <a:pPr marL="514350" indent="-514350">
              <a:buClr>
                <a:srgbClr val="009383"/>
              </a:buClr>
              <a:buFont typeface="+mj-lt"/>
              <a:buAutoNum type="alphaUcPeriod" startAt="7"/>
            </a:pPr>
            <a:r>
              <a:rPr lang="en-US" sz="2400" b="0" dirty="0">
                <a:solidFill>
                  <a:schemeClr val="tx1"/>
                </a:solidFill>
              </a:rPr>
              <a:t>Post According to Your Wall Plan</a:t>
            </a:r>
          </a:p>
        </p:txBody>
      </p:sp>
      <p:sp>
        <p:nvSpPr>
          <p:cNvPr id="8" name="Title 4"/>
          <p:cNvSpPr txBox="1">
            <a:spLocks/>
          </p:cNvSpPr>
          <p:nvPr/>
        </p:nvSpPr>
        <p:spPr>
          <a:xfrm>
            <a:off x="560388" y="1443974"/>
            <a:ext cx="8071290" cy="553998"/>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POWER OF THE PEN</a:t>
            </a:r>
          </a:p>
        </p:txBody>
      </p:sp>
      <p:sp>
        <p:nvSpPr>
          <p:cNvPr id="9" name="TextBox 8"/>
          <p:cNvSpPr txBox="1"/>
          <p:nvPr/>
        </p:nvSpPr>
        <p:spPr>
          <a:xfrm>
            <a:off x="560388" y="1938208"/>
            <a:ext cx="5198667"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Use It, Don’t Abuse It, Make It Theirs</a:t>
            </a:r>
          </a:p>
        </p:txBody>
      </p:sp>
      <p:sp>
        <p:nvSpPr>
          <p:cNvPr id="10" name="Footer Placeholder 4">
            <a:extLst>
              <a:ext uri="{FF2B5EF4-FFF2-40B4-BE49-F238E27FC236}">
                <a16:creationId xmlns:a16="http://schemas.microsoft.com/office/drawing/2014/main" id="{E2D01114-7995-40AF-80BA-2B914A7565E2}"/>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0" y="0"/>
            <a:ext cx="12192000" cy="6858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16" name="Rectangle 15"/>
          <p:cNvSpPr/>
          <p:nvPr/>
        </p:nvSpPr>
        <p:spPr>
          <a:xfrm>
            <a:off x="2381536" y="349320"/>
            <a:ext cx="7428928" cy="82888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t" anchorCtr="0"/>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7 deadly sins OF FACILTATION</a:t>
            </a:r>
          </a:p>
        </p:txBody>
      </p:sp>
      <p:sp>
        <p:nvSpPr>
          <p:cNvPr id="18" name="Footer Placeholder 3">
            <a:extLst>
              <a:ext uri="{FF2B5EF4-FFF2-40B4-BE49-F238E27FC236}">
                <a16:creationId xmlns:a16="http://schemas.microsoft.com/office/drawing/2014/main" id="{3857B59A-BB0E-40DC-B7F0-D8D3C07C06B8}"/>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
        <p:nvSpPr>
          <p:cNvPr id="19" name="Footer Placeholder 4">
            <a:extLst>
              <a:ext uri="{FF2B5EF4-FFF2-40B4-BE49-F238E27FC236}">
                <a16:creationId xmlns:a16="http://schemas.microsoft.com/office/drawing/2014/main" id="{F59E1B74-8218-461B-A0D5-2145F6A0402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7 Deadly Sins of Facilitation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3" name="Footer Placeholder 2">
            <a:extLst>
              <a:ext uri="{FF2B5EF4-FFF2-40B4-BE49-F238E27FC236}">
                <a16:creationId xmlns:a16="http://schemas.microsoft.com/office/drawing/2014/main" id="{C0E355FF-907D-43FD-B74E-130925448A47}"/>
              </a:ext>
            </a:extLst>
          </p:cNvPr>
          <p:cNvSpPr>
            <a:spLocks noGrp="1"/>
          </p:cNvSpPr>
          <p:nvPr>
            <p:ph type="ftr" sz="quarter" idx="11"/>
          </p:nvPr>
        </p:nvSpPr>
        <p:spPr/>
        <p:txBody>
          <a:bodyPr/>
          <a:lstStyle/>
          <a:p>
            <a:r>
              <a:rPr lang="en-US" dirty="0"/>
              <a:t>Copyright 1992-2015, Leadership Strategies, Inc. V15.02</a:t>
            </a:r>
          </a:p>
        </p:txBody>
      </p:sp>
      <p:sp>
        <p:nvSpPr>
          <p:cNvPr id="11" name="Title 4"/>
          <p:cNvSpPr txBox="1">
            <a:spLocks/>
          </p:cNvSpPr>
          <p:nvPr/>
        </p:nvSpPr>
        <p:spPr>
          <a:xfrm>
            <a:off x="657225" y="1415941"/>
            <a:ext cx="8071290" cy="569699"/>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The Facilitator:</a:t>
            </a:r>
          </a:p>
        </p:txBody>
      </p:sp>
      <p:sp>
        <p:nvSpPr>
          <p:cNvPr id="6" name="Content Placeholder 26"/>
          <p:cNvSpPr txBox="1">
            <a:spLocks/>
          </p:cNvSpPr>
          <p:nvPr/>
        </p:nvSpPr>
        <p:spPr>
          <a:xfrm>
            <a:off x="657225" y="1934882"/>
            <a:ext cx="8071290" cy="4757607"/>
          </a:xfrm>
          <a:prstGeom prst="rect">
            <a:avLst/>
          </a:prstGeom>
        </p:spPr>
        <p:txBody>
          <a:bodyPr vert="horz" lIns="91440" tIns="45720" rIns="91440" bIns="45720" rtlCol="0">
            <a:normAutofit/>
          </a:bodyPr>
          <a:lstStyle/>
          <a:p>
            <a:pPr marL="514350" indent="-514350">
              <a:spcBef>
                <a:spcPct val="20000"/>
              </a:spcBef>
              <a:buClr>
                <a:srgbClr val="009383"/>
              </a:buClr>
              <a:buFont typeface="+mj-lt"/>
              <a:buAutoNum type="arabicPeriod"/>
              <a:defRPr/>
            </a:pPr>
            <a:r>
              <a:rPr lang="en-US" sz="2400" dirty="0">
                <a:latin typeface="Arial" panose="020B0604020202020204" pitchFamily="34" charset="0"/>
                <a:cs typeface="Arial" panose="020B0604020202020204" pitchFamily="34" charset="0"/>
              </a:rPr>
              <a:t>Chooses which comments merit recording</a:t>
            </a:r>
          </a:p>
          <a:p>
            <a:pPr marL="514350" indent="-514350">
              <a:spcBef>
                <a:spcPct val="20000"/>
              </a:spcBef>
              <a:buClr>
                <a:srgbClr val="009383"/>
              </a:buClr>
              <a:buFont typeface="+mj-lt"/>
              <a:buAutoNum type="arabicPeriod"/>
              <a:defRPr/>
            </a:pPr>
            <a:r>
              <a:rPr lang="en-US" sz="2400" dirty="0">
                <a:latin typeface="Arial" panose="020B0604020202020204" pitchFamily="34" charset="0"/>
                <a:ea typeface="ＭＳ Ｐゴシック" charset="-128"/>
                <a:cs typeface="Arial" panose="020B0604020202020204" pitchFamily="34" charset="0"/>
              </a:rPr>
              <a:t>Records his/her own interpretation</a:t>
            </a:r>
          </a:p>
          <a:p>
            <a:pPr marL="514350" indent="-514350">
              <a:spcBef>
                <a:spcPct val="20000"/>
              </a:spcBef>
              <a:buClr>
                <a:srgbClr val="009383"/>
              </a:buClr>
              <a:buFont typeface="+mj-lt"/>
              <a:buAutoNum type="arabicPeriod"/>
              <a:defRPr/>
            </a:pPr>
            <a:r>
              <a:rPr lang="en-US" sz="2400" dirty="0">
                <a:latin typeface="Arial" panose="020B0604020202020204" pitchFamily="34" charset="0"/>
                <a:ea typeface="ＭＳ Ｐゴシック" charset="-128"/>
                <a:cs typeface="Arial" panose="020B0604020202020204" pitchFamily="34" charset="0"/>
              </a:rPr>
              <a:t>Permits group to wander from objective</a:t>
            </a:r>
          </a:p>
          <a:p>
            <a:pPr marL="514350" indent="-514350">
              <a:spcBef>
                <a:spcPct val="20000"/>
              </a:spcBef>
              <a:buClr>
                <a:srgbClr val="009383"/>
              </a:buClr>
              <a:buFont typeface="+mj-lt"/>
              <a:buAutoNum type="arabicPeriod"/>
              <a:defRPr/>
            </a:pPr>
            <a:r>
              <a:rPr lang="en-US" sz="2400" dirty="0">
                <a:latin typeface="Arial" panose="020B0604020202020204" pitchFamily="34" charset="0"/>
                <a:ea typeface="ＭＳ Ｐゴシック" charset="-128"/>
                <a:cs typeface="Arial" panose="020B0604020202020204" pitchFamily="34" charset="0"/>
              </a:rPr>
              <a:t>Permits ground rules to be broken</a:t>
            </a:r>
          </a:p>
          <a:p>
            <a:pPr marL="514350" indent="-514350">
              <a:spcBef>
                <a:spcPct val="20000"/>
              </a:spcBef>
              <a:buClr>
                <a:srgbClr val="009383"/>
              </a:buClr>
              <a:buFont typeface="+mj-lt"/>
              <a:buAutoNum type="arabicPeriod"/>
              <a:defRPr/>
            </a:pPr>
            <a:r>
              <a:rPr lang="en-US" sz="2400" dirty="0">
                <a:latin typeface="Arial" panose="020B0604020202020204" pitchFamily="34" charset="0"/>
                <a:ea typeface="ＭＳ Ｐゴシック" charset="-128"/>
                <a:cs typeface="Arial" panose="020B0604020202020204" pitchFamily="34" charset="0"/>
              </a:rPr>
              <a:t>Is perceived as losing neutrality</a:t>
            </a:r>
          </a:p>
          <a:p>
            <a:pPr marL="514350" indent="-514350">
              <a:spcBef>
                <a:spcPct val="20000"/>
              </a:spcBef>
              <a:buClr>
                <a:srgbClr val="009383"/>
              </a:buClr>
              <a:buFont typeface="+mj-lt"/>
              <a:buAutoNum type="arabicPeriod"/>
              <a:defRPr/>
            </a:pPr>
            <a:r>
              <a:rPr lang="en-US" sz="2400" dirty="0">
                <a:latin typeface="Arial" panose="020B0604020202020204" pitchFamily="34" charset="0"/>
                <a:ea typeface="ＭＳ Ｐゴシック" charset="-128"/>
                <a:cs typeface="Arial" panose="020B0604020202020204" pitchFamily="34" charset="0"/>
              </a:rPr>
              <a:t>Speaks/tolerates emotionally charged words</a:t>
            </a:r>
          </a:p>
          <a:p>
            <a:pPr marL="514350" indent="-514350">
              <a:spcBef>
                <a:spcPct val="20000"/>
              </a:spcBef>
              <a:buClr>
                <a:srgbClr val="009383"/>
              </a:buClr>
              <a:buFont typeface="+mj-lt"/>
              <a:buAutoNum type="arabicPeriod"/>
              <a:defRPr/>
            </a:pPr>
            <a:r>
              <a:rPr lang="en-US" sz="2400" dirty="0">
                <a:latin typeface="Arial" panose="020B0604020202020204" pitchFamily="34" charset="0"/>
                <a:ea typeface="ＭＳ Ｐゴシック" charset="-128"/>
                <a:cs typeface="Arial" panose="020B0604020202020204" pitchFamily="34" charset="0"/>
              </a:rPr>
              <a:t>Allows atmosphere of distrust or disrespect</a:t>
            </a:r>
          </a:p>
        </p:txBody>
      </p:sp>
      <p:sp>
        <p:nvSpPr>
          <p:cNvPr id="7" name="Oval 6"/>
          <p:cNvSpPr/>
          <p:nvPr/>
        </p:nvSpPr>
        <p:spPr>
          <a:xfrm>
            <a:off x="8121871" y="2362200"/>
            <a:ext cx="2133600" cy="2133600"/>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b="1" dirty="0">
                <a:latin typeface="Franklin Gothic Medium"/>
                <a:cs typeface="Franklin Gothic Medium"/>
              </a:rPr>
              <a:t>Results in </a:t>
            </a:r>
            <a:br>
              <a:rPr lang="en-US" sz="2200" b="1" dirty="0">
                <a:latin typeface="Franklin Gothic Medium"/>
                <a:cs typeface="Franklin Gothic Medium"/>
              </a:rPr>
            </a:br>
            <a:r>
              <a:rPr lang="en-US" sz="2200" b="1" dirty="0">
                <a:latin typeface="Franklin Gothic Medium"/>
                <a:cs typeface="Franklin Gothic Medium"/>
              </a:rPr>
              <a:t>dysfunctional </a:t>
            </a:r>
            <a:br>
              <a:rPr lang="en-US" sz="2200" b="1" dirty="0">
                <a:latin typeface="Franklin Gothic Medium"/>
                <a:cs typeface="Franklin Gothic Medium"/>
              </a:rPr>
            </a:br>
            <a:r>
              <a:rPr lang="en-US" sz="2200" b="1" dirty="0">
                <a:latin typeface="Franklin Gothic Medium"/>
                <a:cs typeface="Franklin Gothic Medium"/>
              </a:rPr>
              <a:t>behavior</a:t>
            </a:r>
          </a:p>
        </p:txBody>
      </p:sp>
      <p:sp>
        <p:nvSpPr>
          <p:cNvPr id="8" name="TextBox 7"/>
          <p:cNvSpPr txBox="1"/>
          <p:nvPr/>
        </p:nvSpPr>
        <p:spPr>
          <a:xfrm>
            <a:off x="10796068"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4-2</a:t>
            </a:r>
          </a:p>
        </p:txBody>
      </p:sp>
      <p:sp>
        <p:nvSpPr>
          <p:cNvPr id="9" name="TextBox 8"/>
          <p:cNvSpPr txBox="1"/>
          <p:nvPr/>
        </p:nvSpPr>
        <p:spPr>
          <a:xfrm>
            <a:off x="11479404" y="285071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rcRect t="24218" b="15664"/>
          <a:stretch>
            <a:fillRect/>
          </a:stretch>
        </p:blipFill>
        <p:spPr>
          <a:xfrm>
            <a:off x="1523999" y="3198036"/>
            <a:ext cx="9144000" cy="3659964"/>
          </a:xfrm>
          <a:prstGeom prst="rect">
            <a:avLst/>
          </a:prstGeom>
        </p:spPr>
      </p:pic>
      <p:pic>
        <p:nvPicPr>
          <p:cNvPr id="10" name="Picture 9"/>
          <p:cNvPicPr>
            <a:picLocks noChangeAspect="1"/>
          </p:cNvPicPr>
          <p:nvPr/>
        </p:nvPicPr>
        <p:blipFill>
          <a:blip r:embed="rId4"/>
          <a:srcRect t="24444" r="13684" b="25417"/>
          <a:stretch>
            <a:fillRect/>
          </a:stretch>
        </p:blipFill>
        <p:spPr>
          <a:xfrm>
            <a:off x="1524000" y="1"/>
            <a:ext cx="9144001" cy="3438525"/>
          </a:xfrm>
          <a:prstGeom prst="rect">
            <a:avLst/>
          </a:prstGeom>
        </p:spPr>
      </p:pic>
      <p:pic>
        <p:nvPicPr>
          <p:cNvPr id="18" name="Picture 17"/>
          <p:cNvPicPr>
            <a:picLocks noChangeAspect="1"/>
          </p:cNvPicPr>
          <p:nvPr/>
        </p:nvPicPr>
        <p:blipFill rotWithShape="1">
          <a:blip r:embed="rId5"/>
          <a:srcRect/>
          <a:stretch/>
        </p:blipFill>
        <p:spPr>
          <a:xfrm>
            <a:off x="0" y="-19297"/>
            <a:ext cx="12192000" cy="6896594"/>
          </a:xfrm>
          <a:prstGeom prst="rect">
            <a:avLst/>
          </a:prstGeom>
        </p:spPr>
      </p:pic>
      <p:sp>
        <p:nvSpPr>
          <p:cNvPr id="15" name="Rectangle 14"/>
          <p:cNvSpPr/>
          <p:nvPr/>
        </p:nvSpPr>
        <p:spPr>
          <a:xfrm>
            <a:off x="1974585" y="4581999"/>
            <a:ext cx="8242828" cy="788778"/>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a. Write first, discuss second</a:t>
            </a:r>
          </a:p>
        </p:txBody>
      </p:sp>
      <p:sp>
        <p:nvSpPr>
          <p:cNvPr id="20"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2" name="Footer Placeholder 1">
            <a:extLst>
              <a:ext uri="{FF2B5EF4-FFF2-40B4-BE49-F238E27FC236}">
                <a16:creationId xmlns:a16="http://schemas.microsoft.com/office/drawing/2014/main" id="{69223361-1EC6-4F3C-8B00-C0325DF9CC31}"/>
              </a:ext>
            </a:extLst>
          </p:cNvPr>
          <p:cNvSpPr>
            <a:spLocks noGrp="1"/>
          </p:cNvSpPr>
          <p:nvPr>
            <p:ph type="ftr" sz="quarter" idx="11"/>
          </p:nvPr>
        </p:nvSpPr>
        <p:spPr/>
        <p:txBody>
          <a:bodyPr/>
          <a:lstStyle/>
          <a:p>
            <a:r>
              <a:rPr lang="en-US" dirty="0"/>
              <a:t>Copyright 1992-2015, Leadership Strategies, Inc. V15.02</a:t>
            </a:r>
          </a:p>
        </p:txBody>
      </p:sp>
      <p:sp>
        <p:nvSpPr>
          <p:cNvPr id="21" name="Footer Placeholder 4">
            <a:extLst>
              <a:ext uri="{FF2B5EF4-FFF2-40B4-BE49-F238E27FC236}">
                <a16:creationId xmlns:a16="http://schemas.microsoft.com/office/drawing/2014/main" id="{1EE6E0EC-5D11-4BF8-912B-A586468A1C1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Write First, Discuss Second</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14" name="Content Placeholder 13"/>
          <p:cNvSpPr>
            <a:spLocks noGrp="1"/>
          </p:cNvSpPr>
          <p:nvPr>
            <p:ph type="body" sz="quarter" idx="13"/>
          </p:nvPr>
        </p:nvSpPr>
        <p:spPr>
          <a:xfrm>
            <a:off x="560388" y="1582738"/>
            <a:ext cx="11426825" cy="4602544"/>
          </a:xfrm>
        </p:spPr>
        <p:txBody>
          <a:bodyPr>
            <a:normAutofit/>
          </a:bodyPr>
          <a:lstStyle/>
          <a:p>
            <a:pPr marL="514350" indent="-514350">
              <a:defRPr/>
            </a:pPr>
            <a:r>
              <a:rPr lang="en-US" sz="2400" dirty="0"/>
              <a:t>Record what is said without regard to value or completeness</a:t>
            </a:r>
          </a:p>
          <a:p>
            <a:pPr marL="914400" lvl="1" indent="-514350">
              <a:buClr>
                <a:srgbClr val="009383"/>
              </a:buClr>
              <a:buFont typeface="Arial" panose="020B0604020202020204" pitchFamily="34" charset="0"/>
              <a:buChar char="–"/>
              <a:defRPr/>
            </a:pPr>
            <a:r>
              <a:rPr lang="en-US" dirty="0">
                <a:ea typeface="ＭＳ Ｐゴシック" charset="-128"/>
              </a:rPr>
              <a:t>If what is said is incomplete</a:t>
            </a:r>
          </a:p>
          <a:p>
            <a:pPr marL="914400" lvl="1" indent="-514350">
              <a:buClr>
                <a:srgbClr val="009383"/>
              </a:buClr>
              <a:buFont typeface="Arial" panose="020B0604020202020204" pitchFamily="34" charset="0"/>
              <a:buChar char="–"/>
              <a:defRPr/>
            </a:pPr>
            <a:r>
              <a:rPr lang="en-US" dirty="0">
                <a:ea typeface="ＭＳ Ｐゴシック" charset="-128"/>
              </a:rPr>
              <a:t>If what is said can be improved upon</a:t>
            </a:r>
          </a:p>
          <a:p>
            <a:pPr marL="914400" lvl="1" indent="-514350">
              <a:buClr>
                <a:srgbClr val="009383"/>
              </a:buClr>
              <a:buFont typeface="Arial" panose="020B0604020202020204" pitchFamily="34" charset="0"/>
              <a:buChar char="–"/>
              <a:defRPr/>
            </a:pPr>
            <a:r>
              <a:rPr lang="en-US" dirty="0">
                <a:ea typeface="ＭＳ Ｐゴシック" charset="-128"/>
              </a:rPr>
              <a:t>If what is said is not what you were looking for</a:t>
            </a:r>
          </a:p>
          <a:p>
            <a:pPr marL="914400" lvl="1" indent="-514350">
              <a:buClr>
                <a:srgbClr val="009383"/>
              </a:buClr>
              <a:buFont typeface="Arial" panose="020B0604020202020204" pitchFamily="34" charset="0"/>
              <a:buChar char="–"/>
              <a:defRPr/>
            </a:pPr>
            <a:r>
              <a:rPr lang="en-US" dirty="0">
                <a:ea typeface="ＭＳ Ｐゴシック" charset="-128"/>
              </a:rPr>
              <a:t>If what is said is wrong</a:t>
            </a:r>
          </a:p>
          <a:p>
            <a:pPr marL="514350" indent="-514350">
              <a:buNone/>
              <a:defRPr/>
            </a:pPr>
            <a:endParaRPr lang="en-US" dirty="0">
              <a:ea typeface="ＭＳ Ｐゴシック" charset="-128"/>
            </a:endParaRPr>
          </a:p>
          <a:p>
            <a:pPr marL="514350" indent="-514350">
              <a:buNone/>
              <a:defRPr/>
            </a:pPr>
            <a:r>
              <a:rPr lang="en-US" sz="4200" cap="all" dirty="0">
                <a:solidFill>
                  <a:srgbClr val="AFBD22"/>
                </a:solidFill>
                <a:latin typeface="Franklin Gothic Medium"/>
                <a:ea typeface="ＭＳ Ｐゴシック" charset="-128"/>
                <a:cs typeface="Franklin Gothic Medium"/>
              </a:rPr>
              <a:t>				       </a:t>
            </a:r>
            <a:r>
              <a:rPr lang="en-US" sz="3600" cap="all" dirty="0">
                <a:solidFill>
                  <a:srgbClr val="009383"/>
                </a:solidFill>
                <a:ea typeface="ＭＳ Ｐゴシック" charset="-128"/>
              </a:rPr>
              <a:t>Still record it!</a:t>
            </a:r>
          </a:p>
        </p:txBody>
      </p:sp>
      <p:sp>
        <p:nvSpPr>
          <p:cNvPr id="3" name="Footer Placeholder 2">
            <a:extLst>
              <a:ext uri="{FF2B5EF4-FFF2-40B4-BE49-F238E27FC236}">
                <a16:creationId xmlns:a16="http://schemas.microsoft.com/office/drawing/2014/main" id="{B7757E5A-931A-4D93-887E-43296402FE7F}"/>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782541"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4-3</a:t>
            </a:r>
          </a:p>
        </p:txBody>
      </p:sp>
      <p:sp>
        <p:nvSpPr>
          <p:cNvPr id="6" name="TextBox 5"/>
          <p:cNvSpPr txBox="1"/>
          <p:nvPr/>
        </p:nvSpPr>
        <p:spPr>
          <a:xfrm>
            <a:off x="11131484" y="427976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fade">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 Write First, Discuss Second</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14" name="Content Placeholder 13"/>
          <p:cNvSpPr>
            <a:spLocks noGrp="1"/>
          </p:cNvSpPr>
          <p:nvPr>
            <p:ph type="body" sz="quarter" idx="13"/>
          </p:nvPr>
        </p:nvSpPr>
        <p:spPr/>
        <p:txBody>
          <a:bodyPr>
            <a:normAutofit/>
          </a:bodyPr>
          <a:lstStyle/>
          <a:p>
            <a:pPr marL="514350" indent="-514350">
              <a:lnSpc>
                <a:spcPct val="100000"/>
              </a:lnSpc>
              <a:spcAft>
                <a:spcPts val="1800"/>
              </a:spcAft>
              <a:defRPr/>
            </a:pPr>
            <a:r>
              <a:rPr lang="en-US" sz="2400" dirty="0"/>
              <a:t>By recording what is said, you are saying “Thank You” for making a contribution</a:t>
            </a:r>
            <a:endParaRPr lang="en-US" sz="2400" cap="all" dirty="0">
              <a:solidFill>
                <a:srgbClr val="AFBD22"/>
              </a:solidFill>
              <a:ea typeface="ＭＳ Ｐゴシック" charset="-128"/>
            </a:endParaRPr>
          </a:p>
          <a:p>
            <a:pPr marL="514350" indent="-514350">
              <a:lnSpc>
                <a:spcPct val="100000"/>
              </a:lnSpc>
              <a:spcAft>
                <a:spcPts val="1800"/>
              </a:spcAft>
              <a:defRPr/>
            </a:pPr>
            <a:r>
              <a:rPr lang="en-US" sz="2400" dirty="0"/>
              <a:t>You can use your questioning techniques to make sure that the comment is refined or deleted later</a:t>
            </a:r>
          </a:p>
        </p:txBody>
      </p:sp>
      <p:sp>
        <p:nvSpPr>
          <p:cNvPr id="3" name="Footer Placeholder 2">
            <a:extLst>
              <a:ext uri="{FF2B5EF4-FFF2-40B4-BE49-F238E27FC236}">
                <a16:creationId xmlns:a16="http://schemas.microsoft.com/office/drawing/2014/main" id="{E8FB395F-F3AC-4E4C-8BF1-C05AB6E2590C}"/>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797996"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4-3</a:t>
            </a:r>
          </a:p>
        </p:txBody>
      </p:sp>
      <p:sp>
        <p:nvSpPr>
          <p:cNvPr id="6" name="TextBox 5"/>
          <p:cNvSpPr txBox="1"/>
          <p:nvPr/>
        </p:nvSpPr>
        <p:spPr>
          <a:xfrm>
            <a:off x="11631612" y="220808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11312</TotalTime>
  <Words>3718</Words>
  <Application>Microsoft Office PowerPoint</Application>
  <PresentationFormat>Widescreen</PresentationFormat>
  <Paragraphs>475</Paragraphs>
  <Slides>37</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Arial Black</vt:lpstr>
      <vt:lpstr>Calibri</vt:lpstr>
      <vt:lpstr>Calibri Light</vt:lpstr>
      <vt:lpstr>Franklin Gothic Book</vt:lpstr>
      <vt:lpstr>Franklin Gothic Medium</vt:lpstr>
      <vt:lpstr>Times New Roman</vt:lpstr>
      <vt:lpstr>Level Up</vt:lpstr>
      <vt:lpstr>Custom Design</vt:lpstr>
      <vt:lpstr>THE EFFECTIVE FACILITATOR</vt:lpstr>
      <vt:lpstr>Checkpoint</vt:lpstr>
      <vt:lpstr>PowerPoint Presentation</vt:lpstr>
      <vt:lpstr>Principle 4</vt:lpstr>
      <vt:lpstr>PowerPoint Presentation</vt:lpstr>
      <vt:lpstr>7 Deadly Sins of Facilitation</vt:lpstr>
      <vt:lpstr>PowerPoint Presentation</vt:lpstr>
      <vt:lpstr>A. Write First, Discuss Second</vt:lpstr>
      <vt:lpstr>A. Write First, Discuss Second</vt:lpstr>
      <vt:lpstr>PowerPoint Presentation</vt:lpstr>
      <vt:lpstr>B. Write What Is Said</vt:lpstr>
      <vt:lpstr>PowerPoint Presentation</vt:lpstr>
      <vt:lpstr>PowerPoint Presentation</vt:lpstr>
      <vt:lpstr>D. Ask, Don’t Tell</vt:lpstr>
      <vt:lpstr>D. Ask, Don’t Tell</vt:lpstr>
      <vt:lpstr>PowerPoint Presentation</vt:lpstr>
      <vt:lpstr>E. Write So They Can Read It</vt:lpstr>
      <vt:lpstr>PowerPoint Presentation</vt:lpstr>
      <vt:lpstr>F. Use Additive Editing</vt:lpstr>
      <vt:lpstr>PowerPoint Presentation</vt:lpstr>
      <vt:lpstr>G. Avoid the Lulls While Writing </vt:lpstr>
      <vt:lpstr>PowerPoint Presentation</vt:lpstr>
      <vt:lpstr>H. Assign an Order to Speakers</vt:lpstr>
      <vt:lpstr>PowerPoint Presentation</vt:lpstr>
      <vt:lpstr>I. Use Multiple Flip Charts</vt:lpstr>
      <vt:lpstr>Flip Chart Protocol (Sample)</vt:lpstr>
      <vt:lpstr>PowerPoint Presentation</vt:lpstr>
      <vt:lpstr>J. Use the Right Recording Tool</vt:lpstr>
      <vt:lpstr>PowerPoint Presentation</vt:lpstr>
      <vt:lpstr>K. Post According to Wall Plan</vt:lpstr>
      <vt:lpstr>FULL PRINCIPLE REVIEW</vt:lpstr>
      <vt:lpstr>Review</vt:lpstr>
      <vt:lpstr>Review</vt:lpstr>
      <vt:lpstr>Review</vt:lpstr>
      <vt:lpstr>Principle 4</vt:lpstr>
      <vt:lpstr>Checkpoint</vt:lpstr>
      <vt:lpstr>THE EFFECTIVE FACILITATOR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127</cp:revision>
  <dcterms:created xsi:type="dcterms:W3CDTF">2013-02-22T03:04:14Z</dcterms:created>
  <dcterms:modified xsi:type="dcterms:W3CDTF">2020-04-16T20:36:13Z</dcterms:modified>
</cp:coreProperties>
</file>