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82" r:id="rId2"/>
  </p:sldMasterIdLst>
  <p:notesMasterIdLst>
    <p:notesMasterId r:id="rId52"/>
  </p:notesMasterIdLst>
  <p:handoutMasterIdLst>
    <p:handoutMasterId r:id="rId53"/>
  </p:handoutMasterIdLst>
  <p:sldIdLst>
    <p:sldId id="389" r:id="rId3"/>
    <p:sldId id="265" r:id="rId4"/>
    <p:sldId id="393" r:id="rId5"/>
    <p:sldId id="388" r:id="rId6"/>
    <p:sldId id="267" r:id="rId7"/>
    <p:sldId id="314" r:id="rId8"/>
    <p:sldId id="350" r:id="rId9"/>
    <p:sldId id="351" r:id="rId10"/>
    <p:sldId id="352" r:id="rId11"/>
    <p:sldId id="353" r:id="rId12"/>
    <p:sldId id="354" r:id="rId13"/>
    <p:sldId id="355" r:id="rId14"/>
    <p:sldId id="312" r:id="rId15"/>
    <p:sldId id="317" r:id="rId16"/>
    <p:sldId id="359" r:id="rId17"/>
    <p:sldId id="379" r:id="rId18"/>
    <p:sldId id="380" r:id="rId19"/>
    <p:sldId id="320" r:id="rId20"/>
    <p:sldId id="381" r:id="rId21"/>
    <p:sldId id="321" r:id="rId22"/>
    <p:sldId id="382" r:id="rId23"/>
    <p:sldId id="398" r:id="rId24"/>
    <p:sldId id="349" r:id="rId25"/>
    <p:sldId id="322" r:id="rId26"/>
    <p:sldId id="325" r:id="rId27"/>
    <p:sldId id="323" r:id="rId28"/>
    <p:sldId id="324" r:id="rId29"/>
    <p:sldId id="343" r:id="rId30"/>
    <p:sldId id="326" r:id="rId31"/>
    <p:sldId id="367" r:id="rId32"/>
    <p:sldId id="328" r:id="rId33"/>
    <p:sldId id="383" r:id="rId34"/>
    <p:sldId id="329" r:id="rId35"/>
    <p:sldId id="385" r:id="rId36"/>
    <p:sldId id="370" r:id="rId37"/>
    <p:sldId id="386" r:id="rId38"/>
    <p:sldId id="332" r:id="rId39"/>
    <p:sldId id="387" r:id="rId40"/>
    <p:sldId id="373" r:id="rId41"/>
    <p:sldId id="374" r:id="rId42"/>
    <p:sldId id="335" r:id="rId43"/>
    <p:sldId id="399" r:id="rId44"/>
    <p:sldId id="400" r:id="rId45"/>
    <p:sldId id="401" r:id="rId46"/>
    <p:sldId id="336" r:id="rId47"/>
    <p:sldId id="338" r:id="rId48"/>
    <p:sldId id="392" r:id="rId49"/>
    <p:sldId id="397" r:id="rId50"/>
    <p:sldId id="39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5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3"/>
    <a:srgbClr val="F26522"/>
    <a:srgbClr val="F1B434"/>
    <a:srgbClr val="00C7B1"/>
    <a:srgbClr val="00467F"/>
    <a:srgbClr val="A0DBE6"/>
    <a:srgbClr val="AFBD22"/>
    <a:srgbClr val="002C54"/>
    <a:srgbClr val="C9401B"/>
    <a:srgbClr val="FF5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91" autoAdjust="0"/>
    <p:restoredTop sz="78496" autoAdjust="0"/>
  </p:normalViewPr>
  <p:slideViewPr>
    <p:cSldViewPr snapToGrid="0" snapToObjects="1">
      <p:cViewPr varScale="1">
        <p:scale>
          <a:sx n="82" d="100"/>
          <a:sy n="82" d="100"/>
        </p:scale>
        <p:origin x="1476" y="60"/>
      </p:cViewPr>
      <p:guideLst>
        <p:guide orient="horz" pos="1558"/>
        <p:guide pos="3840"/>
      </p:guideLst>
    </p:cSldViewPr>
  </p:slideViewPr>
  <p:outlineViewPr>
    <p:cViewPr>
      <p:scale>
        <a:sx n="33" d="100"/>
        <a:sy n="33" d="100"/>
      </p:scale>
      <p:origin x="0" y="-23142"/>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27600074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3934551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a:lnSpc>
                <a:spcPct val="80000"/>
              </a:lnSpc>
            </a:pPr>
            <a:r>
              <a:rPr lang="en-US" sz="1600" b="1" i="0" u="sng" dirty="0">
                <a:latin typeface="Times New Roman" charset="0"/>
              </a:rPr>
              <a:t>Timing: </a:t>
            </a:r>
            <a:r>
              <a:rPr lang="en-US" sz="1600" b="1" i="0" u="none" baseline="0" dirty="0">
                <a:latin typeface="Times New Roman" charset="0"/>
              </a:rPr>
              <a:t> 60-75 minutes </a:t>
            </a:r>
          </a:p>
          <a:p>
            <a:pPr>
              <a:lnSpc>
                <a:spcPct val="80000"/>
              </a:lnSpc>
            </a:pPr>
            <a:endParaRPr lang="en-US" sz="1600" b="1" i="0" u="sng" dirty="0">
              <a:latin typeface="Times New Roman" charset="0"/>
            </a:endParaRPr>
          </a:p>
          <a:p>
            <a:pPr>
              <a:lnSpc>
                <a:spcPct val="80000"/>
              </a:lnSpc>
            </a:pPr>
            <a:r>
              <a:rPr lang="en-US" sz="1600" b="1" i="0" u="sng" dirty="0">
                <a:latin typeface="Times New Roman" charset="0"/>
              </a:rPr>
              <a:t>Engagement Strategies:</a:t>
            </a:r>
          </a:p>
          <a:p>
            <a:pPr>
              <a:lnSpc>
                <a:spcPct val="80000"/>
              </a:lnSpc>
              <a:buFontTx/>
              <a:buChar char="•"/>
            </a:pPr>
            <a:r>
              <a:rPr lang="en-US" sz="1600" b="1" i="0" dirty="0">
                <a:latin typeface="Times New Roman" charset="0"/>
              </a:rPr>
              <a:t>4 Flip</a:t>
            </a:r>
            <a:r>
              <a:rPr lang="en-US" sz="1600" b="1" i="0" baseline="0" dirty="0">
                <a:latin typeface="Times New Roman" charset="0"/>
              </a:rPr>
              <a:t> Charts: 1 per Team</a:t>
            </a:r>
          </a:p>
          <a:p>
            <a:pPr lvl="1">
              <a:lnSpc>
                <a:spcPct val="80000"/>
              </a:lnSpc>
              <a:buFontTx/>
              <a:buChar char="•"/>
            </a:pPr>
            <a:r>
              <a:rPr lang="en-US" sz="1600" b="1" i="0" baseline="0" dirty="0">
                <a:latin typeface="Times New Roman" charset="0"/>
              </a:rPr>
              <a:t>Signs a Group is Focused</a:t>
            </a:r>
          </a:p>
          <a:p>
            <a:pPr lvl="1">
              <a:lnSpc>
                <a:spcPct val="80000"/>
              </a:lnSpc>
              <a:buFontTx/>
              <a:buChar char="•"/>
            </a:pPr>
            <a:r>
              <a:rPr lang="en-US" sz="1600" b="1" i="0" baseline="0" dirty="0">
                <a:latin typeface="Times New Roman" charset="0"/>
              </a:rPr>
              <a:t>Signs a Group is Not Focused</a:t>
            </a:r>
          </a:p>
          <a:p>
            <a:pPr lvl="1">
              <a:lnSpc>
                <a:spcPct val="80000"/>
              </a:lnSpc>
              <a:buFontTx/>
              <a:buChar char="•"/>
            </a:pPr>
            <a:r>
              <a:rPr lang="en-US" sz="1600" b="1" i="0" baseline="0" dirty="0">
                <a:latin typeface="Times New Roman" charset="0"/>
              </a:rPr>
              <a:t>Things a Meeting Leader Does to Keep a Group Focused</a:t>
            </a:r>
          </a:p>
          <a:p>
            <a:pPr lvl="1">
              <a:lnSpc>
                <a:spcPct val="80000"/>
              </a:lnSpc>
              <a:buFontTx/>
              <a:buChar char="•"/>
            </a:pPr>
            <a:r>
              <a:rPr lang="en-US" sz="1600" b="1" i="0" baseline="0" dirty="0">
                <a:latin typeface="Times New Roman" charset="0"/>
              </a:rPr>
              <a:t>Things a Meeting Leader Does that Allows a Group to Lose Focus</a:t>
            </a:r>
          </a:p>
          <a:p>
            <a:pPr lvl="0">
              <a:lnSpc>
                <a:spcPct val="80000"/>
              </a:lnSpc>
              <a:buFontTx/>
              <a:buChar char="•"/>
            </a:pPr>
            <a:r>
              <a:rPr lang="en-US" sz="1600" b="1" i="0" baseline="0" dirty="0">
                <a:latin typeface="Times New Roman" charset="0"/>
              </a:rPr>
              <a:t>Each team prepares and presents a checkpoint using the Sample Agenda slide/flip chart</a:t>
            </a:r>
          </a:p>
          <a:p>
            <a:pPr>
              <a:lnSpc>
                <a:spcPct val="80000"/>
              </a:lnSpc>
              <a:buFontTx/>
              <a:buNone/>
            </a:pPr>
            <a:endParaRPr lang="en-US" sz="1600" b="1" i="0" dirty="0">
              <a:latin typeface="Times New Roman" charset="0"/>
            </a:endParaRPr>
          </a:p>
          <a:p>
            <a:pPr>
              <a:lnSpc>
                <a:spcPct val="80000"/>
              </a:lnSpc>
            </a:pPr>
            <a:r>
              <a:rPr lang="en-US" sz="1600" b="1" i="0" u="sng" dirty="0">
                <a:latin typeface="Times New Roman" charset="0"/>
              </a:rPr>
              <a:t>Flip Charts:</a:t>
            </a:r>
          </a:p>
          <a:p>
            <a:pPr lvl="0">
              <a:lnSpc>
                <a:spcPct val="80000"/>
              </a:lnSpc>
              <a:buFontTx/>
              <a:buChar char="•"/>
            </a:pPr>
            <a:r>
              <a:rPr lang="en-US" sz="1600" b="1" i="0" baseline="0" dirty="0">
                <a:latin typeface="Times New Roman" charset="0"/>
              </a:rPr>
              <a:t>Checkpoint</a:t>
            </a:r>
          </a:p>
          <a:p>
            <a:pPr lvl="1">
              <a:lnSpc>
                <a:spcPct val="80000"/>
              </a:lnSpc>
              <a:buFontTx/>
              <a:buChar char="•"/>
            </a:pPr>
            <a:r>
              <a:rPr lang="en-US" sz="1600" b="1" i="0" baseline="0" dirty="0">
                <a:latin typeface="Times New Roman" charset="0"/>
              </a:rPr>
              <a:t>Review: we have just completed……</a:t>
            </a:r>
          </a:p>
          <a:p>
            <a:pPr lvl="1">
              <a:lnSpc>
                <a:spcPct val="80000"/>
              </a:lnSpc>
              <a:buFontTx/>
              <a:buChar char="•"/>
            </a:pPr>
            <a:r>
              <a:rPr lang="en-US" sz="1600" b="1" i="0" baseline="0" dirty="0">
                <a:latin typeface="Times New Roman" charset="0"/>
              </a:rPr>
              <a:t>Preview: what we are going to do next is……</a:t>
            </a:r>
          </a:p>
          <a:p>
            <a:pPr lvl="1">
              <a:lnSpc>
                <a:spcPct val="80000"/>
              </a:lnSpc>
              <a:buFontTx/>
              <a:buChar char="•"/>
            </a:pPr>
            <a:r>
              <a:rPr lang="en-US" sz="1600" b="1" i="0" dirty="0">
                <a:latin typeface="Times New Roman" charset="0"/>
              </a:rPr>
              <a:t>Big</a:t>
            </a:r>
            <a:r>
              <a:rPr lang="en-US" sz="1600" b="1" i="0" baseline="0" dirty="0">
                <a:latin typeface="Times New Roman" charset="0"/>
              </a:rPr>
              <a:t> View: and the reason this is important is because….</a:t>
            </a:r>
          </a:p>
          <a:p>
            <a:pPr lvl="0">
              <a:lnSpc>
                <a:spcPct val="80000"/>
              </a:lnSpc>
              <a:buFontTx/>
              <a:buChar char="•"/>
            </a:pPr>
            <a:r>
              <a:rPr lang="en-US" sz="1600" b="1" i="0" baseline="0" dirty="0">
                <a:latin typeface="Times New Roman" charset="0"/>
              </a:rPr>
              <a:t>Giving Directions: Mind Your PeDeQs</a:t>
            </a:r>
          </a:p>
          <a:p>
            <a:pPr lvl="1">
              <a:lnSpc>
                <a:spcPct val="80000"/>
              </a:lnSpc>
              <a:buFontTx/>
              <a:buChar char="•"/>
            </a:pPr>
            <a:r>
              <a:rPr lang="en-US" sz="1600" b="1" i="0" u="sng" baseline="0" dirty="0">
                <a:latin typeface="Times New Roman" charset="0"/>
              </a:rPr>
              <a:t>P</a:t>
            </a:r>
            <a:r>
              <a:rPr lang="en-US" sz="1600" b="1" i="0" baseline="0" dirty="0">
                <a:latin typeface="Times New Roman" charset="0"/>
              </a:rPr>
              <a:t>urpose</a:t>
            </a:r>
          </a:p>
          <a:p>
            <a:pPr lvl="1">
              <a:lnSpc>
                <a:spcPct val="80000"/>
              </a:lnSpc>
              <a:buFontTx/>
              <a:buChar char="•"/>
            </a:pPr>
            <a:r>
              <a:rPr lang="en-US" sz="1600" b="1" i="0" u="sng" baseline="0" dirty="0">
                <a:latin typeface="Times New Roman" charset="0"/>
              </a:rPr>
              <a:t>E</a:t>
            </a:r>
            <a:r>
              <a:rPr lang="en-US" sz="1600" b="1" i="0" baseline="0" dirty="0">
                <a:latin typeface="Times New Roman" charset="0"/>
              </a:rPr>
              <a:t>xample</a:t>
            </a:r>
          </a:p>
          <a:p>
            <a:pPr lvl="1">
              <a:lnSpc>
                <a:spcPct val="80000"/>
              </a:lnSpc>
              <a:buFontTx/>
              <a:buChar char="•"/>
            </a:pPr>
            <a:r>
              <a:rPr lang="en-US" sz="1600" b="1" i="0" u="sng" baseline="0" dirty="0">
                <a:latin typeface="Times New Roman" charset="0"/>
              </a:rPr>
              <a:t>D</a:t>
            </a:r>
            <a:r>
              <a:rPr lang="en-US" sz="1600" b="1" i="0" baseline="0" dirty="0">
                <a:latin typeface="Times New Roman" charset="0"/>
              </a:rPr>
              <a:t>irections</a:t>
            </a:r>
          </a:p>
          <a:p>
            <a:pPr lvl="1">
              <a:lnSpc>
                <a:spcPct val="80000"/>
              </a:lnSpc>
              <a:buFontTx/>
              <a:buChar char="•"/>
            </a:pPr>
            <a:r>
              <a:rPr lang="en-US" sz="1600" b="1" i="0" u="sng" baseline="0" dirty="0">
                <a:latin typeface="Times New Roman" charset="0"/>
              </a:rPr>
              <a:t>E</a:t>
            </a:r>
            <a:r>
              <a:rPr lang="en-US" sz="1600" b="1" i="0" baseline="0" dirty="0">
                <a:latin typeface="Times New Roman" charset="0"/>
              </a:rPr>
              <a:t>xceptions</a:t>
            </a:r>
          </a:p>
          <a:p>
            <a:pPr lvl="1">
              <a:lnSpc>
                <a:spcPct val="80000"/>
              </a:lnSpc>
              <a:buFontTx/>
              <a:buChar char="•"/>
            </a:pPr>
            <a:r>
              <a:rPr lang="en-US" sz="1600" b="1" i="0" u="sng" baseline="0" dirty="0">
                <a:latin typeface="Times New Roman" charset="0"/>
              </a:rPr>
              <a:t>Q</a:t>
            </a:r>
            <a:r>
              <a:rPr lang="en-US" sz="1600" b="1" i="0" baseline="0" dirty="0">
                <a:latin typeface="Times New Roman" charset="0"/>
              </a:rPr>
              <a:t>uestions</a:t>
            </a:r>
          </a:p>
          <a:p>
            <a:pPr lvl="1">
              <a:lnSpc>
                <a:spcPct val="80000"/>
              </a:lnSpc>
              <a:buFontTx/>
              <a:buChar char="•"/>
            </a:pPr>
            <a:r>
              <a:rPr lang="en-US" sz="1600" b="1" i="0" u="sng" baseline="0" dirty="0">
                <a:latin typeface="Times New Roman" charset="0"/>
              </a:rPr>
              <a:t>S</a:t>
            </a:r>
            <a:r>
              <a:rPr lang="en-US" sz="1600" b="1" i="0" baseline="0" dirty="0">
                <a:latin typeface="Times New Roman" charset="0"/>
              </a:rPr>
              <a:t>tarting question</a:t>
            </a:r>
          </a:p>
          <a:p>
            <a:pPr lvl="0">
              <a:lnSpc>
                <a:spcPct val="80000"/>
              </a:lnSpc>
              <a:buFontTx/>
              <a:buChar char="•"/>
            </a:pPr>
            <a:r>
              <a:rPr lang="en-US" sz="1600" b="1" i="0" baseline="0" dirty="0">
                <a:latin typeface="Times New Roman" charset="0"/>
              </a:rPr>
              <a:t>Problems With the Hiring Process</a:t>
            </a:r>
          </a:p>
          <a:p>
            <a:pPr lvl="1">
              <a:lnSpc>
                <a:spcPct val="80000"/>
              </a:lnSpc>
              <a:buFontTx/>
              <a:buChar char="•"/>
            </a:pPr>
            <a:r>
              <a:rPr lang="en-US" sz="1600" b="1" i="0" baseline="0" dirty="0">
                <a:latin typeface="Times New Roman" charset="0"/>
              </a:rPr>
              <a:t>Problem</a:t>
            </a:r>
          </a:p>
          <a:p>
            <a:pPr lvl="1">
              <a:lnSpc>
                <a:spcPct val="80000"/>
              </a:lnSpc>
              <a:buFontTx/>
              <a:buChar char="•"/>
            </a:pPr>
            <a:r>
              <a:rPr lang="en-US" sz="1600" b="1" i="0" baseline="0" dirty="0">
                <a:latin typeface="Times New Roman" charset="0"/>
              </a:rPr>
              <a:t>Symptom(s)</a:t>
            </a:r>
          </a:p>
          <a:p>
            <a:pPr lvl="1">
              <a:lnSpc>
                <a:spcPct val="80000"/>
              </a:lnSpc>
              <a:buFontTx/>
              <a:buChar char="•"/>
            </a:pPr>
            <a:r>
              <a:rPr lang="en-US" sz="1600" b="1" i="0" baseline="0" dirty="0">
                <a:latin typeface="Times New Roman" charset="0"/>
              </a:rPr>
              <a:t>Root Cause</a:t>
            </a:r>
            <a:endParaRPr lang="en-US" sz="1600" b="1" i="0" u="none" baseline="0" dirty="0">
              <a:latin typeface="Times New Roman" charset="0"/>
            </a:endParaRPr>
          </a:p>
          <a:p>
            <a:pPr>
              <a:lnSpc>
                <a:spcPct val="80000"/>
              </a:lnSpc>
              <a:buFontTx/>
              <a:buChar char="•"/>
            </a:pPr>
            <a:endParaRPr lang="en-US" sz="1600" b="1" i="0" u="none" baseline="0" dirty="0">
              <a:latin typeface="Times New Roman" charset="0"/>
            </a:endParaRPr>
          </a:p>
          <a:p>
            <a:pPr>
              <a:lnSpc>
                <a:spcPct val="80000"/>
              </a:lnSpc>
              <a:buFontTx/>
              <a:buNone/>
            </a:pPr>
            <a:r>
              <a:rPr lang="en-US" sz="1600" b="1" i="0" u="sng" dirty="0">
                <a:latin typeface="Times New Roman" charset="0"/>
              </a:rPr>
              <a:t>DOs:</a:t>
            </a:r>
            <a:r>
              <a:rPr lang="en-US" sz="1600" b="1" i="0" dirty="0">
                <a:latin typeface="Times New Roman" charset="0"/>
              </a:rPr>
              <a:t> </a:t>
            </a:r>
          </a:p>
          <a:p>
            <a:pPr>
              <a:lnSpc>
                <a:spcPct val="80000"/>
              </a:lnSpc>
              <a:buFontTx/>
              <a:buChar char="•"/>
            </a:pPr>
            <a:r>
              <a:rPr lang="en-US" sz="1600" b="1" i="0" dirty="0">
                <a:latin typeface="Times New Roman" charset="0"/>
              </a:rPr>
              <a:t>Model every technique</a:t>
            </a:r>
            <a:r>
              <a:rPr lang="en-US" sz="1600" b="1" i="0" baseline="0" dirty="0">
                <a:latin typeface="Times New Roman" charset="0"/>
              </a:rPr>
              <a:t> (e.g. checkpoint, questioning, engagement, flip charting, asking teams vs. individuals, directions, etc.)</a:t>
            </a:r>
            <a:endParaRPr lang="en-US" sz="1600" b="1" i="0" u="none" baseline="0" dirty="0">
              <a:latin typeface="Times New Roman" charset="0"/>
            </a:endParaRPr>
          </a:p>
          <a:p>
            <a:pPr>
              <a:lnSpc>
                <a:spcPct val="80000"/>
              </a:lnSpc>
              <a:buFontTx/>
              <a:buNone/>
            </a:pPr>
            <a:endParaRPr lang="en-US" sz="1600" b="1" i="0" u="sng" baseline="0" dirty="0">
              <a:latin typeface="Times New Roman" charset="0"/>
            </a:endParaRPr>
          </a:p>
          <a:p>
            <a:pPr>
              <a:lnSpc>
                <a:spcPct val="80000"/>
              </a:lnSpc>
              <a:buFontTx/>
              <a:buNone/>
            </a:pPr>
            <a:r>
              <a:rPr lang="en-US" sz="1600" b="1" i="0" u="sng" baseline="0" dirty="0">
                <a:latin typeface="Times New Roman" charset="0"/>
              </a:rPr>
              <a:t>DON’Ts</a:t>
            </a:r>
          </a:p>
          <a:p>
            <a:pPr>
              <a:lnSpc>
                <a:spcPct val="80000"/>
              </a:lnSpc>
              <a:buFontTx/>
              <a:buChar char="•"/>
            </a:pPr>
            <a:r>
              <a:rPr lang="en-US" sz="1600" b="1" i="0" dirty="0">
                <a:latin typeface="Times New Roman" charset="0"/>
              </a:rPr>
              <a:t>Read</a:t>
            </a:r>
            <a:r>
              <a:rPr lang="en-US" sz="1600" b="1" i="0" baseline="0" dirty="0">
                <a:latin typeface="Times New Roman" charset="0"/>
              </a:rPr>
              <a:t> the slides</a:t>
            </a:r>
          </a:p>
          <a:p>
            <a:pPr>
              <a:lnSpc>
                <a:spcPct val="80000"/>
              </a:lnSpc>
              <a:buFontTx/>
              <a:buChar char="•"/>
            </a:pPr>
            <a:r>
              <a:rPr lang="en-US" sz="1600" b="1" i="0" baseline="0" dirty="0">
                <a:latin typeface="Times New Roman" charset="0"/>
              </a:rPr>
              <a:t>Overuse the read-arounds</a:t>
            </a:r>
            <a:endParaRPr lang="en-US" sz="1600" b="1" i="0" dirty="0">
              <a:latin typeface="Times New Roman" charset="0"/>
            </a:endParaRPr>
          </a:p>
          <a:p>
            <a:endParaRPr lang="en-US" i="0" dirty="0"/>
          </a:p>
          <a:p>
            <a:endParaRPr lang="en-US" i="0" dirty="0"/>
          </a:p>
          <a:p>
            <a:endParaRPr lang="en-US" i="0" dirty="0"/>
          </a:p>
          <a:p>
            <a:endParaRPr lang="en-US"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8950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Let’s take</a:t>
            </a:r>
            <a:r>
              <a:rPr lang="en-US" b="1" i="1" baseline="0" dirty="0"/>
              <a:t> a look at a sample Checkpoint in an IT type session. Who here has or does work in the IT space? </a:t>
            </a:r>
            <a:r>
              <a:rPr lang="en-US" b="1" i="0" baseline="0" dirty="0"/>
              <a:t>[Ask one of those participants to help by reading the full checkpoint example on the next 3 slides.]</a:t>
            </a:r>
          </a:p>
          <a:p>
            <a:endParaRPr lang="en-US" b="1" i="1" baseline="0" dirty="0"/>
          </a:p>
          <a:p>
            <a:r>
              <a:rPr lang="en-US" b="1" i="1" baseline="0" dirty="0"/>
              <a:t>Let’s start with the Review, (name). Everyone hear that Review? </a:t>
            </a:r>
            <a:r>
              <a:rPr lang="en-US" b="1" i="0" baseline="0" dirty="0"/>
              <a:t>[Nod your head.]</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55659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Now, (name)</a:t>
            </a:r>
            <a:r>
              <a:rPr lang="en-US" b="1" i="1" baseline="0" dirty="0"/>
              <a:t> on to the Preview. </a:t>
            </a:r>
            <a:r>
              <a:rPr lang="en-US" b="1" i="0" baseline="0" dirty="0"/>
              <a:t>[Participant reads the Preview.]</a:t>
            </a:r>
          </a:p>
          <a:p>
            <a:endParaRPr lang="en-US" b="1" i="1" baseline="0" dirty="0"/>
          </a:p>
          <a:p>
            <a:r>
              <a:rPr lang="en-US" b="1" i="1" baseline="0" dirty="0"/>
              <a:t>Everyone hear the Preview? </a:t>
            </a:r>
            <a:r>
              <a:rPr lang="en-US" b="1" i="0" baseline="0" dirty="0"/>
              <a:t>[Raise your hand.]</a:t>
            </a:r>
          </a:p>
          <a:p>
            <a:endParaRPr lang="en-US" b="1" i="1" baseline="0" dirty="0"/>
          </a:p>
          <a:p>
            <a:r>
              <a:rPr lang="en-US" b="1" i="1" baseline="0" dirty="0"/>
              <a:t>OK, drum roll please! </a:t>
            </a:r>
            <a:r>
              <a:rPr lang="en-US" b="1" i="0" baseline="0" dirty="0"/>
              <a:t>[Start the drum roll.]</a:t>
            </a:r>
          </a:p>
          <a:p>
            <a:endParaRPr lang="en-US" b="1" i="1" baseline="0" dirty="0"/>
          </a:p>
          <a:p>
            <a:r>
              <a:rPr lang="en-US" b="1" i="1" baseline="0" dirty="0"/>
              <a:t>Here we go (name)…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152714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Give us the Big View. Thank you. Does everyone see how important this Big View is? Powerful technique.</a:t>
            </a:r>
          </a:p>
          <a:p>
            <a:endParaRPr lang="en-US" b="1" i="1" dirty="0"/>
          </a:p>
          <a:p>
            <a:r>
              <a:rPr lang="en-US" b="1" i="1" dirty="0"/>
              <a:t>Any</a:t>
            </a:r>
            <a:r>
              <a:rPr lang="en-US" b="1" i="1" baseline="0" dirty="0"/>
              <a:t> questions or comments on the Checkpoint before we ask each team to show us how to do one using our Sample Agenda? </a:t>
            </a:r>
            <a:r>
              <a:rPr lang="en-US" b="1" i="0" baseline="0" dirty="0"/>
              <a:t>[Facilitate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239637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Let’s</a:t>
            </a:r>
            <a:r>
              <a:rPr lang="en-US" b="1" i="1" baseline="0" dirty="0"/>
              <a:t> assign each team a Checkpoint as follows:</a:t>
            </a:r>
          </a:p>
          <a:p>
            <a:endParaRPr lang="en-US" b="1" i="1" baseline="0" dirty="0"/>
          </a:p>
          <a:p>
            <a:r>
              <a:rPr lang="en-US" b="1" i="0" baseline="0" dirty="0"/>
              <a:t>[Assign new team lead.]</a:t>
            </a:r>
          </a:p>
          <a:p>
            <a:endParaRPr lang="en-US" b="1" i="1" baseline="0" dirty="0"/>
          </a:p>
          <a:p>
            <a:r>
              <a:rPr lang="en-US" b="1" i="1" baseline="0" dirty="0"/>
              <a:t>(Purple) team; how about taking us from Agenda Item B to C?</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t>(Blue) team; how about taking us from Agenda Item C to D?</a:t>
            </a:r>
            <a:endParaRPr lang="en-US" b="1" i="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t>(Green) team; how about taking us from Agenda Item D to E?</a:t>
            </a:r>
            <a:endParaRPr lang="en-US" b="1" i="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t>(Red) team; how about taking us from Agenda Item E to 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t>Before we begin, let me do a quick example by going from Agenda Item A to B.</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a:t>[Review:] </a:t>
            </a:r>
            <a:r>
              <a:rPr lang="en-US" b="1" i="1" baseline="0" dirty="0"/>
              <a:t>We have just completed our introductions where we have identified your key topics and matched them to our agenda for the session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a:t>[Preview:] </a:t>
            </a:r>
            <a:r>
              <a:rPr lang="en-US" b="1" i="1" baseline="0" dirty="0"/>
              <a:t>What we are about to do next is define the steps in the current hiring process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a:t>[Big View:] </a:t>
            </a:r>
            <a:r>
              <a:rPr lang="en-US" b="1" i="1" baseline="0" dirty="0"/>
              <a:t>And that’s important because before we start identifying problems and solutions let’s all start with a common understanding of the existing hiring process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t>OK, let me allow each team 1 minute to prepare their checkpoint. </a:t>
            </a:r>
            <a:r>
              <a:rPr lang="en-US" b="1" i="0" baseline="0" dirty="0"/>
              <a:t>[Start the clock; when time is up, have each team present their checkpoint; award dots.]</a:t>
            </a:r>
            <a:endParaRPr lang="en-US" b="1" i="0" dirty="0"/>
          </a:p>
          <a:p>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67862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There</a:t>
            </a:r>
            <a:r>
              <a:rPr lang="en-US" b="1" i="1" baseline="0" dirty="0"/>
              <a:t> is a fill-in-the-blank in your participant manual. Think about what we have just been discussing, think about the purpose, the why of the checkpoint. What are some of the purposes of the checkpoint? </a:t>
            </a:r>
            <a:r>
              <a:rPr lang="en-US" b="1" i="0" baseline="0" dirty="0"/>
              <a:t>[Select volunteers.]</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66419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So,</a:t>
            </a:r>
            <a:r>
              <a:rPr lang="en-US" b="1" i="1" baseline="0" dirty="0"/>
              <a:t> we use the Checkpoint as we move from one agenda item to another. We also have a technique to Restart With Extended Checkpoints. Let’s see what the extended checkpoint is about.</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32270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How many of you conduct meetings that last all day or over the course of several days? </a:t>
            </a:r>
            <a:r>
              <a:rPr lang="en-US" b="1" i="0" dirty="0">
                <a:latin typeface="Times New Roman" charset="0"/>
                <a:ea typeface="ＭＳ Ｐゴシック" charset="-128"/>
              </a:rPr>
              <a:t>[Raise</a:t>
            </a:r>
            <a:r>
              <a:rPr lang="en-US" b="1" i="0" baseline="0" dirty="0">
                <a:latin typeface="Times New Roman" charset="0"/>
                <a:ea typeface="ＭＳ Ｐゴシック" charset="-128"/>
              </a:rPr>
              <a:t> your hand.] </a:t>
            </a:r>
            <a:r>
              <a:rPr lang="en-US" b="1" i="1" baseline="0" dirty="0">
                <a:latin typeface="Times New Roman" charset="0"/>
                <a:ea typeface="ＭＳ Ｐゴシック" charset="-128"/>
              </a:rPr>
              <a:t>Isn’t it important to ensure we get the meeting participants “back in the groove” after those long breaks such as between one day and another? </a:t>
            </a:r>
            <a:r>
              <a:rPr lang="en-US" b="1" i="0" baseline="0" dirty="0">
                <a:latin typeface="Times New Roman" charset="0"/>
                <a:ea typeface="ＭＳ Ｐゴシック" charset="-128"/>
              </a:rPr>
              <a:t>[Nod your head yes; model that non-verbal warm-up we will be covering shortly.]</a:t>
            </a:r>
          </a:p>
          <a:p>
            <a:endParaRPr lang="en-US" b="1" i="1" baseline="0" dirty="0">
              <a:latin typeface="Times New Roman" charset="0"/>
              <a:ea typeface="ＭＳ Ｐゴシック" charset="-128"/>
            </a:endParaRPr>
          </a:p>
          <a:p>
            <a:r>
              <a:rPr lang="en-US" b="1" i="1" baseline="0" dirty="0">
                <a:latin typeface="Times New Roman" charset="0"/>
                <a:ea typeface="ＭＳ Ｐゴシック" charset="-128"/>
              </a:rPr>
              <a:t>So to get everyone’s “mind back in the game” or back in the room we Restart with Extended Checkpoints after these extended breaks in a session we Restart with Extended Checkpoints.</a:t>
            </a:r>
            <a:endParaRPr lang="en-US" b="1" i="1" dirty="0">
              <a:latin typeface="Times New Roman" pitchFamily="-84" charset="0"/>
            </a:endParaRPr>
          </a:p>
          <a:p>
            <a:endParaRPr lang="en-US" b="1" dirty="0">
              <a:latin typeface="Times New Roman" pitchFamily="-84" charset="0"/>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226667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Similar to the</a:t>
            </a:r>
            <a:r>
              <a:rPr lang="en-US" b="1" i="1" baseline="0" dirty="0">
                <a:latin typeface="Times New Roman" charset="0"/>
                <a:ea typeface="ＭＳ Ｐゴシック" charset="-128"/>
              </a:rPr>
              <a:t> checkpoint we just addressed, the extended checkpoint has 4 parts instead of 3:</a:t>
            </a:r>
          </a:p>
          <a:p>
            <a:endParaRPr lang="en-US" b="1" i="1" baseline="0" dirty="0">
              <a:latin typeface="Times New Roman" charset="0"/>
              <a:ea typeface="ＭＳ Ｐゴシック" charset="-128"/>
            </a:endParaRPr>
          </a:p>
          <a:p>
            <a:r>
              <a:rPr lang="en-US" b="1" i="1" baseline="0" dirty="0">
                <a:latin typeface="Times New Roman" charset="0"/>
                <a:ea typeface="ＭＳ Ｐゴシック" charset="-128"/>
              </a:rPr>
              <a:t>Remind: a review of the session purpose/objectives</a:t>
            </a:r>
          </a:p>
          <a:p>
            <a:endParaRPr lang="en-US" b="1" i="1" baseline="0" dirty="0">
              <a:latin typeface="Times New Roman" charset="0"/>
              <a:ea typeface="ＭＳ Ｐゴシック" charset="-128"/>
            </a:endParaRPr>
          </a:p>
          <a:p>
            <a:r>
              <a:rPr lang="en-US" b="1" i="1" baseline="0" dirty="0">
                <a:latin typeface="Times New Roman" charset="0"/>
                <a:ea typeface="ＭＳ Ｐゴシック" charset="-128"/>
              </a:rPr>
              <a:t>Review: the items covered in the prior session(s)</a:t>
            </a:r>
          </a:p>
          <a:p>
            <a:endParaRPr lang="en-US" b="1" i="1" baseline="0" dirty="0">
              <a:latin typeface="Times New Roman" charset="0"/>
              <a:ea typeface="ＭＳ Ｐゴシック" charset="-128"/>
            </a:endParaRPr>
          </a:p>
          <a:p>
            <a:r>
              <a:rPr lang="en-US" b="1" i="1" baseline="0" dirty="0">
                <a:latin typeface="Times New Roman" charset="0"/>
                <a:ea typeface="ＭＳ Ｐゴシック" charset="-128"/>
              </a:rPr>
              <a:t>Preview: all the items remaining to complete the session</a:t>
            </a:r>
          </a:p>
          <a:p>
            <a:endParaRPr lang="en-US" b="1" i="1" baseline="0" dirty="0">
              <a:latin typeface="Times New Roman" charset="0"/>
              <a:ea typeface="ＭＳ Ｐゴシック" charset="-128"/>
            </a:endParaRPr>
          </a:p>
          <a:p>
            <a:r>
              <a:rPr lang="en-US" b="1" i="1" baseline="0" dirty="0">
                <a:latin typeface="Times New Roman" charset="0"/>
                <a:ea typeface="ＭＳ Ｐゴシック" charset="-128"/>
              </a:rPr>
              <a:t>Big View: the agenda items to be covered in the session we are now in</a:t>
            </a:r>
            <a:endParaRPr lang="en-US" b="1" i="1" dirty="0">
              <a:latin typeface="Times New Roman" pitchFamily="-84" charset="0"/>
            </a:endParaRPr>
          </a:p>
          <a:p>
            <a:endParaRPr lang="en-US" b="1" i="1" dirty="0">
              <a:latin typeface="Times New Roman" pitchFamily="-84" charset="0"/>
            </a:endParaRPr>
          </a:p>
          <a:p>
            <a:r>
              <a:rPr lang="en-US" b="1" i="1" dirty="0"/>
              <a:t>Any</a:t>
            </a:r>
            <a:r>
              <a:rPr lang="en-US" b="1" i="1" baseline="0" dirty="0"/>
              <a:t> questions about the Restarting with Extended Checkpoints? </a:t>
            </a:r>
            <a:r>
              <a:rPr lang="en-US" b="1" i="0" baseline="0" dirty="0"/>
              <a:t>[Facilitate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418254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u="none" dirty="0">
                <a:latin typeface="Times New Roman" pitchFamily="-84" charset="0"/>
              </a:rPr>
              <a:t>Here</a:t>
            </a:r>
            <a:r>
              <a:rPr lang="en-US" b="1" i="1" u="none" baseline="0" dirty="0">
                <a:latin typeface="Times New Roman" pitchFamily="-84" charset="0"/>
              </a:rPr>
              <a:t> is another technique particularly appropriate for those more reluctant participants, Warm Up the Group.</a:t>
            </a:r>
            <a:endParaRPr lang="en-US" b="1" i="1" u="none" dirty="0">
              <a:latin typeface="Times New Roman" pitchFamily="-84"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1326910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Why warm up the group? Many p</a:t>
            </a:r>
            <a:r>
              <a:rPr lang="en-US" b="1" i="1" dirty="0"/>
              <a:t>articipants might be reserved initially; especially the more reticent</a:t>
            </a:r>
            <a:r>
              <a:rPr lang="en-US" b="1" i="1" baseline="0" dirty="0"/>
              <a:t> participants and the introverts. By getting </a:t>
            </a:r>
            <a:r>
              <a:rPr lang="en-US" b="1" i="1" dirty="0"/>
              <a:t>them used to responding, first non-verbally, then verbally we can make them more comfortable responding verbally. To Warm Up the Group, ask a series of pre-questions that require a non-verbal response</a:t>
            </a:r>
            <a:r>
              <a:rPr lang="en-US" b="1" i="1" baseline="0" dirty="0"/>
              <a:t> and, as the facilitator, model the non-verbal response you would like.</a:t>
            </a:r>
          </a:p>
          <a:p>
            <a:endParaRPr lang="en-US" b="1" i="1" baseline="0" dirty="0">
              <a:latin typeface="Times New Roman" charset="0"/>
              <a:ea typeface="ＭＳ Ｐゴシック" charset="-128"/>
            </a:endParaRPr>
          </a:p>
          <a:p>
            <a:r>
              <a:rPr lang="en-US" b="1" i="1" baseline="0" dirty="0">
                <a:latin typeface="Times New Roman" charset="0"/>
                <a:ea typeface="ＭＳ Ｐゴシック" charset="-128"/>
              </a:rPr>
              <a:t>Can you all remember when I have used this technique? </a:t>
            </a:r>
            <a:r>
              <a:rPr lang="en-US" b="1" i="0" u="none" baseline="0" dirty="0">
                <a:latin typeface="Times New Roman" charset="0"/>
                <a:ea typeface="ＭＳ Ｐゴシック" charset="-128"/>
              </a:rPr>
              <a:t>[Raise your hand and say, “See, I just did one now!”]</a:t>
            </a:r>
            <a:endParaRPr lang="en-US" b="1" i="0" u="none" dirty="0">
              <a:latin typeface="Times New Roman" charset="0"/>
              <a:ea typeface="ＭＳ Ｐゴシック" charset="-128"/>
            </a:endParaRPr>
          </a:p>
          <a:p>
            <a:endParaRPr lang="en-US" b="1" dirty="0">
              <a:latin typeface="Times New Roman" charset="0"/>
              <a:ea typeface="ＭＳ Ｐゴシック"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86222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buFont typeface="Wingdings" pitchFamily="-84" charset="2"/>
              <a:buNone/>
            </a:pPr>
            <a:r>
              <a:rPr lang="en-US" b="1" i="0" dirty="0"/>
              <a:t>[Good slide to use for</a:t>
            </a:r>
            <a:r>
              <a:rPr lang="en-US" b="1" i="0" baseline="0" dirty="0"/>
              <a:t> Application Exercise #2 – Starting.]</a:t>
            </a:r>
            <a:endParaRPr lang="en-US" b="1" i="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3344992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u="none" dirty="0">
                <a:latin typeface="Times New Roman" pitchFamily="-84" charset="0"/>
              </a:rPr>
              <a:t>How</a:t>
            </a:r>
            <a:r>
              <a:rPr lang="en-US" b="1" i="1" u="none" baseline="0" dirty="0">
                <a:latin typeface="Times New Roman" pitchFamily="-84" charset="0"/>
              </a:rPr>
              <a:t> many of you have provided instructions to a group on an activity you would like them to do as a part of a meeting? </a:t>
            </a:r>
            <a:r>
              <a:rPr lang="en-US" b="1" i="0" u="none" baseline="0" dirty="0">
                <a:latin typeface="Times New Roman" pitchFamily="-84" charset="0"/>
              </a:rPr>
              <a:t>[Raise your hand.]</a:t>
            </a:r>
            <a:r>
              <a:rPr lang="en-US" b="1" i="1" u="none" baseline="0" dirty="0">
                <a:latin typeface="Times New Roman" pitchFamily="-84" charset="0"/>
              </a:rPr>
              <a:t> Anyone ever had the experience where there was a lack of clarity? </a:t>
            </a:r>
            <a:r>
              <a:rPr lang="en-US" b="1" i="0" u="none" baseline="0" dirty="0">
                <a:latin typeface="Times New Roman" pitchFamily="-84" charset="0"/>
              </a:rPr>
              <a:t>[Nod your head.] </a:t>
            </a:r>
            <a:r>
              <a:rPr lang="en-US" b="1" i="1" u="none" baseline="0" dirty="0">
                <a:latin typeface="Times New Roman" pitchFamily="-84" charset="0"/>
              </a:rPr>
              <a:t>Or, in the middle of the activity, you realize the participants were not doing what you believe you instructed them to do? </a:t>
            </a:r>
            <a:r>
              <a:rPr lang="en-US" b="1" i="0" u="none" baseline="0" dirty="0">
                <a:latin typeface="Times New Roman" pitchFamily="-84" charset="0"/>
              </a:rPr>
              <a:t>[Nod your head.]</a:t>
            </a:r>
          </a:p>
          <a:p>
            <a:endParaRPr lang="en-US" b="1" i="1" u="none" baseline="0" dirty="0">
              <a:latin typeface="Times New Roman" pitchFamily="-84" charset="0"/>
            </a:endParaRPr>
          </a:p>
          <a:p>
            <a:r>
              <a:rPr lang="en-US" b="1" i="1" u="none" baseline="0" dirty="0">
                <a:latin typeface="Times New Roman" pitchFamily="-84" charset="0"/>
              </a:rPr>
              <a:t>Using Your PeDeQs for Directions will solve this dilemma. Let’s look at what we mean by that.</a:t>
            </a:r>
            <a:endParaRPr lang="en-US" b="1" i="1" u="none" dirty="0">
              <a:latin typeface="Times New Roman" pitchFamily="-84" charset="0"/>
            </a:endParaRPr>
          </a:p>
          <a:p>
            <a:endParaRPr lang="en-US" i="1" u="sng"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81910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b="1" i="1" dirty="0">
                <a:latin typeface="Times New Roman" charset="0"/>
                <a:ea typeface="ＭＳ Ｐゴシック" charset="-128"/>
              </a:rPr>
              <a:t>Providing directions</a:t>
            </a:r>
            <a:r>
              <a:rPr lang="en-US" b="1" i="1" baseline="0" dirty="0">
                <a:latin typeface="Times New Roman" charset="0"/>
                <a:ea typeface="ＭＳ Ｐゴシック" charset="-128"/>
              </a:rPr>
              <a:t> that are clear and easy for the participants to understand is much easier following the acronym PeDeQs. Here is what each letter represents: </a:t>
            </a:r>
            <a:endParaRPr lang="en-US" b="1" i="1" dirty="0">
              <a:latin typeface="Times New Roman" charset="0"/>
              <a:ea typeface="ＭＳ Ｐゴシック" charset="-128"/>
            </a:endParaRPr>
          </a:p>
          <a:p>
            <a:pPr>
              <a:buFontTx/>
              <a:buChar char="-"/>
            </a:pPr>
            <a:endParaRPr lang="en-US" b="1" i="1" dirty="0">
              <a:latin typeface="Times New Roman" charset="0"/>
              <a:ea typeface="ＭＳ Ｐゴシック" charset="-128"/>
            </a:endParaRPr>
          </a:p>
          <a:p>
            <a:r>
              <a:rPr lang="en-US" b="1" i="1" dirty="0"/>
              <a:t>Give the overall </a:t>
            </a:r>
            <a:r>
              <a:rPr lang="en-US" b="1" i="1" u="sng" dirty="0"/>
              <a:t>P</a:t>
            </a:r>
            <a:r>
              <a:rPr lang="en-US" b="1" i="1" dirty="0"/>
              <a:t>urpose of the activity.</a:t>
            </a:r>
          </a:p>
          <a:p>
            <a:r>
              <a:rPr lang="en-US" b="1" i="1" dirty="0"/>
              <a:t>Use an </a:t>
            </a:r>
            <a:r>
              <a:rPr lang="en-US" b="1" i="1" u="sng" dirty="0"/>
              <a:t>E</a:t>
            </a:r>
            <a:r>
              <a:rPr lang="en-US" b="1" i="1" dirty="0"/>
              <a:t>xample if appropriate.</a:t>
            </a:r>
          </a:p>
          <a:p>
            <a:r>
              <a:rPr lang="en-US" b="1" i="1" dirty="0"/>
              <a:t>Give general </a:t>
            </a:r>
            <a:r>
              <a:rPr lang="en-US" b="1" i="1" u="sng" dirty="0"/>
              <a:t>D</a:t>
            </a:r>
            <a:r>
              <a:rPr lang="en-US" b="1" i="1" dirty="0"/>
              <a:t>irections; use verbal pictures and gestures.</a:t>
            </a:r>
          </a:p>
          <a:p>
            <a:r>
              <a:rPr lang="en-US" b="1" i="1" dirty="0"/>
              <a:t>Give specific </a:t>
            </a:r>
            <a:r>
              <a:rPr lang="en-US" b="1" i="1" u="sng" dirty="0"/>
              <a:t>E</a:t>
            </a:r>
            <a:r>
              <a:rPr lang="en-US" b="1" i="1" dirty="0"/>
              <a:t>xceptions and special cases </a:t>
            </a:r>
          </a:p>
          <a:p>
            <a:r>
              <a:rPr lang="en-US" b="1" i="1" dirty="0"/>
              <a:t>Ask for </a:t>
            </a:r>
            <a:r>
              <a:rPr lang="en-US" b="1" i="1" u="sng" dirty="0"/>
              <a:t>Q</a:t>
            </a:r>
            <a:r>
              <a:rPr lang="en-US" b="1" i="1" dirty="0"/>
              <a:t>uestions.</a:t>
            </a:r>
          </a:p>
          <a:p>
            <a:r>
              <a:rPr lang="en-US" b="1" i="1" dirty="0"/>
              <a:t>Ask your </a:t>
            </a:r>
            <a:r>
              <a:rPr lang="en-US" b="1" i="1" u="sng" dirty="0"/>
              <a:t>Starting</a:t>
            </a:r>
            <a:r>
              <a:rPr lang="en-US" b="1" i="1" dirty="0"/>
              <a:t> Question.</a:t>
            </a:r>
          </a:p>
          <a:p>
            <a:endParaRPr lang="en-US" b="1" i="1" dirty="0">
              <a:latin typeface="Times New Roman" charset="0"/>
              <a:ea typeface="ＭＳ Ｐゴシック" charset="-128"/>
            </a:endParaRPr>
          </a:p>
          <a:p>
            <a:r>
              <a:rPr lang="en-US" b="1" i="1" dirty="0">
                <a:latin typeface="Times New Roman" charset="0"/>
                <a:ea typeface="ＭＳ Ｐゴシック" charset="-128"/>
              </a:rPr>
              <a:t>Remember, to give</a:t>
            </a:r>
            <a:r>
              <a:rPr lang="en-US" b="1" i="1" baseline="0" dirty="0">
                <a:latin typeface="Times New Roman" charset="0"/>
                <a:ea typeface="ＭＳ Ｐゴシック" charset="-128"/>
              </a:rPr>
              <a:t> great directions, “mind your PeDeQs.” Let me give you an example. [use the flip chart Problems, Symptoms and Root Causes with the Hiring Process.</a:t>
            </a:r>
          </a:p>
          <a:p>
            <a:endParaRPr lang="en-US" b="1" i="1" baseline="0" dirty="0">
              <a:latin typeface="Times New Roman" charset="0"/>
              <a:ea typeface="ＭＳ Ｐゴシック" charset="-128"/>
            </a:endParaRPr>
          </a:p>
          <a:p>
            <a:r>
              <a:rPr lang="en-US" b="1" i="1" baseline="0" dirty="0">
                <a:latin typeface="Times New Roman" charset="0"/>
                <a:ea typeface="ＭＳ Ｐゴシック" charset="-128"/>
              </a:rPr>
              <a:t>---------------------------------------------------------------------------------------------------------------------------------------------------------------------------------------------------------</a:t>
            </a:r>
          </a:p>
          <a:p>
            <a:r>
              <a:rPr lang="en-US" b="1" i="1" baseline="0" dirty="0">
                <a:latin typeface="Times New Roman" charset="0"/>
                <a:ea typeface="ＭＳ Ｐゴシック" charset="-128"/>
              </a:rPr>
              <a:t>Suggested words for the example: </a:t>
            </a:r>
          </a:p>
          <a:p>
            <a:r>
              <a:rPr lang="en-US" sz="1200" b="1" i="1" kern="1200" dirty="0">
                <a:solidFill>
                  <a:schemeClr val="tx1"/>
                </a:solidFill>
                <a:effectLst/>
                <a:latin typeface="+mn-lt"/>
                <a:ea typeface="+mn-ea"/>
                <a:cs typeface="+mn-cs"/>
              </a:rPr>
              <a:t>We have just identified the steps in the hiring process. Our next step is to discuss the problems in this hiring process. This is important because it will help us understand what the problems are and the causes of those problems. This will lead us to strategies that will improve the hiring process. </a:t>
            </a:r>
            <a:r>
              <a:rPr lang="en-US" sz="1200" b="1" i="0" kern="1200" dirty="0">
                <a:solidFill>
                  <a:schemeClr val="tx1"/>
                </a:solidFill>
                <a:effectLst/>
                <a:latin typeface="+mn-lt"/>
                <a:ea typeface="+mn-ea"/>
                <a:cs typeface="+mn-cs"/>
              </a:rPr>
              <a:t>[checkpoint]</a:t>
            </a:r>
          </a:p>
          <a:p>
            <a:r>
              <a:rPr lang="en-US" sz="1200" b="1" i="1"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We will be using this table to help identify the problems, symptoms, and root causes. [purpose] For example, if we were cooking a turkey dinner, our problem might be “a burnt turkey.” The symptom might be “turkey is black.” The root cause might be that we cooked it too long. What else might be a root cause? …………..That’s right, a root cause might be that the oven temperature was too high, the oven thermometer was broken, or a bad cook</a:t>
            </a:r>
            <a:r>
              <a:rPr lang="en-US" sz="1200" b="1" i="0" kern="1200" dirty="0">
                <a:solidFill>
                  <a:schemeClr val="tx1"/>
                </a:solidFill>
                <a:effectLst/>
                <a:latin typeface="+mn-lt"/>
                <a:ea typeface="+mn-ea"/>
                <a:cs typeface="+mn-cs"/>
              </a:rPr>
              <a:t>. [example]</a:t>
            </a:r>
          </a:p>
          <a:p>
            <a:r>
              <a:rPr lang="en-US" sz="1200" b="1" i="1"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Well, we’re not cooking a turkey dinner. We are analyzing the problems with the hiring process. The way we’re going to do this is we will first list all of the problems. Once we have all the problems listed, we will then identify the symptom and root cause for each. </a:t>
            </a:r>
            <a:r>
              <a:rPr lang="en-US" sz="1200" b="1" i="0" kern="1200" dirty="0">
                <a:solidFill>
                  <a:schemeClr val="tx1"/>
                </a:solidFill>
                <a:effectLst/>
                <a:latin typeface="+mn-lt"/>
                <a:ea typeface="+mn-ea"/>
                <a:cs typeface="+mn-cs"/>
              </a:rPr>
              <a:t>[directions]</a:t>
            </a:r>
          </a:p>
          <a:p>
            <a:r>
              <a:rPr lang="en-US" sz="1200" b="1" i="1"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Now, there are a couple of other things you need to know. While we are listing the problems, you may come up with a root cause. We will place it in the root cause column until we identify the associated problem. Likewise, after we list all the problems and are identifying symptoms and root causes, you may find an additional problem, and we will add it to the bottom. </a:t>
            </a:r>
            <a:r>
              <a:rPr lang="en-US" sz="1200" b="1" i="0" kern="1200" dirty="0">
                <a:solidFill>
                  <a:schemeClr val="tx1"/>
                </a:solidFill>
                <a:effectLst/>
                <a:latin typeface="+mn-lt"/>
                <a:ea typeface="+mn-ea"/>
                <a:cs typeface="+mn-cs"/>
              </a:rPr>
              <a:t>[exceptions]</a:t>
            </a:r>
          </a:p>
          <a:p>
            <a:r>
              <a:rPr lang="en-US" sz="1200" b="1" i="1"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Any questions? </a:t>
            </a:r>
            <a:r>
              <a:rPr lang="en-US" sz="1200" b="1" i="0" kern="1200" dirty="0">
                <a:solidFill>
                  <a:schemeClr val="tx1"/>
                </a:solidFill>
                <a:effectLst/>
                <a:latin typeface="+mn-lt"/>
                <a:ea typeface="+mn-ea"/>
                <a:cs typeface="+mn-cs"/>
              </a:rPr>
              <a:t>[questions]</a:t>
            </a:r>
          </a:p>
          <a:p>
            <a:r>
              <a:rPr lang="en-US" sz="1200" b="1" i="1"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OK, let’s think about the last time you hired someone. Consider all of the things you found frustrating; the things that upset you; the things that made you think or say…”We’ve got to fix this process!” Let’s build the list of problems with the existing hiring process. Who will get us started?</a:t>
            </a:r>
          </a:p>
          <a:p>
            <a:r>
              <a:rPr lang="en-US" sz="1200" b="1" i="1" kern="1200" dirty="0">
                <a:solidFill>
                  <a:schemeClr val="tx1"/>
                </a:solidFill>
                <a:effectLst/>
                <a:latin typeface="+mn-lt"/>
                <a:ea typeface="+mn-ea"/>
                <a:cs typeface="+mn-cs"/>
              </a:rPr>
              <a:t>[starting question]</a:t>
            </a:r>
          </a:p>
          <a:p>
            <a:r>
              <a:rPr lang="en-US" b="1" i="1" baseline="0" dirty="0">
                <a:latin typeface="Times New Roman" charset="0"/>
                <a:ea typeface="ＭＳ Ｐゴシック" charset="-128"/>
              </a:rPr>
              <a:t>---------------------------------------------------------------------------------------------------------------------------------------------------------------------------------------------------------</a:t>
            </a:r>
            <a:endParaRPr lang="en-US" b="1" i="1" dirty="0">
              <a:latin typeface="Times New Roman" charset="0"/>
              <a:ea typeface="ＭＳ Ｐゴシック" charset="-128"/>
            </a:endParaRPr>
          </a:p>
          <a:p>
            <a:endParaRPr lang="en-US" b="1" i="0" u="none" dirty="0">
              <a:latin typeface="Times New Roman" pitchFamily="-84" charset="0"/>
            </a:endParaRPr>
          </a:p>
          <a:p>
            <a:endParaRPr lang="en-US" b="1" dirty="0">
              <a:latin typeface="Times New Roman" pitchFamily="-84"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2380722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u="none" dirty="0">
                <a:latin typeface="Times New Roman" pitchFamily="-84" charset="0"/>
              </a:rPr>
              <a:t>Finally,</a:t>
            </a:r>
            <a:r>
              <a:rPr lang="en-US" b="1" i="1" u="none" baseline="0" dirty="0">
                <a:latin typeface="Times New Roman" pitchFamily="-84" charset="0"/>
              </a:rPr>
              <a:t> let me start with the (green) team, let’s look at the fill-in-the-blank in your participant manuals: and w</a:t>
            </a:r>
            <a:r>
              <a:rPr lang="en-US" b="1" i="1" dirty="0">
                <a:latin typeface="Times New Roman" pitchFamily="-84" charset="0"/>
              </a:rPr>
              <a:t>hy might an example outside of the biz area be better?  </a:t>
            </a:r>
            <a:r>
              <a:rPr lang="en-US" b="1" i="0" dirty="0">
                <a:latin typeface="Times New Roman" pitchFamily="-84" charset="0"/>
              </a:rPr>
              <a:t>[Facilitate</a:t>
            </a:r>
            <a:r>
              <a:rPr lang="en-US" b="1" i="0" baseline="0" dirty="0">
                <a:latin typeface="Times New Roman" pitchFamily="-84" charset="0"/>
              </a:rPr>
              <a:t> the conversation with the 2 key points: 1)i</a:t>
            </a:r>
            <a:r>
              <a:rPr lang="en-US" b="1" i="0" dirty="0">
                <a:latin typeface="Times New Roman" pitchFamily="-84" charset="0"/>
              </a:rPr>
              <a:t>t does not confuse or taint the information they will generate in the activity,</a:t>
            </a:r>
            <a:r>
              <a:rPr lang="en-US" b="1" i="0" baseline="0" dirty="0">
                <a:latin typeface="Times New Roman" pitchFamily="-84" charset="0"/>
              </a:rPr>
              <a:t> and 2) </a:t>
            </a:r>
            <a:r>
              <a:rPr lang="en-US" b="1" i="0" dirty="0">
                <a:latin typeface="Times New Roman" pitchFamily="-84" charset="0"/>
              </a:rPr>
              <a:t>it is something everyone will understand.]</a:t>
            </a:r>
          </a:p>
          <a:p>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2815421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rgbClr val="000066"/>
                </a:solidFill>
                <a:latin typeface="Times New Roman" charset="0"/>
              </a:rPr>
              <a:t>The last best practice/technique for helping</a:t>
            </a:r>
            <a:r>
              <a:rPr lang="en-US" sz="1200" b="1" i="1" baseline="0" dirty="0">
                <a:solidFill>
                  <a:srgbClr val="000066"/>
                </a:solidFill>
                <a:latin typeface="Times New Roman" charset="0"/>
              </a:rPr>
              <a:t> with focus is to Label Charts for Focus.</a:t>
            </a:r>
            <a:endParaRPr lang="en-US" b="1" i="1"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826862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rgbClr val="000066"/>
                </a:solidFill>
                <a:latin typeface="Times New Roman" charset="0"/>
              </a:rPr>
              <a:t>Note the 2 key tips: 1) Label and set off the label with a line or a cloud and 2) cross reference to the session agenda.</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3872230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Time for a review of the first</a:t>
            </a:r>
            <a:r>
              <a:rPr lang="en-US" b="1" i="1" baseline="0" dirty="0"/>
              <a:t> part of Principle 3, the Establish the Course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782351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454471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2671052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1057494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pitchFamily="-84" charset="0"/>
              </a:rPr>
              <a:t>We</a:t>
            </a:r>
            <a:r>
              <a:rPr lang="en-US" b="1" i="1" baseline="0" dirty="0">
                <a:latin typeface="Times New Roman" pitchFamily="-84" charset="0"/>
              </a:rPr>
              <a:t> have just covered the 5 techniques to Establish the Course. Now let’s turn our attention to </a:t>
            </a:r>
            <a:r>
              <a:rPr lang="en-US" b="1" i="1" dirty="0">
                <a:latin typeface="Times New Roman" pitchFamily="-84" charset="0"/>
              </a:rPr>
              <a:t>several approaches to ensure we avoid</a:t>
            </a:r>
            <a:r>
              <a:rPr lang="en-US" b="1" i="1" baseline="0" dirty="0">
                <a:latin typeface="Times New Roman" pitchFamily="-84" charset="0"/>
              </a:rPr>
              <a:t> </a:t>
            </a:r>
            <a:r>
              <a:rPr lang="en-US" b="1" i="1" dirty="0">
                <a:latin typeface="Times New Roman" pitchFamily="-84" charset="0"/>
              </a:rPr>
              <a:t>those inevitable detours that exist.</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276364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b="1" i="0" dirty="0"/>
              <a:t>[Checkpoint…]</a:t>
            </a:r>
          </a:p>
          <a:p>
            <a:endParaRPr lang="en-US" b="1" i="1" dirty="0"/>
          </a:p>
          <a:p>
            <a:r>
              <a:rPr lang="en-US" b="1" i="0" dirty="0"/>
              <a:t>[Review:]</a:t>
            </a:r>
            <a:r>
              <a:rPr lang="en-US" b="1" i="1" baseline="0" dirty="0"/>
              <a:t> We have just completed Application Exercise # 2 where we had the opportunity to practice our Great Start with an IEEI and the Type B question.</a:t>
            </a:r>
          </a:p>
          <a:p>
            <a:endParaRPr lang="en-US" b="1" i="1" baseline="0" dirty="0"/>
          </a:p>
          <a:p>
            <a:r>
              <a:rPr lang="en-US" b="1" i="0" baseline="0" dirty="0"/>
              <a:t>[Preview:]</a:t>
            </a:r>
            <a:r>
              <a:rPr lang="en-US" b="1" i="1" baseline="0" dirty="0"/>
              <a:t> What we are about to do next is Principle #3 – Focusing the Group.</a:t>
            </a:r>
          </a:p>
          <a:p>
            <a:endParaRPr lang="en-US" b="1" i="1" baseline="0" dirty="0"/>
          </a:p>
          <a:p>
            <a:r>
              <a:rPr lang="en-US" b="1" i="0" baseline="0" dirty="0"/>
              <a:t>[Big View:]</a:t>
            </a:r>
            <a:r>
              <a:rPr lang="en-US" b="1" i="1" baseline="0" dirty="0"/>
              <a:t> And the reason this Principle is important is because i</a:t>
            </a:r>
            <a:r>
              <a:rPr lang="en-US" sz="1200" b="1" i="1" kern="1200" dirty="0">
                <a:solidFill>
                  <a:schemeClr val="tx1"/>
                </a:solidFill>
                <a:effectLst/>
                <a:latin typeface="+mn-lt"/>
                <a:ea typeface="+mn-ea"/>
                <a:cs typeface="+mn-cs"/>
              </a:rPr>
              <a:t>nevitably in a session, people allow their “minds to go to the beach.” (Example: participant remembers they have to pick something up on their way home; out comes their personal To Do list, and they have their mind elsewhere.). In this Principle, we have tools that allow the facilitator to “carry the group through the process” and help those whose “minds have gone to the beach” to reengage with the group</a:t>
            </a:r>
            <a:r>
              <a:rPr lang="en-US" sz="1200" b="1" i="1" kern="1200" baseline="0" dirty="0">
                <a:solidFill>
                  <a:schemeClr val="tx1"/>
                </a:solidFill>
                <a:effectLst/>
                <a:latin typeface="+mn-lt"/>
                <a:ea typeface="+mn-ea"/>
                <a:cs typeface="+mn-cs"/>
              </a:rPr>
              <a:t>.</a:t>
            </a:r>
            <a:endParaRPr lang="en-US" b="1" i="1" baseline="0" dirty="0"/>
          </a:p>
          <a:p>
            <a:endParaRPr lang="en-US" b="1" i="1" baseline="0" dirty="0"/>
          </a:p>
          <a:p>
            <a:r>
              <a:rPr lang="en-US" b="1" i="1" baseline="0" dirty="0"/>
              <a:t>Before we go into the details of this Principle, I would like to conduct a quick engagement.</a:t>
            </a:r>
          </a:p>
          <a:p>
            <a:endParaRPr lang="en-US" b="1" i="1" baseline="0" dirty="0"/>
          </a:p>
          <a:p>
            <a:r>
              <a:rPr lang="en-US" b="1" i="0" baseline="0" dirty="0"/>
              <a:t>[Purpose:]</a:t>
            </a:r>
            <a:r>
              <a:rPr lang="en-US" b="1" i="1" baseline="0" dirty="0"/>
              <a:t> The purpose of this engagement is to assign each team a topic regarding group focus.</a:t>
            </a:r>
          </a:p>
          <a:p>
            <a:endParaRPr lang="en-US" b="1" i="1" baseline="0" dirty="0"/>
          </a:p>
          <a:p>
            <a:r>
              <a:rPr lang="en-US" b="1" i="0" baseline="0" dirty="0"/>
              <a:t>[Example: not necessary.]</a:t>
            </a:r>
          </a:p>
          <a:p>
            <a:endParaRPr lang="en-US" b="1" i="1" baseline="0" dirty="0"/>
          </a:p>
          <a:p>
            <a:r>
              <a:rPr lang="en-US" b="1" i="0" baseline="0" dirty="0"/>
              <a:t>[Directions:]</a:t>
            </a:r>
            <a:r>
              <a:rPr lang="en-US" b="1" i="1" baseline="0" dirty="0"/>
              <a:t> Let’s begin by selecting a team leader who will do the writing and speaking for this engagement. Everyone, hands in the air, one finger up and a nice finger please. On the count of 3, I would like each team member to point to the person on their team (most likely to have starred in their HS play/most likely to go bungee jumping). Ready, 1,2, 3. Thank you we now have new team leaders. Now, I would like each team to all move to the nearest flip chart with your team markers.  When I ask you to start, our new team leaders will do the writing and all team members will help with the items they will be assigned. I will allow you 2 minutes to complete this.</a:t>
            </a:r>
          </a:p>
          <a:p>
            <a:endParaRPr lang="en-US" b="1" i="1" baseline="0" dirty="0"/>
          </a:p>
          <a:p>
            <a:r>
              <a:rPr lang="en-US" b="1" i="0" baseline="0" dirty="0"/>
              <a:t>[Exceptions: none.]</a:t>
            </a:r>
          </a:p>
          <a:p>
            <a:endParaRPr lang="en-US" b="1" i="1" baseline="0" dirty="0"/>
          </a:p>
          <a:p>
            <a:r>
              <a:rPr lang="en-US" b="1" i="0" baseline="0" dirty="0"/>
              <a:t>[Starting question:]</a:t>
            </a:r>
            <a:r>
              <a:rPr lang="en-US" b="1" i="1" baseline="0" dirty="0"/>
              <a:t> Think about the last few sessions you have led or attended. Think about the time the participants or the group either was laser focused or had lost focus. Please list the items on the flip charts you have been assigned.</a:t>
            </a:r>
          </a:p>
          <a:p>
            <a:endParaRPr lang="en-US" b="1" i="1" baseline="0" dirty="0"/>
          </a:p>
          <a:p>
            <a:r>
              <a:rPr lang="en-US" b="1" i="0" baseline="0" dirty="0"/>
              <a:t>[Start the clock; when the time is up, allow each team lead to speak for 1 or 2 minutes presenting their team results; award dots.]</a:t>
            </a:r>
          </a:p>
          <a:p>
            <a:endParaRPr lang="en-US" b="1" baseline="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3316786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The primary</a:t>
            </a:r>
            <a:r>
              <a:rPr lang="en-US" b="1" i="1" baseline="0" dirty="0">
                <a:latin typeface="Times New Roman" charset="0"/>
                <a:ea typeface="ＭＳ Ｐゴシック" charset="-128"/>
              </a:rPr>
              <a:t> tool is the reacting question we talked about yesterday; Re-Direct Side Issues. Remember our role of the guide? </a:t>
            </a:r>
            <a:r>
              <a:rPr lang="en-US" b="1" i="0" baseline="0" dirty="0">
                <a:latin typeface="Times New Roman" charset="0"/>
                <a:ea typeface="ＭＳ Ｐゴシック" charset="-128"/>
              </a:rPr>
              <a:t>[Nod your head.] </a:t>
            </a:r>
            <a:r>
              <a:rPr lang="en-US" b="1" i="1" baseline="0" dirty="0">
                <a:latin typeface="Times New Roman" charset="0"/>
                <a:ea typeface="ＭＳ Ｐゴシック" charset="-128"/>
              </a:rPr>
              <a:t>One of the key parts of fulfilling that role is to monitor comments to ensure they are related to the topic being addressed at that point in our session. And, when they are not, (purple) team, we will? </a:t>
            </a:r>
            <a:r>
              <a:rPr lang="en-US" b="1" i="0" baseline="0" dirty="0">
                <a:latin typeface="Times New Roman" charset="0"/>
                <a:ea typeface="ＭＳ Ｐゴシック" charset="-128"/>
              </a:rPr>
              <a:t>[Use a re-direct question to park the item on the Issues List.]</a:t>
            </a:r>
            <a:endParaRPr lang="en-US" b="1" i="0" dirty="0">
              <a:latin typeface="Times New Roman" pitchFamily="-84"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1281893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Another great tip</a:t>
            </a:r>
            <a:r>
              <a:rPr lang="en-US" b="1" i="1" baseline="0" dirty="0">
                <a:latin typeface="Times New Roman" charset="0"/>
                <a:ea typeface="ＭＳ Ｐゴシック" charset="-128"/>
              </a:rPr>
              <a:t> is to Use Extended Prompt Questions.</a:t>
            </a:r>
            <a:endParaRPr lang="en-US" b="1" i="1" dirty="0">
              <a:latin typeface="Times New Roman" pitchFamily="-84" charset="0"/>
            </a:endParaRPr>
          </a:p>
          <a:p>
            <a:endParaRPr lang="en-US" b="1" dirty="0">
              <a:latin typeface="Times New Roman" pitchFamily="-84"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2361741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Rather than simply saying “what else,” the Use Extended</a:t>
            </a:r>
            <a:r>
              <a:rPr lang="en-US" b="1" i="1" baseline="0" dirty="0">
                <a:latin typeface="Times New Roman" charset="0"/>
                <a:ea typeface="ＭＳ Ｐゴシック" charset="-128"/>
              </a:rPr>
              <a:t> Prompt Questions avoids the feeling of us rushing the group. Instead it sounds more like, “we have the Vendor Master File and the Accounts Payable Master File. What other files might we have in the Accounts Payable area?”</a:t>
            </a:r>
            <a:endParaRPr lang="en-US" b="1" i="1" dirty="0">
              <a:latin typeface="Times New Roman" pitchFamily="-84" charset="0"/>
            </a:endParaRPr>
          </a:p>
          <a:p>
            <a:endParaRPr lang="en-US" b="1" dirty="0">
              <a:latin typeface="Times New Roman" pitchFamily="-84" charset="0"/>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2262493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Of course,</a:t>
            </a:r>
            <a:r>
              <a:rPr lang="en-US" b="1" i="1" baseline="0" dirty="0">
                <a:latin typeface="Times New Roman" charset="0"/>
                <a:ea typeface="ＭＳ Ｐゴシック" charset="-128"/>
              </a:rPr>
              <a:t> there are times when we will Summarize Results as well.</a:t>
            </a:r>
            <a:endParaRPr lang="en-US" b="1" i="1" dirty="0">
              <a:latin typeface="Times New Roman" pitchFamily="-84" charset="0"/>
            </a:endParaRPr>
          </a:p>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4155734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When might we want to summarize? We</a:t>
            </a:r>
            <a:r>
              <a:rPr lang="en-US" b="1" i="1" baseline="0" dirty="0">
                <a:latin typeface="Times New Roman" charset="0"/>
                <a:ea typeface="ＭＳ Ｐゴシック" charset="-128"/>
              </a:rPr>
              <a:t> can do it when we want to review what has been covered to refocus the group as well as when we, as the facilitator, believe there is more information to be discusses, and the group has stalled. When we Summarize Results, we give the participants a chance to collect their thoughts.</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2194303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charset="0"/>
                <a:ea typeface="ＭＳ Ｐゴシック" charset="-128"/>
              </a:rPr>
              <a:t>Be Conscious</a:t>
            </a:r>
            <a:r>
              <a:rPr lang="en-US" b="1" i="1" baseline="0" dirty="0">
                <a:latin typeface="Times New Roman" charset="0"/>
                <a:ea typeface="ＭＳ Ｐゴシック" charset="-128"/>
              </a:rPr>
              <a:t> of Time! In our role as the Taskmaster, we must be tracking our planned time against our actual time.</a:t>
            </a:r>
            <a:endParaRPr lang="en-US" b="1" i="1" dirty="0">
              <a:latin typeface="Times New Roman" pitchFamily="-84"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2889446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Let’s see how many of us use each of these techniques. Let me ask for a show of hands</a:t>
            </a:r>
            <a:r>
              <a:rPr lang="en-US" b="1" i="1" baseline="0" dirty="0">
                <a:latin typeface="Times New Roman" pitchFamily="-84" charset="0"/>
              </a:rPr>
              <a:t> if you use this today as we go through each of the 5 items on this slide. </a:t>
            </a:r>
            <a:r>
              <a:rPr lang="en-US" b="1" i="0" baseline="0" dirty="0">
                <a:latin typeface="Times New Roman" pitchFamily="-84" charset="0"/>
              </a:rPr>
              <a:t>[Go through the list.]</a:t>
            </a:r>
          </a:p>
          <a:p>
            <a:endParaRPr lang="en-US" b="1" i="1" baseline="0" dirty="0">
              <a:latin typeface="Times New Roman" pitchFamily="-84" charset="0"/>
            </a:endParaRPr>
          </a:p>
          <a:p>
            <a:r>
              <a:rPr lang="en-US" b="1" i="1" baseline="0" dirty="0">
                <a:latin typeface="Times New Roman" pitchFamily="-84" charset="0"/>
              </a:rPr>
              <a:t>Are there other techniques anyone else uses to Be Conscious of Time? </a:t>
            </a:r>
            <a:r>
              <a:rPr lang="en-US" b="1" i="0" baseline="0" dirty="0">
                <a:latin typeface="Times New Roman" pitchFamily="-84" charset="0"/>
              </a:rPr>
              <a:t>[Facilitate the discussion.]</a:t>
            </a: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3721208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u="none" dirty="0">
                <a:latin typeface="Times New Roman" pitchFamily="-84" charset="0"/>
              </a:rPr>
              <a:t>Let’s see how many of us Use Breakout Sessions? Please</a:t>
            </a:r>
            <a:r>
              <a:rPr lang="en-US" b="1" i="1" u="none" baseline="0" dirty="0">
                <a:latin typeface="Times New Roman" pitchFamily="-84" charset="0"/>
              </a:rPr>
              <a:t> stand if you use breakout sessions in your typical session? </a:t>
            </a:r>
            <a:r>
              <a:rPr lang="en-US" b="1" i="0" u="none" baseline="0" dirty="0">
                <a:latin typeface="Times New Roman" pitchFamily="-84" charset="0"/>
              </a:rPr>
              <a:t>[Have the group look around to see how often people typically use breakout groups.]</a:t>
            </a:r>
          </a:p>
          <a:p>
            <a:endParaRPr lang="en-US" b="1" i="1" u="none" baseline="0" dirty="0">
              <a:latin typeface="Times New Roman" pitchFamily="-84" charset="0"/>
            </a:endParaRPr>
          </a:p>
          <a:p>
            <a:r>
              <a:rPr lang="en-US" b="1" i="1" u="none" baseline="0" dirty="0">
                <a:latin typeface="Times New Roman" pitchFamily="-84" charset="0"/>
              </a:rPr>
              <a:t>There are 3 ways to split the group into the breakout sessions you will use. Let’s see when each would be appropriate:</a:t>
            </a:r>
          </a:p>
          <a:p>
            <a:endParaRPr lang="en-US" b="1" i="1" u="none" baseline="0" dirty="0">
              <a:latin typeface="Times New Roman" pitchFamily="-84" charset="0"/>
            </a:endParaRPr>
          </a:p>
          <a:p>
            <a:pPr marL="228600" indent="-228600">
              <a:buAutoNum type="arabicParenR"/>
            </a:pPr>
            <a:r>
              <a:rPr lang="en-US" b="1" i="1" u="none" baseline="0" dirty="0">
                <a:latin typeface="Times New Roman" pitchFamily="-84" charset="0"/>
              </a:rPr>
              <a:t>(Purple) team, when might we Count Off? Anybody else? </a:t>
            </a:r>
            <a:r>
              <a:rPr lang="en-US" b="1" i="0" u="none" baseline="0" dirty="0">
                <a:latin typeface="Times New Roman" pitchFamily="-84" charset="0"/>
              </a:rPr>
              <a:t>[Facilitate the discussion; cover key points such as it does not matter, you want to split up participants that you do not want together like the CEO and CFO or 2 participants that have been constantly holding side bars.]</a:t>
            </a:r>
          </a:p>
          <a:p>
            <a:pPr marL="228600" indent="-228600">
              <a:buAutoNum type="arabicParenR"/>
            </a:pPr>
            <a:endParaRPr lang="en-US" b="1" i="1" u="none" baseline="0" dirty="0">
              <a:latin typeface="Times New Roman" pitchFamily="-84" charset="0"/>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1" i="1" u="none" baseline="0" dirty="0">
                <a:latin typeface="Times New Roman" pitchFamily="-84" charset="0"/>
              </a:rPr>
              <a:t>(Red) team, when might we Assign participants to breakout groups? </a:t>
            </a:r>
            <a:r>
              <a:rPr lang="en-US" b="1" i="0" u="none" baseline="0" dirty="0">
                <a:latin typeface="Times New Roman" pitchFamily="-84" charset="0"/>
              </a:rPr>
              <a:t>[Facilitate the discussion; cover key points such as when specific expertise is needed; e.g. calculating ROI and only have 3 or 4 accountants/analysts.]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b="1" i="1" u="none" baseline="0" dirty="0">
              <a:latin typeface="Times New Roman" pitchFamily="-84" charset="0"/>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1" i="1" u="none" baseline="0" dirty="0">
                <a:latin typeface="Times New Roman" pitchFamily="-84" charset="0"/>
              </a:rPr>
              <a:t>(Green) team, when might we simply Ask? </a:t>
            </a:r>
            <a:r>
              <a:rPr lang="en-US" b="1" i="0" u="none" baseline="0" dirty="0">
                <a:latin typeface="Times New Roman" pitchFamily="-84" charset="0"/>
              </a:rPr>
              <a:t>[Facilitate the discussion; cover key points such as when it really does not matter.]</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b="1" i="0" u="none" baseline="0" dirty="0">
              <a:latin typeface="Times New Roman" pitchFamily="-84" charset="0"/>
            </a:endParaRPr>
          </a:p>
          <a:p>
            <a:pPr marL="228600" indent="-228600">
              <a:buAutoNum type="arabicParenR"/>
            </a:pPr>
            <a:endParaRPr lang="en-US" b="1" dirty="0">
              <a:latin typeface="Times New Roman" pitchFamily="-84" charset="0"/>
            </a:endParaRPr>
          </a:p>
          <a:p>
            <a:pPr eaLnBrk="1" hangingPunct="1"/>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3559241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ea typeface="ＭＳ Ｐゴシック" charset="-128"/>
              </a:rPr>
              <a:t>Let’s use our read around for this one. You may want to use your participant manual or read from this slide. (Name) from the (blue) team, let me start with you</a:t>
            </a:r>
            <a:r>
              <a:rPr lang="en-US" b="1" i="1" baseline="0" dirty="0">
                <a:ea typeface="ＭＳ Ｐゴシック" charset="-128"/>
              </a:rPr>
              <a:t> and move clockwise.</a:t>
            </a:r>
          </a:p>
          <a:p>
            <a:pPr eaLnBrk="1" hangingPunct="1"/>
            <a:endParaRPr lang="en-US" b="1" i="1" baseline="0" dirty="0">
              <a:latin typeface="Times New Roman" pitchFamily="-84" charset="0"/>
              <a:ea typeface="ＭＳ Ｐゴシック" charset="-128"/>
            </a:endParaRPr>
          </a:p>
          <a:p>
            <a:pPr eaLnBrk="1" hangingPunct="1"/>
            <a:r>
              <a:rPr lang="en-US" b="1" i="0" baseline="0" dirty="0">
                <a:latin typeface="Times New Roman" pitchFamily="-84" charset="0"/>
                <a:ea typeface="ＭＳ Ｐゴシック" charset="-128"/>
              </a:rPr>
              <a:t>[Ask the group to circle the 2</a:t>
            </a:r>
            <a:r>
              <a:rPr lang="en-US" b="1" i="0" baseline="30000" dirty="0">
                <a:latin typeface="Times New Roman" pitchFamily="-84" charset="0"/>
                <a:ea typeface="ＭＳ Ｐゴシック" charset="-128"/>
              </a:rPr>
              <a:t>nd</a:t>
            </a:r>
            <a:r>
              <a:rPr lang="en-US" b="1" i="0" baseline="0" dirty="0">
                <a:latin typeface="Times New Roman" pitchFamily="-84" charset="0"/>
                <a:ea typeface="ＭＳ Ｐゴシック" charset="-128"/>
              </a:rPr>
              <a:t> step as it is the most important step; it “sets the group up for success as they see the skilled facilitator do one element and have a model to follow.]</a:t>
            </a:r>
            <a:endParaRPr lang="en-US" b="1" i="0" dirty="0">
              <a:latin typeface="Times New Roman" pitchFamily="-84" charset="0"/>
            </a:endParaRPr>
          </a:p>
          <a:p>
            <a:endParaRPr lang="en-US" b="1" dirty="0">
              <a:latin typeface="Times New Roman" pitchFamily="-84" charset="0"/>
            </a:endParaRPr>
          </a:p>
          <a:p>
            <a:pPr eaLnBrk="1" hangingPunct="1"/>
            <a:endParaRPr lang="en-US" b="1" dirty="0"/>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1411574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In spite of all of our preparation,</a:t>
            </a:r>
            <a:r>
              <a:rPr lang="en-US" b="1" i="1" baseline="0" dirty="0">
                <a:latin typeface="Times New Roman" charset="0"/>
                <a:ea typeface="ＭＳ Ｐゴシック" charset="-128"/>
              </a:rPr>
              <a:t> our best efforts in the session, there are times when we must Know When It is Not Working. Once we recognize something is not working it is best to inform the group so they know we are aware of the situation and we intend to a different approach. If we have no alternate, we would call for a break.</a:t>
            </a:r>
          </a:p>
          <a:p>
            <a:endParaRPr lang="en-US" b="1" i="1" baseline="0" dirty="0">
              <a:latin typeface="Times New Roman" charset="0"/>
              <a:ea typeface="ＭＳ Ｐゴシック" charset="-128"/>
            </a:endParaRPr>
          </a:p>
          <a:p>
            <a:r>
              <a:rPr lang="en-US" b="1" i="1" baseline="0" dirty="0">
                <a:latin typeface="Times New Roman" charset="0"/>
                <a:ea typeface="ＭＳ Ｐゴシック" charset="-128"/>
              </a:rPr>
              <a:t>Now, how do we know when it is not working? Let’s try a quick team round robin starting with our (blue) team. [Facilitate the discussion and wrap with next slide.]</a:t>
            </a:r>
            <a:endParaRPr lang="en-US" b="1" i="1" dirty="0">
              <a:latin typeface="Times New Roman" charset="0"/>
              <a:ea typeface="ＭＳ Ｐゴシック" charset="-128"/>
            </a:endParaRPr>
          </a:p>
          <a:p>
            <a:pPr eaLnBrk="1" hangingPunct="1"/>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197127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pitchFamily="-84" charset="0"/>
              </a:rPr>
              <a:t>Earlier we discussed the 4</a:t>
            </a:r>
            <a:r>
              <a:rPr lang="en-US" b="1" i="1" baseline="0" dirty="0">
                <a:latin typeface="Times New Roman" pitchFamily="-84" charset="0"/>
              </a:rPr>
              <a:t> key points to cover in Agenda Item A; the IEEI.</a:t>
            </a:r>
            <a:endParaRPr lang="en-US" b="1" i="1" dirty="0">
              <a:latin typeface="Times New Roman" pitchFamily="-84" charset="0"/>
            </a:endParaRPr>
          </a:p>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3270917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rPr>
              <a:t>In addition to some of</a:t>
            </a:r>
            <a:r>
              <a:rPr lang="en-US" b="1" i="1" baseline="0" dirty="0">
                <a:latin typeface="Times New Roman" charset="0"/>
                <a:ea typeface="ＭＳ Ｐゴシック" charset="-128"/>
              </a:rPr>
              <a:t> the tips we just discussed, here are 2 key signals that something is not working.</a:t>
            </a:r>
            <a:endParaRPr lang="en-US" b="1" i="1" dirty="0">
              <a:latin typeface="Times New Roman" charset="0"/>
              <a:ea typeface="ＭＳ Ｐゴシック" charset="-128"/>
            </a:endParaRPr>
          </a:p>
          <a:p>
            <a:pPr eaLnBrk="1" hangingPunct="1"/>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1681202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Finally,</a:t>
            </a:r>
            <a:r>
              <a:rPr lang="en-US" b="1" i="1" baseline="0" dirty="0"/>
              <a:t> let’s do our Full Principle Review. We will start with our (purple) team and move counter clockwise this time. [Complete the review awarding dots, etc.]</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195816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3695662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8151378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3925016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1748123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2432665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We have just completed the 11 best practices/techniques included with Principle 3 – Focusing</a:t>
            </a:r>
            <a:r>
              <a:rPr lang="en-US" b="1" i="1" baseline="0" dirty="0"/>
              <a:t> the Group. Are there any other questions or comments on this Principle? </a:t>
            </a:r>
            <a:r>
              <a:rPr lang="en-US" b="1" i="0" baseline="0" dirty="0"/>
              <a:t>[Facilitate the discussion.]</a:t>
            </a:r>
          </a:p>
          <a:p>
            <a:endParaRPr lang="en-US" b="1" i="1" baseline="0" dirty="0"/>
          </a:p>
          <a:p>
            <a:r>
              <a:rPr lang="en-US" b="1" i="1" baseline="0" dirty="0"/>
              <a:t>Great, let’s take a (12) minute break. I will start the timer now.</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3157762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2026512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tabLst>
                <a:tab pos="738188" algn="l"/>
              </a:tabLst>
            </a:pPr>
            <a:r>
              <a:rPr lang="en-US" sz="1200" b="1" i="1" dirty="0"/>
              <a:t>This Principle</a:t>
            </a:r>
            <a:r>
              <a:rPr lang="en-US" sz="1200" b="1" i="1" baseline="0" dirty="0"/>
              <a:t> has 11 best practices/techniques so let’s dig in and get started.</a:t>
            </a:r>
            <a:endParaRPr lang="en-US" sz="1200"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138880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u="none" dirty="0">
                <a:latin typeface="Times New Roman" pitchFamily="-84" charset="0"/>
              </a:rPr>
              <a:t>As</a:t>
            </a:r>
            <a:r>
              <a:rPr lang="en-US" b="1" i="1" u="none" baseline="0" dirty="0">
                <a:latin typeface="Times New Roman" pitchFamily="-84" charset="0"/>
              </a:rPr>
              <a:t> we move from one agenda item to another, we want to Set the Course With Checkpoints and ensure we Review, Preview and Big View as you may now recognize that I have been doing as we have moved from one agenda item to the next for the last day and a half. Let’s look at each part of the Checkpoint.</a:t>
            </a:r>
          </a:p>
          <a:p>
            <a:endParaRPr lang="en-US" b="1" i="0" u="none" baseline="0" dirty="0">
              <a:latin typeface="Times New Roman" pitchFamily="-84" charset="0"/>
            </a:endParaRPr>
          </a:p>
          <a:p>
            <a:endParaRPr lang="en-US" b="1" i="1" u="sng"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100876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solidFill>
                  <a:schemeClr val="hlink"/>
                </a:solidFill>
                <a:effectLst>
                  <a:outerShdw blurRad="38100" dist="38100" dir="2700000" algn="tl">
                    <a:srgbClr val="DDDDDD"/>
                  </a:outerShdw>
                </a:effectLst>
                <a:ea typeface="ＭＳ Ｐゴシック" charset="-128"/>
              </a:rPr>
              <a:t>We Review</a:t>
            </a:r>
            <a:r>
              <a:rPr lang="en-US" b="1" i="1" baseline="0" dirty="0">
                <a:solidFill>
                  <a:schemeClr val="hlink"/>
                </a:solidFill>
                <a:effectLst>
                  <a:outerShdw blurRad="38100" dist="38100" dir="2700000" algn="tl">
                    <a:srgbClr val="DDDDDD"/>
                  </a:outerShdw>
                </a:effectLst>
                <a:ea typeface="ＭＳ Ｐゴシック" charset="-128"/>
              </a:rPr>
              <a:t> what we have done to date or just completed.</a:t>
            </a:r>
            <a:endParaRPr lang="en-US" b="1" i="1" dirty="0">
              <a:latin typeface="Times New Roman" pitchFamily="-84"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249272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pPr>
            <a:r>
              <a:rPr lang="en-US" b="1" i="1" dirty="0">
                <a:solidFill>
                  <a:schemeClr val="hlink"/>
                </a:solidFill>
                <a:effectLst>
                  <a:outerShdw blurRad="38100" dist="38100" dir="2700000" algn="tl">
                    <a:srgbClr val="DDDDDD"/>
                  </a:outerShdw>
                </a:effectLst>
                <a:ea typeface="ＭＳ Ｐゴシック" charset="-128"/>
              </a:rPr>
              <a:t>Next we Preview</a:t>
            </a:r>
            <a:r>
              <a:rPr lang="en-US" sz="2000" b="1" i="1" dirty="0">
                <a:solidFill>
                  <a:schemeClr val="hlink"/>
                </a:solidFill>
                <a:effectLst>
                  <a:outerShdw blurRad="38100" dist="38100" dir="2700000" algn="tl">
                    <a:srgbClr val="DDDDDD"/>
                  </a:outerShdw>
                </a:effectLst>
                <a:ea typeface="ＭＳ Ｐゴシック" charset="-128"/>
              </a:rPr>
              <a:t> and describe what the group is about to do.</a:t>
            </a:r>
            <a:br>
              <a:rPr lang="en-US" sz="2000" b="1" dirty="0">
                <a:solidFill>
                  <a:schemeClr val="hlink"/>
                </a:solidFill>
                <a:effectLst>
                  <a:outerShdw blurRad="38100" dist="38100" dir="2700000" algn="tl">
                    <a:srgbClr val="DDDDDD"/>
                  </a:outerShdw>
                </a:effectLst>
                <a:ea typeface="ＭＳ Ｐゴシック" charset="-128"/>
              </a:rPr>
            </a:br>
            <a:endParaRPr lang="en-US" b="1" i="1" u="sng"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1351860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pPr>
            <a:r>
              <a:rPr lang="en-US" b="1" i="1" dirty="0">
                <a:solidFill>
                  <a:schemeClr val="hlink"/>
                </a:solidFill>
                <a:effectLst>
                  <a:outerShdw blurRad="38100" dist="38100" dir="2700000" algn="tl">
                    <a:srgbClr val="DDDDDD"/>
                  </a:outerShdw>
                </a:effectLst>
                <a:ea typeface="ＭＳ Ｐゴシック" charset="-128"/>
              </a:rPr>
              <a:t>And then, most importantly, we provide the Big View which e</a:t>
            </a:r>
            <a:r>
              <a:rPr lang="en-US" sz="1200" b="1" i="1" dirty="0">
                <a:ea typeface="ＭＳ Ｐゴシック" charset="-128"/>
              </a:rPr>
              <a:t>xplains how the previewed agenda item fits into the overall objective of the session;</a:t>
            </a:r>
            <a:r>
              <a:rPr lang="en-US" sz="1200" b="1" i="1" baseline="0" dirty="0">
                <a:ea typeface="ＭＳ Ｐゴシック" charset="-128"/>
              </a:rPr>
              <a:t> how it helps us move closer and closer to achieving the overall purpose of the session. While all 3 parts of the Checkpoint are important, the Big View is key because is give the “why” to the participants.</a:t>
            </a:r>
            <a:endParaRPr lang="en-US" sz="1400" b="1" i="1" dirty="0">
              <a:ea typeface="ＭＳ Ｐゴシック" charset="-128"/>
            </a:endParaRPr>
          </a:p>
          <a:p>
            <a:endParaRPr lang="en-US" b="1" i="1" u="sng"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1138690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d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extLst>
      <p:ext uri="{BB962C8B-B14F-4D97-AF65-F5344CB8AC3E}">
        <p14:creationId xmlns:p14="http://schemas.microsoft.com/office/powerpoint/2010/main" val="136579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37212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995850" y="1771917"/>
            <a:ext cx="4250909" cy="3564146"/>
          </a:xfrm>
          <a:prstGeom prst="rect">
            <a:avLst/>
          </a:prstGeom>
        </p:spPr>
      </p:pic>
      <p:sp>
        <p:nvSpPr>
          <p:cNvPr id="15" name="TextBox 14"/>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endParaRPr lang="en-US" sz="1000" dirty="0">
              <a:solidFill>
                <a:srgbClr val="00467F"/>
              </a:solidFill>
              <a:latin typeface="Franklin Gothic Book"/>
              <a:cs typeface="Franklin Gothic Book"/>
            </a:endParaRPr>
          </a:p>
        </p:txBody>
      </p:sp>
    </p:spTree>
    <p:extLst>
      <p:ext uri="{BB962C8B-B14F-4D97-AF65-F5344CB8AC3E}">
        <p14:creationId xmlns:p14="http://schemas.microsoft.com/office/powerpoint/2010/main" val="11762451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8912188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endParaRPr lang="en-US" sz="1000" dirty="0">
              <a:solidFill>
                <a:srgbClr val="00467F"/>
              </a:solidFill>
              <a:latin typeface="Franklin Gothic Book"/>
              <a:cs typeface="Franklin Gothic Book"/>
            </a:endParaRPr>
          </a:p>
        </p:txBody>
      </p:sp>
    </p:spTree>
    <p:extLst>
      <p:ext uri="{BB962C8B-B14F-4D97-AF65-F5344CB8AC3E}">
        <p14:creationId xmlns:p14="http://schemas.microsoft.com/office/powerpoint/2010/main" val="404348220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136085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3065030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04561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2453846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612414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753998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402338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50415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pic>
        <p:nvPicPr>
          <p:cNvPr id="11" name="Picture 10" descr="background_standard_screen.jpg">
            <a:extLst>
              <a:ext uri="{FF2B5EF4-FFF2-40B4-BE49-F238E27FC236}">
                <a16:creationId xmlns:a16="http://schemas.microsoft.com/office/drawing/2014/main" id="{31850734-922F-4500-A450-F658D5B1C58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164E871-8C4E-45CD-BC85-B4B645428228}"/>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5BA4150D-1D21-4610-8865-E9D3BFB4CA04}"/>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77A9391C-CC20-4CC8-B197-19AC3C1A1248}"/>
              </a:ext>
            </a:extLst>
          </p:cNvPr>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8692549" y="6360187"/>
            <a:ext cx="3113692" cy="444477"/>
          </a:xfrm>
          <a:prstGeom prst="rect">
            <a:avLst/>
          </a:prstGeom>
        </p:spPr>
      </p:pic>
      <p:sp>
        <p:nvSpPr>
          <p:cNvPr id="15" name="TextBox 14">
            <a:extLst>
              <a:ext uri="{FF2B5EF4-FFF2-40B4-BE49-F238E27FC236}">
                <a16:creationId xmlns:a16="http://schemas.microsoft.com/office/drawing/2014/main" id="{A02B9B0A-FBE3-49B6-905C-8768DBAB371F}"/>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21F00C22-9646-434B-B071-FC921234938B}"/>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endParaRPr lang="en-US" sz="1000" dirty="0">
              <a:solidFill>
                <a:srgbClr val="00467F"/>
              </a:solidFill>
              <a:latin typeface="Franklin Gothic Book"/>
              <a:cs typeface="Franklin Gothic Book"/>
            </a:endParaRPr>
          </a:p>
        </p:txBody>
      </p:sp>
    </p:spTree>
    <p:extLst>
      <p:ext uri="{BB962C8B-B14F-4D97-AF65-F5344CB8AC3E}">
        <p14:creationId xmlns:p14="http://schemas.microsoft.com/office/powerpoint/2010/main" val="341271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86406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272777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91471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dirty="0"/>
              <a:t>Copyright 1992-2015, Leadership Strategies, Inc. V15.02</a:t>
            </a:r>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0387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dirty="0"/>
              <a:t>Copyright 1992-2015, Leadership Strategies, Inc. V15.02</a:t>
            </a:r>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21869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41185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764469271"/>
      </p:ext>
    </p:extLst>
  </p:cSld>
  <p:clrMap bg1="lt1" tx1="dk1" bg2="lt2" tx2="dk2" accent1="accent1" accent2="accent2" accent3="accent3" accent4="accent4" accent5="accent5" accent6="accent6" hlink="hlink" folHlink="folHlink"/>
  <p:sldLayoutIdLst>
    <p:sldLayoutId id="2147483670" r:id="rId1"/>
    <p:sldLayoutId id="214748369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1" r:id="rId15"/>
    <p:sldLayoutId id="214748366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2419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19945"/>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23149"/>
            <a:ext cx="5045016" cy="757130"/>
          </a:xfrm>
        </p:spPr>
        <p:txBody>
          <a:bodyPr/>
          <a:lstStyle/>
          <a:p>
            <a:r>
              <a:rPr lang="en-US" dirty="0"/>
              <a:t>PRINCIPLE 3</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086725" y="2871331"/>
            <a:ext cx="2449445" cy="2165189"/>
          </a:xfrm>
          <a:prstGeom prst="rect">
            <a:avLst/>
          </a:prstGeom>
        </p:spPr>
      </p:pic>
      <p:sp>
        <p:nvSpPr>
          <p:cNvPr id="2" name="Title 1"/>
          <p:cNvSpPr>
            <a:spLocks noGrp="1"/>
          </p:cNvSpPr>
          <p:nvPr>
            <p:ph type="title"/>
          </p:nvPr>
        </p:nvSpPr>
        <p:spPr/>
        <p:txBody>
          <a:bodyPr>
            <a:normAutofit/>
          </a:bodyPr>
          <a:lstStyle/>
          <a:p>
            <a:r>
              <a:rPr lang="en-US" sz="3600" b="0" dirty="0"/>
              <a:t>Table 14. Sample 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3" name="Content Placeholder 2"/>
          <p:cNvSpPr>
            <a:spLocks noGrp="1"/>
          </p:cNvSpPr>
          <p:nvPr>
            <p:ph type="body" sz="quarter" idx="13"/>
          </p:nvPr>
        </p:nvSpPr>
        <p:spPr>
          <a:xfrm>
            <a:off x="560388" y="2029566"/>
            <a:ext cx="11426825" cy="4155716"/>
          </a:xfrm>
        </p:spPr>
        <p:txBody>
          <a:bodyPr/>
          <a:lstStyle/>
          <a:p>
            <a:pPr marL="0" lvl="1" indent="0">
              <a:spcBef>
                <a:spcPts val="1200"/>
              </a:spcBef>
              <a:buClr>
                <a:schemeClr val="hlink"/>
              </a:buClr>
              <a:buSzPct val="55000"/>
              <a:buNone/>
            </a:pPr>
            <a:r>
              <a:rPr lang="en-US" sz="2400" i="1" dirty="0"/>
              <a:t>"We have just completed the functional decomposition which told us that there are six major business processes in the accounts payable area.” </a:t>
            </a:r>
          </a:p>
        </p:txBody>
      </p:sp>
      <p:sp>
        <p:nvSpPr>
          <p:cNvPr id="6" name="Footer Placeholder 5">
            <a:extLst>
              <a:ext uri="{FF2B5EF4-FFF2-40B4-BE49-F238E27FC236}">
                <a16:creationId xmlns:a16="http://schemas.microsoft.com/office/drawing/2014/main" id="{947E64AF-1DCD-4EEA-B757-94C405A7050D}"/>
              </a:ext>
            </a:extLst>
          </p:cNvPr>
          <p:cNvSpPr>
            <a:spLocks noGrp="1"/>
          </p:cNvSpPr>
          <p:nvPr>
            <p:ph type="ftr" sz="quarter" idx="11"/>
          </p:nvPr>
        </p:nvSpPr>
        <p:spPr/>
        <p:txBody>
          <a:bodyPr/>
          <a:lstStyle/>
          <a:p>
            <a:r>
              <a:rPr lang="en-US" dirty="0"/>
              <a:t>Copyright 1992-2015, Leadership Strategies, Inc. V15.02</a:t>
            </a:r>
          </a:p>
        </p:txBody>
      </p:sp>
      <p:sp>
        <p:nvSpPr>
          <p:cNvPr id="7" name="TextBox 6"/>
          <p:cNvSpPr txBox="1"/>
          <p:nvPr/>
        </p:nvSpPr>
        <p:spPr>
          <a:xfrm>
            <a:off x="657225" y="1506345"/>
            <a:ext cx="1364476" cy="523220"/>
          </a:xfrm>
          <a:prstGeom prst="rect">
            <a:avLst/>
          </a:prstGeom>
          <a:noFill/>
        </p:spPr>
        <p:txBody>
          <a:bodyPr wrap="none" rtlCol="0">
            <a:spAutoFit/>
          </a:bodyPr>
          <a:lstStyle/>
          <a:p>
            <a:r>
              <a:rPr lang="en-US" sz="2800" dirty="0">
                <a:solidFill>
                  <a:srgbClr val="009383"/>
                </a:solidFill>
                <a:latin typeface="Arial" panose="020B0604020202020204" pitchFamily="34" charset="0"/>
                <a:cs typeface="Arial" panose="020B0604020202020204" pitchFamily="34" charset="0"/>
              </a:rPr>
              <a:t>Review</a:t>
            </a:r>
          </a:p>
        </p:txBody>
      </p:sp>
      <p:sp>
        <p:nvSpPr>
          <p:cNvPr id="8" name="TextBox 7"/>
          <p:cNvSpPr txBox="1"/>
          <p:nvPr/>
        </p:nvSpPr>
        <p:spPr>
          <a:xfrm>
            <a:off x="10945812"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3-3</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40110" y="2887253"/>
            <a:ext cx="2449445" cy="2165189"/>
          </a:xfrm>
          <a:prstGeom prst="rect">
            <a:avLst/>
          </a:prstGeom>
        </p:spPr>
      </p:pic>
      <p:sp>
        <p:nvSpPr>
          <p:cNvPr id="2" name="Title 1"/>
          <p:cNvSpPr>
            <a:spLocks noGrp="1"/>
          </p:cNvSpPr>
          <p:nvPr>
            <p:ph type="title"/>
          </p:nvPr>
        </p:nvSpPr>
        <p:spPr/>
        <p:txBody>
          <a:bodyPr>
            <a:normAutofit/>
          </a:bodyPr>
          <a:lstStyle/>
          <a:p>
            <a:r>
              <a:rPr lang="en-US" sz="3600" b="0" dirty="0"/>
              <a:t>Table 14. Sample 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3" name="Content Placeholder 2"/>
          <p:cNvSpPr>
            <a:spLocks noGrp="1"/>
          </p:cNvSpPr>
          <p:nvPr>
            <p:ph type="body" sz="quarter" idx="13"/>
          </p:nvPr>
        </p:nvSpPr>
        <p:spPr>
          <a:xfrm>
            <a:off x="560388" y="2061410"/>
            <a:ext cx="11426825" cy="4123871"/>
          </a:xfrm>
        </p:spPr>
        <p:txBody>
          <a:bodyPr/>
          <a:lstStyle/>
          <a:p>
            <a:pPr marL="0" lvl="1" indent="0">
              <a:spcBef>
                <a:spcPts val="1200"/>
              </a:spcBef>
              <a:buClr>
                <a:schemeClr val="hlink"/>
              </a:buClr>
              <a:buSzPct val="55000"/>
              <a:buNone/>
            </a:pPr>
            <a:r>
              <a:rPr lang="en-US" sz="2400" i="1" dirty="0"/>
              <a:t>“Our next step is to look at each of the processes separately and identify what information comes in, what information goes out and what information is stored.” </a:t>
            </a:r>
          </a:p>
        </p:txBody>
      </p:sp>
      <p:sp>
        <p:nvSpPr>
          <p:cNvPr id="8" name="Footer Placeholder 7">
            <a:extLst>
              <a:ext uri="{FF2B5EF4-FFF2-40B4-BE49-F238E27FC236}">
                <a16:creationId xmlns:a16="http://schemas.microsoft.com/office/drawing/2014/main" id="{CD374708-ABAC-49C8-8DB6-C9589A9FF735}"/>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657225" y="1538190"/>
            <a:ext cx="1463862" cy="523220"/>
          </a:xfrm>
          <a:prstGeom prst="rect">
            <a:avLst/>
          </a:prstGeom>
          <a:noFill/>
        </p:spPr>
        <p:txBody>
          <a:bodyPr wrap="none" rtlCol="0">
            <a:spAutoFit/>
          </a:bodyPr>
          <a:lstStyle/>
          <a:p>
            <a:r>
              <a:rPr lang="en-US" sz="2800" dirty="0">
                <a:solidFill>
                  <a:srgbClr val="009383"/>
                </a:solidFill>
                <a:latin typeface="Arial" panose="020B0604020202020204" pitchFamily="34" charset="0"/>
                <a:cs typeface="Arial" panose="020B0604020202020204" pitchFamily="34" charset="0"/>
              </a:rPr>
              <a:t>Preview</a:t>
            </a:r>
          </a:p>
        </p:txBody>
      </p:sp>
      <p:sp>
        <p:nvSpPr>
          <p:cNvPr id="7" name="TextBox 6"/>
          <p:cNvSpPr txBox="1"/>
          <p:nvPr/>
        </p:nvSpPr>
        <p:spPr>
          <a:xfrm>
            <a:off x="10945812"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3-3</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086725" y="2806148"/>
            <a:ext cx="2449445" cy="2165189"/>
          </a:xfrm>
          <a:prstGeom prst="rect">
            <a:avLst/>
          </a:prstGeom>
        </p:spPr>
      </p:pic>
      <p:sp>
        <p:nvSpPr>
          <p:cNvPr id="2" name="Title 1"/>
          <p:cNvSpPr>
            <a:spLocks noGrp="1"/>
          </p:cNvSpPr>
          <p:nvPr>
            <p:ph type="title"/>
          </p:nvPr>
        </p:nvSpPr>
        <p:spPr/>
        <p:txBody>
          <a:bodyPr>
            <a:normAutofit/>
          </a:bodyPr>
          <a:lstStyle/>
          <a:p>
            <a:r>
              <a:rPr lang="en-US" sz="3600" b="0" dirty="0"/>
              <a:t>Table 14. Sample 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3" name="Content Placeholder 2"/>
          <p:cNvSpPr>
            <a:spLocks noGrp="1"/>
          </p:cNvSpPr>
          <p:nvPr>
            <p:ph type="body" sz="quarter" idx="13"/>
          </p:nvPr>
        </p:nvSpPr>
        <p:spPr>
          <a:xfrm>
            <a:off x="560388" y="1955124"/>
            <a:ext cx="11426825" cy="4230158"/>
          </a:xfrm>
        </p:spPr>
        <p:txBody>
          <a:bodyPr/>
          <a:lstStyle/>
          <a:p>
            <a:pPr marL="0" lvl="1" indent="0">
              <a:spcBef>
                <a:spcPts val="1200"/>
              </a:spcBef>
              <a:buClr>
                <a:schemeClr val="hlink"/>
              </a:buClr>
              <a:buSzPct val="55000"/>
              <a:buNone/>
            </a:pPr>
            <a:r>
              <a:rPr lang="en-US" sz="2400" i="1" dirty="0"/>
              <a:t>“This will help us ensure that the new computer system will accommodate the way that we use information in the course of our business. Any questions about where we are?  Okay, let's start with the first process . . .”</a:t>
            </a:r>
          </a:p>
        </p:txBody>
      </p:sp>
      <p:sp>
        <p:nvSpPr>
          <p:cNvPr id="8" name="Footer Placeholder 7">
            <a:extLst>
              <a:ext uri="{FF2B5EF4-FFF2-40B4-BE49-F238E27FC236}">
                <a16:creationId xmlns:a16="http://schemas.microsoft.com/office/drawing/2014/main" id="{343452BB-1BFB-4A1B-A04A-4E760672FB88}"/>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657225" y="1431903"/>
            <a:ext cx="1576009" cy="523220"/>
          </a:xfrm>
          <a:prstGeom prst="rect">
            <a:avLst/>
          </a:prstGeom>
          <a:noFill/>
        </p:spPr>
        <p:txBody>
          <a:bodyPr wrap="none" rtlCol="0">
            <a:spAutoFit/>
          </a:bodyPr>
          <a:lstStyle/>
          <a:p>
            <a:r>
              <a:rPr lang="en-US" sz="2800" dirty="0">
                <a:solidFill>
                  <a:srgbClr val="009383"/>
                </a:solidFill>
                <a:latin typeface="Arial" panose="020B0604020202020204" pitchFamily="34" charset="0"/>
                <a:cs typeface="Arial" panose="020B0604020202020204" pitchFamily="34" charset="0"/>
              </a:rPr>
              <a:t>Big View</a:t>
            </a:r>
          </a:p>
        </p:txBody>
      </p:sp>
      <p:sp>
        <p:nvSpPr>
          <p:cNvPr id="7" name="TextBox 6"/>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3-3</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Sample Agenda</a:t>
            </a:r>
            <a:endParaRPr lang="en-US" sz="3600" b="0" dirty="0">
              <a:latin typeface="Franklin Gothic Book"/>
              <a:cs typeface="Franklin Gothic Book"/>
            </a:endParaRPr>
          </a:p>
        </p:txBody>
      </p:sp>
      <p:sp>
        <p:nvSpPr>
          <p:cNvPr id="5" name="Slide Number Placeholder 4"/>
          <p:cNvSpPr>
            <a:spLocks noGrp="1"/>
          </p:cNvSpPr>
          <p:nvPr>
            <p:ph type="sldNum" sz="quarter" idx="12"/>
          </p:nvPr>
        </p:nvSpPr>
        <p:spPr/>
        <p:txBody>
          <a:bodyPr/>
          <a:lstStyle/>
          <a:p>
            <a:fld id="{F29FD61F-2294-5D42-A9D7-9928D42B3773}" type="slidenum">
              <a:rPr lang="en-US" smtClean="0"/>
              <a:pPr/>
              <a:t>13</a:t>
            </a:fld>
            <a:endParaRPr lang="en-US" dirty="0"/>
          </a:p>
        </p:txBody>
      </p:sp>
      <p:sp>
        <p:nvSpPr>
          <p:cNvPr id="27" name="Content Placeholder 26"/>
          <p:cNvSpPr>
            <a:spLocks noGrp="1"/>
          </p:cNvSpPr>
          <p:nvPr>
            <p:ph type="body" sz="quarter" idx="13"/>
          </p:nvPr>
        </p:nvSpPr>
        <p:spPr>
          <a:xfrm>
            <a:off x="560388" y="1987030"/>
            <a:ext cx="11426825" cy="4198251"/>
          </a:xfrm>
        </p:spPr>
        <p:txBody>
          <a:bodyPr>
            <a:normAutofit/>
          </a:bodyPr>
          <a:lstStyle/>
          <a:p>
            <a:pPr>
              <a:lnSpc>
                <a:spcPct val="100000"/>
              </a:lnSpc>
              <a:spcAft>
                <a:spcPts val="1200"/>
              </a:spcAft>
            </a:pPr>
            <a:r>
              <a:rPr lang="en-US" sz="2400" dirty="0"/>
              <a:t>Define the changes necessary to increase the efficiency and effectiveness of the hiring process</a:t>
            </a:r>
          </a:p>
        </p:txBody>
      </p:sp>
      <p:sp>
        <p:nvSpPr>
          <p:cNvPr id="3" name="Footer Placeholder 2">
            <a:extLst>
              <a:ext uri="{FF2B5EF4-FFF2-40B4-BE49-F238E27FC236}">
                <a16:creationId xmlns:a16="http://schemas.microsoft.com/office/drawing/2014/main" id="{210F601C-79EE-41D6-A450-A18605435675}"/>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64091" y="1444331"/>
            <a:ext cx="8071290" cy="542699"/>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Purpose</a:t>
            </a:r>
          </a:p>
        </p:txBody>
      </p:sp>
      <p:sp>
        <p:nvSpPr>
          <p:cNvPr id="6" name="Content Placeholder 26"/>
          <p:cNvSpPr txBox="1">
            <a:spLocks/>
          </p:cNvSpPr>
          <p:nvPr/>
        </p:nvSpPr>
        <p:spPr>
          <a:xfrm>
            <a:off x="2307391" y="3512246"/>
            <a:ext cx="4357511" cy="2632103"/>
          </a:xfrm>
          <a:prstGeom prst="rect">
            <a:avLst/>
          </a:prstGeom>
        </p:spPr>
        <p:txBody>
          <a:bodyPr vert="horz" lIns="91440" tIns="45720" rIns="91440" bIns="45720" rtlCol="0">
            <a:normAutofit lnSpcReduction="10000"/>
          </a:bodyPr>
          <a:lstStyle/>
          <a:p>
            <a:pPr marL="514350" indent="-514350">
              <a:spcBef>
                <a:spcPct val="20000"/>
              </a:spcBef>
              <a:buClr>
                <a:srgbClr val="99AB21"/>
              </a:buClr>
              <a:buFont typeface="+mj-lt"/>
              <a:buAutoNum type="alphaUcPeriod"/>
              <a:defRPr/>
            </a:pPr>
            <a:r>
              <a:rPr lang="en-US" sz="2600" dirty="0">
                <a:solidFill>
                  <a:srgbClr val="00467F"/>
                </a:solidFill>
                <a:latin typeface="Franklin Gothic Book"/>
                <a:cs typeface="Franklin Gothic Book"/>
              </a:rPr>
              <a:t>Introduction</a:t>
            </a:r>
          </a:p>
          <a:p>
            <a:pPr marL="514350" indent="-514350">
              <a:spcBef>
                <a:spcPct val="20000"/>
              </a:spcBef>
              <a:buClr>
                <a:srgbClr val="99AB21"/>
              </a:buClr>
              <a:buFont typeface="+mj-lt"/>
              <a:buAutoNum type="alphaUcPeriod"/>
              <a:defRPr/>
            </a:pPr>
            <a:r>
              <a:rPr lang="en-US" sz="2600" dirty="0">
                <a:solidFill>
                  <a:srgbClr val="00467F"/>
                </a:solidFill>
                <a:latin typeface="Franklin Gothic Book"/>
                <a:cs typeface="Franklin Gothic Book"/>
              </a:rPr>
              <a:t>How does it work today?</a:t>
            </a:r>
          </a:p>
          <a:p>
            <a:pPr marL="514350" indent="-514350">
              <a:spcBef>
                <a:spcPts val="1200"/>
              </a:spcBef>
              <a:buClr>
                <a:srgbClr val="99AB21"/>
              </a:buClr>
              <a:buFont typeface="+mj-lt"/>
              <a:buAutoNum type="alphaUcPeriod"/>
              <a:defRPr/>
            </a:pPr>
            <a:r>
              <a:rPr lang="en-US" sz="2600" dirty="0">
                <a:solidFill>
                  <a:srgbClr val="00467F"/>
                </a:solidFill>
                <a:latin typeface="Franklin Gothic Book"/>
                <a:cs typeface="Franklin Gothic Book"/>
              </a:rPr>
              <a:t>What are the problems and root causes?</a:t>
            </a:r>
          </a:p>
          <a:p>
            <a:pPr marL="514350" indent="-514350">
              <a:spcBef>
                <a:spcPct val="20000"/>
              </a:spcBef>
              <a:buClr>
                <a:srgbClr val="99AB21"/>
              </a:buClr>
              <a:buFont typeface="+mj-lt"/>
              <a:buAutoNum type="alphaUcPeriod"/>
              <a:defRPr/>
            </a:pPr>
            <a:r>
              <a:rPr lang="en-US" sz="2600" dirty="0">
                <a:solidFill>
                  <a:srgbClr val="00467F"/>
                </a:solidFill>
                <a:latin typeface="Franklin Gothic Book"/>
                <a:cs typeface="Franklin Gothic Book"/>
              </a:rPr>
              <a:t>What are the potential improvements?</a:t>
            </a:r>
          </a:p>
        </p:txBody>
      </p:sp>
      <p:sp>
        <p:nvSpPr>
          <p:cNvPr id="7" name="Title 4"/>
          <p:cNvSpPr txBox="1">
            <a:spLocks/>
          </p:cNvSpPr>
          <p:nvPr/>
        </p:nvSpPr>
        <p:spPr>
          <a:xfrm>
            <a:off x="664091" y="2993360"/>
            <a:ext cx="8071290" cy="439357"/>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Agenda</a:t>
            </a:r>
          </a:p>
        </p:txBody>
      </p:sp>
      <p:sp>
        <p:nvSpPr>
          <p:cNvPr id="8" name="Content Placeholder 26"/>
          <p:cNvSpPr txBox="1">
            <a:spLocks/>
          </p:cNvSpPr>
          <p:nvPr/>
        </p:nvSpPr>
        <p:spPr>
          <a:xfrm>
            <a:off x="6797782" y="3497641"/>
            <a:ext cx="3955699" cy="2632103"/>
          </a:xfrm>
          <a:prstGeom prst="rect">
            <a:avLst/>
          </a:prstGeom>
        </p:spPr>
        <p:txBody>
          <a:bodyPr vert="horz" lIns="91440" tIns="45720" rIns="91440" bIns="45720" rtlCol="0">
            <a:normAutofit/>
          </a:bodyPr>
          <a:lstStyle/>
          <a:p>
            <a:pPr marL="514350" indent="-514350">
              <a:spcBef>
                <a:spcPct val="20000"/>
              </a:spcBef>
              <a:buClr>
                <a:srgbClr val="99AB21"/>
              </a:buClr>
              <a:buFont typeface="+mj-lt"/>
              <a:buAutoNum type="alphaUcPeriod" startAt="5"/>
              <a:defRPr/>
            </a:pPr>
            <a:r>
              <a:rPr lang="en-US" sz="2800" dirty="0">
                <a:solidFill>
                  <a:srgbClr val="00467F"/>
                </a:solidFill>
                <a:latin typeface="Franklin Gothic Book"/>
                <a:cs typeface="Franklin Gothic Book"/>
              </a:rPr>
              <a:t>Prioritize improvements</a:t>
            </a:r>
          </a:p>
          <a:p>
            <a:pPr marL="514350" indent="-514350">
              <a:spcBef>
                <a:spcPct val="20000"/>
              </a:spcBef>
              <a:buClr>
                <a:srgbClr val="99AB21"/>
              </a:buClr>
              <a:buFont typeface="+mj-lt"/>
              <a:buAutoNum type="alphaUcPeriod" startAt="5"/>
              <a:defRPr/>
            </a:pPr>
            <a:r>
              <a:rPr lang="en-US" sz="2800" dirty="0">
                <a:solidFill>
                  <a:srgbClr val="00467F"/>
                </a:solidFill>
                <a:latin typeface="Franklin Gothic Book"/>
                <a:cs typeface="Franklin Gothic Book"/>
              </a:rPr>
              <a:t>Develop an implementation plan</a:t>
            </a:r>
          </a:p>
          <a:p>
            <a:pPr marL="514350" indent="-514350">
              <a:spcBef>
                <a:spcPct val="20000"/>
              </a:spcBef>
              <a:buClr>
                <a:srgbClr val="99AB21"/>
              </a:buClr>
              <a:buFont typeface="+mj-lt"/>
              <a:buAutoNum type="alphaUcPeriod" startAt="5"/>
              <a:defRPr/>
            </a:pPr>
            <a:r>
              <a:rPr lang="en-US" sz="2800" dirty="0">
                <a:solidFill>
                  <a:srgbClr val="00467F"/>
                </a:solidFill>
                <a:latin typeface="Franklin Gothic Book"/>
                <a:cs typeface="Franklin Gothic Book"/>
              </a:rPr>
              <a:t>Review and close</a:t>
            </a:r>
          </a:p>
        </p:txBody>
      </p:sp>
      <p:sp>
        <p:nvSpPr>
          <p:cNvPr id="9" name="TextBox 8"/>
          <p:cNvSpPr txBox="1"/>
          <p:nvPr/>
        </p:nvSpPr>
        <p:spPr>
          <a:xfrm>
            <a:off x="10886361" y="583434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3-2</a:t>
            </a:r>
          </a:p>
        </p:txBody>
      </p:sp>
      <p:sp>
        <p:nvSpPr>
          <p:cNvPr id="10" name="TextBox 9"/>
          <p:cNvSpPr txBox="1"/>
          <p:nvPr/>
        </p:nvSpPr>
        <p:spPr>
          <a:xfrm>
            <a:off x="9184104" y="1444331"/>
            <a:ext cx="1569377" cy="594392"/>
          </a:xfrm>
          <a:prstGeom prst="rect">
            <a:avLst/>
          </a:prstGeom>
          <a:solidFill>
            <a:srgbClr val="F26522"/>
          </a:solidFill>
        </p:spPr>
        <p:txBody>
          <a:bodyPr wrap="square" rtlCol="0">
            <a:spAutoFit/>
          </a:bodyPr>
          <a:lstStyle/>
          <a:p>
            <a:r>
              <a:rPr lang="en-US" sz="3200" b="1" dirty="0">
                <a:solidFill>
                  <a:schemeClr val="bg1"/>
                </a:solidFill>
                <a:latin typeface="Franklin Gothic Book" pitchFamily="34" charset="0"/>
              </a:rPr>
              <a:t>Practice</a:t>
            </a:r>
          </a:p>
        </p:txBody>
      </p:sp>
      <p:sp>
        <p:nvSpPr>
          <p:cNvPr id="2" name="Right Arrow 1"/>
          <p:cNvSpPr/>
          <p:nvPr/>
        </p:nvSpPr>
        <p:spPr>
          <a:xfrm>
            <a:off x="1807337" y="3863660"/>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a:off x="1807337" y="4428188"/>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2"/>
          <p:cNvSpPr/>
          <p:nvPr/>
        </p:nvSpPr>
        <p:spPr>
          <a:xfrm>
            <a:off x="1807337" y="5173022"/>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3"/>
          <p:cNvSpPr/>
          <p:nvPr/>
        </p:nvSpPr>
        <p:spPr>
          <a:xfrm>
            <a:off x="6273800" y="3480847"/>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14"/>
          <p:cNvSpPr/>
          <p:nvPr/>
        </p:nvSpPr>
        <p:spPr>
          <a:xfrm>
            <a:off x="6282627" y="4326200"/>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ight Arrow 15"/>
          <p:cNvSpPr/>
          <p:nvPr/>
        </p:nvSpPr>
        <p:spPr>
          <a:xfrm>
            <a:off x="6273799" y="5327446"/>
            <a:ext cx="515155" cy="605308"/>
          </a:xfrm>
          <a:prstGeom prst="rightArrow">
            <a:avLst/>
          </a:prstGeom>
          <a:solidFill>
            <a:srgbClr val="F26522"/>
          </a:solidFill>
          <a:ln>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nimClr clrSpc="rgb" dir="cw">
                                      <p:cBhvr override="childStyle">
                                        <p:cTn dur="1" fill="hold" display="0" masterRel="nextClick" afterEffect="1"/>
                                        <p:tgtEl>
                                          <p:spTgt spid="15"/>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5" name="Title 4"/>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What is the purpose of taking a checkpoint?</a:t>
            </a:r>
          </a:p>
        </p:txBody>
      </p:sp>
      <p:sp>
        <p:nvSpPr>
          <p:cNvPr id="7" name="Footer Placeholder 6">
            <a:extLst>
              <a:ext uri="{FF2B5EF4-FFF2-40B4-BE49-F238E27FC236}">
                <a16:creationId xmlns:a16="http://schemas.microsoft.com/office/drawing/2014/main" id="{0D243DF1-0867-4A3D-A7CC-FDFA213C853C}"/>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10702238" y="581439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3-3</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l="511" r="11692" b="1099"/>
          <a:stretch>
            <a:fillRect/>
          </a:stretch>
        </p:blipFill>
        <p:spPr>
          <a:xfrm>
            <a:off x="1524000" y="0"/>
            <a:ext cx="9144000" cy="6858000"/>
          </a:xfrm>
          <a:prstGeom prst="rect">
            <a:avLst/>
          </a:prstGeom>
        </p:spPr>
      </p:pic>
      <p:pic>
        <p:nvPicPr>
          <p:cNvPr id="14" name="Picture 13" descr="Starting-Line.jpg"/>
          <p:cNvPicPr>
            <a:picLocks noChangeAspect="1"/>
          </p:cNvPicPr>
          <p:nvPr/>
        </p:nvPicPr>
        <p:blipFill rotWithShape="1">
          <a:blip r:embed="rId4"/>
          <a:src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2" name="Footer Placeholder 1">
            <a:extLst>
              <a:ext uri="{FF2B5EF4-FFF2-40B4-BE49-F238E27FC236}">
                <a16:creationId xmlns:a16="http://schemas.microsoft.com/office/drawing/2014/main" id="{45ABB9FA-2C62-40E0-A691-2A7C7A227242}"/>
              </a:ext>
            </a:extLst>
          </p:cNvPr>
          <p:cNvSpPr>
            <a:spLocks noGrp="1"/>
          </p:cNvSpPr>
          <p:nvPr>
            <p:ph type="ftr" sz="quarter" idx="11"/>
          </p:nvPr>
        </p:nvSpPr>
        <p:spPr/>
        <p:txBody>
          <a:bodyPr/>
          <a:lstStyle/>
          <a:p>
            <a:r>
              <a:rPr lang="en-US" dirty="0"/>
              <a:t>Copyright 1992-2015, Leadership Strategies, Inc. V15.02</a:t>
            </a:r>
          </a:p>
        </p:txBody>
      </p:sp>
      <p:sp>
        <p:nvSpPr>
          <p:cNvPr id="10" name="Rectangle 9"/>
          <p:cNvSpPr/>
          <p:nvPr/>
        </p:nvSpPr>
        <p:spPr>
          <a:xfrm>
            <a:off x="1063547" y="287677"/>
            <a:ext cx="10064905" cy="633894"/>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lphaUcPeriod" startAt="2"/>
            </a:pPr>
            <a:r>
              <a:rPr lang="en-US" sz="3600" dirty="0">
                <a:latin typeface="Arial" panose="020B0604020202020204" pitchFamily="34" charset="0"/>
                <a:cs typeface="Arial" panose="020B0604020202020204" pitchFamily="34" charset="0"/>
              </a:rPr>
              <a:t>RESTART WITH EXTENDED CHECKPOINTS</a:t>
            </a:r>
          </a:p>
        </p:txBody>
      </p:sp>
      <p:sp>
        <p:nvSpPr>
          <p:cNvPr id="16" name="Footer Placeholder 4">
            <a:extLst>
              <a:ext uri="{FF2B5EF4-FFF2-40B4-BE49-F238E27FC236}">
                <a16:creationId xmlns:a16="http://schemas.microsoft.com/office/drawing/2014/main" id="{3071AFB8-9621-41EB-96A5-F06010A2018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22072"/>
            <a:ext cx="8281292" cy="690564"/>
          </a:xfrm>
        </p:spPr>
        <p:txBody>
          <a:bodyPr>
            <a:noAutofit/>
          </a:bodyPr>
          <a:lstStyle/>
          <a:p>
            <a:r>
              <a:rPr lang="en-US" sz="3600" b="0" dirty="0"/>
              <a:t>B. Restart with Extended Checkpoints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3" name="Footer Placeholder 2">
            <a:extLst>
              <a:ext uri="{FF2B5EF4-FFF2-40B4-BE49-F238E27FC236}">
                <a16:creationId xmlns:a16="http://schemas.microsoft.com/office/drawing/2014/main" id="{87C1C515-F62B-4576-B567-D51B803A0C7C}"/>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762226" y="2188302"/>
            <a:ext cx="8071290" cy="689089"/>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Get back in the room</a:t>
            </a:r>
          </a:p>
        </p:txBody>
      </p:sp>
      <p:sp>
        <p:nvSpPr>
          <p:cNvPr id="7" name="Title 4"/>
          <p:cNvSpPr txBox="1">
            <a:spLocks/>
          </p:cNvSpPr>
          <p:nvPr/>
        </p:nvSpPr>
        <p:spPr>
          <a:xfrm>
            <a:off x="657225" y="1581783"/>
            <a:ext cx="8071290" cy="52639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Purpose</a:t>
            </a:r>
          </a:p>
        </p:txBody>
      </p:sp>
      <p:sp>
        <p:nvSpPr>
          <p:cNvPr id="8" name="Content Placeholder 26"/>
          <p:cNvSpPr txBox="1">
            <a:spLocks/>
          </p:cNvSpPr>
          <p:nvPr/>
        </p:nvSpPr>
        <p:spPr>
          <a:xfrm>
            <a:off x="657225" y="3320157"/>
            <a:ext cx="8071290" cy="2632103"/>
          </a:xfrm>
          <a:prstGeom prst="rect">
            <a:avLst/>
          </a:prstGeom>
        </p:spPr>
        <p:txBody>
          <a:bodyPr vert="horz" lIns="91440" tIns="45720" rIns="91440" bIns="45720" rtlCol="0">
            <a:normAutofit/>
          </a:bodyPr>
          <a:lstStyle/>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Significant time has passed</a:t>
            </a:r>
          </a:p>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Restarting a new day</a:t>
            </a:r>
          </a:p>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Extended break</a:t>
            </a:r>
          </a:p>
        </p:txBody>
      </p:sp>
      <p:sp>
        <p:nvSpPr>
          <p:cNvPr id="9" name="Title 4"/>
          <p:cNvSpPr txBox="1">
            <a:spLocks/>
          </p:cNvSpPr>
          <p:nvPr/>
        </p:nvSpPr>
        <p:spPr>
          <a:xfrm>
            <a:off x="657225" y="2820646"/>
            <a:ext cx="8071290" cy="52639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to use?</a:t>
            </a:r>
          </a:p>
        </p:txBody>
      </p:sp>
      <p:sp>
        <p:nvSpPr>
          <p:cNvPr id="10" name="TextBox 9"/>
          <p:cNvSpPr txBox="1"/>
          <p:nvPr/>
        </p:nvSpPr>
        <p:spPr>
          <a:xfrm>
            <a:off x="10848975" y="570080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3-4</a:t>
            </a:r>
          </a:p>
        </p:txBody>
      </p:sp>
      <p:sp>
        <p:nvSpPr>
          <p:cNvPr id="11" name="TextBox 10"/>
          <p:cNvSpPr txBox="1"/>
          <p:nvPr/>
        </p:nvSpPr>
        <p:spPr>
          <a:xfrm>
            <a:off x="11144925" y="403555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22072"/>
            <a:ext cx="8034712" cy="690564"/>
          </a:xfrm>
        </p:spPr>
        <p:txBody>
          <a:bodyPr>
            <a:noAutofit/>
          </a:bodyPr>
          <a:lstStyle/>
          <a:p>
            <a:r>
              <a:rPr lang="en-US" sz="3600" b="0" dirty="0"/>
              <a:t>B. Restart with Extended Checkpoints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3" name="Footer Placeholder 2">
            <a:extLst>
              <a:ext uri="{FF2B5EF4-FFF2-40B4-BE49-F238E27FC236}">
                <a16:creationId xmlns:a16="http://schemas.microsoft.com/office/drawing/2014/main" id="{BD0B8322-DD76-4F36-85B8-1DB451BEBF0F}"/>
              </a:ext>
            </a:extLst>
          </p:cNvPr>
          <p:cNvSpPr>
            <a:spLocks noGrp="1"/>
          </p:cNvSpPr>
          <p:nvPr>
            <p:ph type="ftr" sz="quarter" idx="11"/>
          </p:nvPr>
        </p:nvSpPr>
        <p:spPr/>
        <p:txBody>
          <a:bodyPr/>
          <a:lstStyle/>
          <a:p>
            <a:r>
              <a:rPr lang="en-US" dirty="0"/>
              <a:t>Copyright 1992-2015, Leadership Strategies, Inc. V15.02</a:t>
            </a:r>
          </a:p>
        </p:txBody>
      </p:sp>
      <p:sp>
        <p:nvSpPr>
          <p:cNvPr id="11" name="Rounded Rectangle 10"/>
          <p:cNvSpPr/>
          <p:nvPr/>
        </p:nvSpPr>
        <p:spPr>
          <a:xfrm>
            <a:off x="4330868" y="2689724"/>
            <a:ext cx="3530266" cy="825042"/>
          </a:xfrm>
          <a:prstGeom prst="round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00" cap="all" dirty="0">
                <a:latin typeface="Franklin Gothic Medium"/>
                <a:cs typeface="Franklin Gothic Medium"/>
              </a:rPr>
              <a:t>Review</a:t>
            </a:r>
          </a:p>
        </p:txBody>
      </p:sp>
      <p:sp>
        <p:nvSpPr>
          <p:cNvPr id="12" name="Rounded Rectangle 11"/>
          <p:cNvSpPr/>
          <p:nvPr/>
        </p:nvSpPr>
        <p:spPr>
          <a:xfrm>
            <a:off x="4330868" y="3925646"/>
            <a:ext cx="3530266" cy="825042"/>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00" cap="all" dirty="0">
                <a:latin typeface="Franklin Gothic Medium"/>
                <a:cs typeface="Franklin Gothic Medium"/>
              </a:rPr>
              <a:t>Preview</a:t>
            </a:r>
          </a:p>
        </p:txBody>
      </p:sp>
      <p:sp>
        <p:nvSpPr>
          <p:cNvPr id="13" name="Rounded Rectangle 12"/>
          <p:cNvSpPr/>
          <p:nvPr/>
        </p:nvSpPr>
        <p:spPr>
          <a:xfrm>
            <a:off x="4330868" y="5161569"/>
            <a:ext cx="3530266" cy="825042"/>
          </a:xfrm>
          <a:prstGeom prst="round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00" cap="all" dirty="0">
                <a:latin typeface="Franklin Gothic Medium"/>
                <a:cs typeface="Franklin Gothic Medium"/>
              </a:rPr>
              <a:t>BIG VIEW</a:t>
            </a:r>
          </a:p>
        </p:txBody>
      </p:sp>
      <p:grpSp>
        <p:nvGrpSpPr>
          <p:cNvPr id="16" name="Group 15"/>
          <p:cNvGrpSpPr/>
          <p:nvPr/>
        </p:nvGrpSpPr>
        <p:grpSpPr>
          <a:xfrm>
            <a:off x="4330868" y="1453803"/>
            <a:ext cx="3530266" cy="1174505"/>
            <a:chOff x="2806868" y="1453802"/>
            <a:chExt cx="3530266" cy="1174505"/>
          </a:xfrm>
          <a:solidFill>
            <a:srgbClr val="009383"/>
          </a:solidFill>
        </p:grpSpPr>
        <p:sp>
          <p:nvSpPr>
            <p:cNvPr id="14" name="Rounded Rectangle 13"/>
            <p:cNvSpPr/>
            <p:nvPr/>
          </p:nvSpPr>
          <p:spPr>
            <a:xfrm>
              <a:off x="2806868" y="1453802"/>
              <a:ext cx="3530266" cy="825042"/>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00" cap="all" dirty="0">
                  <a:latin typeface="Franklin Gothic Medium"/>
                  <a:cs typeface="Franklin Gothic Medium"/>
                </a:rPr>
                <a:t>Remind</a:t>
              </a:r>
            </a:p>
          </p:txBody>
        </p:sp>
        <p:cxnSp>
          <p:nvCxnSpPr>
            <p:cNvPr id="15" name="Straight Arrow Connector 14"/>
            <p:cNvCxnSpPr/>
            <p:nvPr/>
          </p:nvCxnSpPr>
          <p:spPr>
            <a:xfrm rot="5400000">
              <a:off x="4427976" y="2483490"/>
              <a:ext cx="288046" cy="1588"/>
            </a:xfrm>
            <a:prstGeom prst="straightConnector1">
              <a:avLst/>
            </a:prstGeom>
            <a:grpFill/>
            <a:ln>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p:nvPr/>
        </p:nvCxnSpPr>
        <p:spPr>
          <a:xfrm rot="5400000">
            <a:off x="5951976" y="3719412"/>
            <a:ext cx="288046" cy="1588"/>
          </a:xfrm>
          <a:prstGeom prst="straightConnector1">
            <a:avLst/>
          </a:prstGeom>
          <a:ln>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5951977" y="4955334"/>
            <a:ext cx="288046" cy="1588"/>
          </a:xfrm>
          <a:prstGeom prst="straightConnector1">
            <a:avLst/>
          </a:prstGeom>
          <a:ln>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854460" y="573515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3-4</a:t>
            </a:r>
          </a:p>
        </p:txBody>
      </p:sp>
      <p:sp>
        <p:nvSpPr>
          <p:cNvPr id="20" name="TextBox 19"/>
          <p:cNvSpPr txBox="1"/>
          <p:nvPr/>
        </p:nvSpPr>
        <p:spPr>
          <a:xfrm>
            <a:off x="11802150" y="516156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4991" b="6755"/>
          <a:stretch/>
        </p:blipFill>
        <p:spPr>
          <a:xfrm>
            <a:off x="0" y="-1"/>
            <a:ext cx="12192000" cy="6858001"/>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9" name="Rectangle 8"/>
          <p:cNvSpPr/>
          <p:nvPr/>
        </p:nvSpPr>
        <p:spPr>
          <a:xfrm>
            <a:off x="3230366" y="174659"/>
            <a:ext cx="5731268" cy="76380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lphaUcPeriod" startAt="3"/>
            </a:pPr>
            <a:r>
              <a:rPr lang="en-US" sz="3600" dirty="0">
                <a:latin typeface="Arial" panose="020B0604020202020204" pitchFamily="34" charset="0"/>
                <a:cs typeface="Arial" panose="020B0604020202020204" pitchFamily="34" charset="0"/>
              </a:rPr>
              <a:t>WARM UP THE GROUP</a:t>
            </a:r>
          </a:p>
        </p:txBody>
      </p:sp>
      <p:sp>
        <p:nvSpPr>
          <p:cNvPr id="12" name="Footer Placeholder 1">
            <a:extLst>
              <a:ext uri="{FF2B5EF4-FFF2-40B4-BE49-F238E27FC236}">
                <a16:creationId xmlns:a16="http://schemas.microsoft.com/office/drawing/2014/main" id="{3B346D16-5165-42BF-A1EF-8F838C50D63C}"/>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
        <p:nvSpPr>
          <p:cNvPr id="13" name="Footer Placeholder 4">
            <a:extLst>
              <a:ext uri="{FF2B5EF4-FFF2-40B4-BE49-F238E27FC236}">
                <a16:creationId xmlns:a16="http://schemas.microsoft.com/office/drawing/2014/main" id="{93B12744-4608-4694-808A-2F681581D00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857" y="530436"/>
            <a:ext cx="7429500" cy="690564"/>
          </a:xfrm>
        </p:spPr>
        <p:txBody>
          <a:bodyPr>
            <a:noAutofit/>
          </a:bodyPr>
          <a:lstStyle/>
          <a:p>
            <a:r>
              <a:rPr lang="en-US" sz="3600" b="0" dirty="0"/>
              <a:t>C. Warm Up The Group</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3" name="Footer Placeholder 2">
            <a:extLst>
              <a:ext uri="{FF2B5EF4-FFF2-40B4-BE49-F238E27FC236}">
                <a16:creationId xmlns:a16="http://schemas.microsoft.com/office/drawing/2014/main" id="{27E7835A-050C-49D4-9A9E-AD90AF4CBAAA}"/>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98857" y="2036311"/>
            <a:ext cx="8071290" cy="1168243"/>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Get them prepared to respond</a:t>
            </a:r>
          </a:p>
        </p:txBody>
      </p:sp>
      <p:sp>
        <p:nvSpPr>
          <p:cNvPr id="8" name="Content Placeholder 26"/>
          <p:cNvSpPr txBox="1">
            <a:spLocks/>
          </p:cNvSpPr>
          <p:nvPr/>
        </p:nvSpPr>
        <p:spPr>
          <a:xfrm>
            <a:off x="698857" y="2956691"/>
            <a:ext cx="10900667" cy="1290815"/>
          </a:xfrm>
          <a:prstGeom prst="rect">
            <a:avLst/>
          </a:prstGeom>
        </p:spPr>
        <p:txBody>
          <a:bodyPr vert="horz" lIns="91440" tIns="45720" rIns="91440" bIns="45720" rtlCol="0">
            <a:normAutofit/>
          </a:bodyPr>
          <a:lstStyle/>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Ask two pre-questions that require a non-verbal response</a:t>
            </a:r>
          </a:p>
        </p:txBody>
      </p:sp>
      <p:sp>
        <p:nvSpPr>
          <p:cNvPr id="9" name="Title 4"/>
          <p:cNvSpPr txBox="1">
            <a:spLocks/>
          </p:cNvSpPr>
          <p:nvPr/>
        </p:nvSpPr>
        <p:spPr>
          <a:xfrm>
            <a:off x="698857" y="2509385"/>
            <a:ext cx="8071290" cy="534758"/>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a:t>
            </a:r>
          </a:p>
        </p:txBody>
      </p:sp>
      <p:sp>
        <p:nvSpPr>
          <p:cNvPr id="10" name="Title 4"/>
          <p:cNvSpPr txBox="1">
            <a:spLocks/>
          </p:cNvSpPr>
          <p:nvPr/>
        </p:nvSpPr>
        <p:spPr>
          <a:xfrm>
            <a:off x="698857" y="1500148"/>
            <a:ext cx="8071290" cy="534758"/>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Purpose</a:t>
            </a:r>
          </a:p>
        </p:txBody>
      </p:sp>
      <p:sp>
        <p:nvSpPr>
          <p:cNvPr id="11" name="TextBox 10"/>
          <p:cNvSpPr txBox="1"/>
          <p:nvPr/>
        </p:nvSpPr>
        <p:spPr>
          <a:xfrm>
            <a:off x="10913724" y="5703623"/>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3-5</a:t>
            </a:r>
          </a:p>
        </p:txBody>
      </p:sp>
      <p:sp>
        <p:nvSpPr>
          <p:cNvPr id="12" name="TextBox 11"/>
          <p:cNvSpPr txBox="1"/>
          <p:nvPr/>
        </p:nvSpPr>
        <p:spPr>
          <a:xfrm>
            <a:off x="10920835" y="27711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Timing Exercise #2</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200"/>
              </a:spcAft>
            </a:pPr>
            <a:r>
              <a:rPr lang="en-US" sz="2400" dirty="0"/>
              <a:t>Start time: </a:t>
            </a:r>
            <a:r>
              <a:rPr lang="en-US" sz="2400" dirty="0">
                <a:solidFill>
                  <a:srgbClr val="F26522"/>
                </a:solidFill>
              </a:rPr>
              <a:t>About 9:10 am</a:t>
            </a:r>
          </a:p>
          <a:p>
            <a:pPr>
              <a:lnSpc>
                <a:spcPct val="100000"/>
              </a:lnSpc>
              <a:spcAft>
                <a:spcPts val="1200"/>
              </a:spcAft>
            </a:pPr>
            <a:r>
              <a:rPr lang="en-US" sz="2400" dirty="0"/>
              <a:t>5 people x (4min + 3min) = </a:t>
            </a:r>
            <a:r>
              <a:rPr lang="en-US" sz="2400" dirty="0">
                <a:solidFill>
                  <a:srgbClr val="F26522"/>
                </a:solidFill>
              </a:rPr>
              <a:t>35-38 minutes</a:t>
            </a:r>
          </a:p>
          <a:p>
            <a:pPr>
              <a:lnSpc>
                <a:spcPct val="100000"/>
              </a:lnSpc>
              <a:spcAft>
                <a:spcPts val="1200"/>
              </a:spcAft>
            </a:pPr>
            <a:r>
              <a:rPr lang="en-US" sz="2400" dirty="0"/>
              <a:t>Break: </a:t>
            </a:r>
            <a:r>
              <a:rPr lang="en-US" sz="2400" dirty="0">
                <a:solidFill>
                  <a:srgbClr val="F26522"/>
                </a:solidFill>
              </a:rPr>
              <a:t>15 minutes</a:t>
            </a:r>
          </a:p>
          <a:p>
            <a:pPr>
              <a:lnSpc>
                <a:spcPct val="100000"/>
              </a:lnSpc>
              <a:spcAft>
                <a:spcPts val="1200"/>
              </a:spcAft>
            </a:pPr>
            <a:r>
              <a:rPr lang="en-US" sz="2400" dirty="0"/>
              <a:t>End Time: </a:t>
            </a:r>
            <a:r>
              <a:rPr lang="en-US" sz="2400" dirty="0">
                <a:solidFill>
                  <a:srgbClr val="F26522"/>
                </a:solidFill>
              </a:rPr>
              <a:t>10:10 am</a:t>
            </a:r>
          </a:p>
        </p:txBody>
      </p:sp>
      <p:sp>
        <p:nvSpPr>
          <p:cNvPr id="5" name="Footer Placeholder 4">
            <a:extLst>
              <a:ext uri="{FF2B5EF4-FFF2-40B4-BE49-F238E27FC236}">
                <a16:creationId xmlns:a16="http://schemas.microsoft.com/office/drawing/2014/main" id="{4CB73E62-449D-4940-A0E5-52FE8A63DCD2}"/>
              </a:ext>
            </a:extLst>
          </p:cNvPr>
          <p:cNvSpPr>
            <a:spLocks noGrp="1"/>
          </p:cNvSpPr>
          <p:nvPr>
            <p:ph type="ftr" sz="quarter" idx="11"/>
          </p:nvPr>
        </p:nvSpPr>
        <p:spPr/>
        <p:txBody>
          <a:bodyPr/>
          <a:lstStyle/>
          <a:p>
            <a:r>
              <a:rPr lang="en-US" dirty="0"/>
              <a:t>Copyright 1992-2015, Leadership Strategies, Inc. V15.02</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2" name="Footer Placeholder 1">
            <a:extLst>
              <a:ext uri="{FF2B5EF4-FFF2-40B4-BE49-F238E27FC236}">
                <a16:creationId xmlns:a16="http://schemas.microsoft.com/office/drawing/2014/main" id="{25CD4423-7D0E-4595-8275-75019BCB3304}"/>
              </a:ext>
            </a:extLst>
          </p:cNvPr>
          <p:cNvSpPr>
            <a:spLocks noGrp="1"/>
          </p:cNvSpPr>
          <p:nvPr>
            <p:ph type="ftr" sz="quarter" idx="11"/>
          </p:nvPr>
        </p:nvSpPr>
        <p:spPr/>
        <p:txBody>
          <a:bodyPr/>
          <a:lstStyle/>
          <a:p>
            <a:r>
              <a:rPr lang="en-US" dirty="0"/>
              <a:t>Copyright 1992-2015, Leadership Strategies, Inc. V15.02</a:t>
            </a:r>
          </a:p>
        </p:txBody>
      </p:sp>
      <p:sp>
        <p:nvSpPr>
          <p:cNvPr id="15" name="Rectangle 14"/>
          <p:cNvSpPr/>
          <p:nvPr/>
        </p:nvSpPr>
        <p:spPr>
          <a:xfrm>
            <a:off x="1794788" y="266590"/>
            <a:ext cx="8602424" cy="606714"/>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d. Using p</a:t>
            </a:r>
            <a:r>
              <a:rPr lang="en-US" sz="3600" cap="small" dirty="0">
                <a:solidFill>
                  <a:schemeClr val="bg1"/>
                </a:solidFill>
                <a:latin typeface="Arial" panose="020B0604020202020204" pitchFamily="34" charset="0"/>
                <a:cs typeface="Arial" panose="020B0604020202020204" pitchFamily="34" charset="0"/>
              </a:rPr>
              <a:t>e</a:t>
            </a:r>
            <a:r>
              <a:rPr lang="en-US" sz="3600" cap="all" dirty="0">
                <a:solidFill>
                  <a:schemeClr val="bg1"/>
                </a:solidFill>
                <a:latin typeface="Arial" panose="020B0604020202020204" pitchFamily="34" charset="0"/>
                <a:cs typeface="Arial" panose="020B0604020202020204" pitchFamily="34" charset="0"/>
              </a:rPr>
              <a:t>d</a:t>
            </a:r>
            <a:r>
              <a:rPr lang="en-US" sz="3600" cap="small" dirty="0">
                <a:solidFill>
                  <a:schemeClr val="bg1"/>
                </a:solidFill>
                <a:latin typeface="Arial" panose="020B0604020202020204" pitchFamily="34" charset="0"/>
                <a:cs typeface="Arial" panose="020B0604020202020204" pitchFamily="34" charset="0"/>
              </a:rPr>
              <a:t>e</a:t>
            </a:r>
            <a:r>
              <a:rPr lang="en-US" sz="3600" cap="all" dirty="0">
                <a:solidFill>
                  <a:schemeClr val="bg1"/>
                </a:solidFill>
                <a:latin typeface="Arial" panose="020B0604020202020204" pitchFamily="34" charset="0"/>
                <a:cs typeface="Arial" panose="020B0604020202020204" pitchFamily="34" charset="0"/>
              </a:rPr>
              <a:t>q</a:t>
            </a:r>
            <a:r>
              <a:rPr lang="en-US" sz="3600" cap="small" dirty="0">
                <a:solidFill>
                  <a:schemeClr val="bg1"/>
                </a:solidFill>
                <a:latin typeface="Arial" panose="020B0604020202020204" pitchFamily="34" charset="0"/>
                <a:cs typeface="Arial" panose="020B0604020202020204" pitchFamily="34" charset="0"/>
              </a:rPr>
              <a:t>s</a:t>
            </a:r>
            <a:r>
              <a:rPr lang="en-US" sz="3600" cap="all" dirty="0">
                <a:solidFill>
                  <a:schemeClr val="bg1"/>
                </a:solidFill>
                <a:latin typeface="Arial" panose="020B0604020202020204" pitchFamily="34" charset="0"/>
                <a:cs typeface="Arial" panose="020B0604020202020204" pitchFamily="34" charset="0"/>
              </a:rPr>
              <a:t> for directions</a:t>
            </a:r>
          </a:p>
        </p:txBody>
      </p:sp>
      <p:sp>
        <p:nvSpPr>
          <p:cNvPr id="17" name="Footer Placeholder 4">
            <a:extLst>
              <a:ext uri="{FF2B5EF4-FFF2-40B4-BE49-F238E27FC236}">
                <a16:creationId xmlns:a16="http://schemas.microsoft.com/office/drawing/2014/main" id="{CEB443DD-AC36-4299-8226-5D4944B568A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D. Use Your PeDeQs for Directions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3" name="Footer Placeholder 2">
            <a:extLst>
              <a:ext uri="{FF2B5EF4-FFF2-40B4-BE49-F238E27FC236}">
                <a16:creationId xmlns:a16="http://schemas.microsoft.com/office/drawing/2014/main" id="{4D8A00E2-27D2-4009-82A1-E7E8D58E5701}"/>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57225" y="2105139"/>
            <a:ext cx="3634064" cy="1787211"/>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give directions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that are accurate,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clear and concise</a:t>
            </a:r>
          </a:p>
        </p:txBody>
      </p:sp>
      <p:sp>
        <p:nvSpPr>
          <p:cNvPr id="8" name="Content Placeholder 26"/>
          <p:cNvSpPr txBox="1">
            <a:spLocks/>
          </p:cNvSpPr>
          <p:nvPr/>
        </p:nvSpPr>
        <p:spPr>
          <a:xfrm>
            <a:off x="5837310" y="2155100"/>
            <a:ext cx="3927976" cy="2632103"/>
          </a:xfrm>
          <a:prstGeom prst="rect">
            <a:avLst/>
          </a:prstGeom>
        </p:spPr>
        <p:txBody>
          <a:bodyPr vert="horz" lIns="91440" tIns="45720" rIns="91440" bIns="45720" rtlCol="0">
            <a:normAutofit/>
          </a:bodyPr>
          <a:lstStyle/>
          <a:p>
            <a:pPr marL="514350" indent="-514350">
              <a:spcBef>
                <a:spcPct val="20000"/>
              </a:spcBef>
              <a:buClr>
                <a:srgbClr val="009383"/>
              </a:buClr>
              <a:buFont typeface="Arial"/>
              <a:buChar char="•"/>
              <a:defRPr/>
            </a:pPr>
            <a:r>
              <a:rPr lang="en-US" sz="2400" b="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urpose</a:t>
            </a:r>
          </a:p>
          <a:p>
            <a:pPr marL="514350" indent="-514350">
              <a:spcBef>
                <a:spcPct val="20000"/>
              </a:spcBef>
              <a:buClr>
                <a:srgbClr val="009383"/>
              </a:buClr>
              <a:buFont typeface="Arial"/>
              <a:buChar char="•"/>
              <a:defRPr/>
            </a:pPr>
            <a:r>
              <a:rPr lang="en-US" sz="2400" b="1"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xample</a:t>
            </a:r>
          </a:p>
          <a:p>
            <a:pPr marL="514350" indent="-514350">
              <a:spcBef>
                <a:spcPct val="20000"/>
              </a:spcBef>
              <a:buClr>
                <a:srgbClr val="009383"/>
              </a:buClr>
              <a:buFont typeface="Arial"/>
              <a:buChar char="•"/>
              <a:defRPr/>
            </a:pPr>
            <a:r>
              <a:rPr lang="en-US" sz="2400" b="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irections</a:t>
            </a:r>
          </a:p>
        </p:txBody>
      </p:sp>
      <p:sp>
        <p:nvSpPr>
          <p:cNvPr id="9" name="Title 4"/>
          <p:cNvSpPr txBox="1">
            <a:spLocks/>
          </p:cNvSpPr>
          <p:nvPr/>
        </p:nvSpPr>
        <p:spPr>
          <a:xfrm>
            <a:off x="5806515" y="1158431"/>
            <a:ext cx="2922000" cy="1143000"/>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a:t>
            </a:r>
          </a:p>
        </p:txBody>
      </p:sp>
      <p:sp>
        <p:nvSpPr>
          <p:cNvPr id="10" name="Content Placeholder 26"/>
          <p:cNvSpPr txBox="1">
            <a:spLocks/>
          </p:cNvSpPr>
          <p:nvPr/>
        </p:nvSpPr>
        <p:spPr>
          <a:xfrm>
            <a:off x="5843093" y="3471151"/>
            <a:ext cx="3927976" cy="2632103"/>
          </a:xfrm>
          <a:prstGeom prst="rect">
            <a:avLst/>
          </a:prstGeom>
        </p:spPr>
        <p:txBody>
          <a:bodyPr vert="horz" lIns="91440" tIns="45720" rIns="91440" bIns="45720" rtlCol="0">
            <a:normAutofit/>
          </a:bodyPr>
          <a:lstStyle/>
          <a:p>
            <a:pPr marL="514350" indent="-514350">
              <a:spcBef>
                <a:spcPct val="20000"/>
              </a:spcBef>
              <a:buClr>
                <a:srgbClr val="009383"/>
              </a:buClr>
              <a:buFont typeface="Arial"/>
              <a:buChar char="•"/>
              <a:defRPr/>
            </a:pPr>
            <a:r>
              <a:rPr lang="en-US" sz="2400" b="1"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xceptions</a:t>
            </a:r>
          </a:p>
          <a:p>
            <a:pPr marL="514350" indent="-514350">
              <a:spcBef>
                <a:spcPct val="20000"/>
              </a:spcBef>
              <a:buClr>
                <a:srgbClr val="009383"/>
              </a:buClr>
              <a:buFont typeface="Arial"/>
              <a:buChar char="•"/>
              <a:defRPr/>
            </a:pPr>
            <a:r>
              <a:rPr lang="en-US" sz="2400" b="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uestions</a:t>
            </a:r>
          </a:p>
          <a:p>
            <a:pPr marL="514350" indent="-514350">
              <a:spcBef>
                <a:spcPct val="20000"/>
              </a:spcBef>
              <a:buClr>
                <a:srgbClr val="009383"/>
              </a:buClr>
              <a:buFont typeface="Arial"/>
              <a:buChar char="•"/>
              <a:defRPr/>
            </a:pPr>
            <a:r>
              <a:rPr lang="en-US" sz="2400" b="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tarting Question</a:t>
            </a:r>
          </a:p>
        </p:txBody>
      </p:sp>
      <p:sp>
        <p:nvSpPr>
          <p:cNvPr id="11" name="Title 4"/>
          <p:cNvSpPr txBox="1">
            <a:spLocks/>
          </p:cNvSpPr>
          <p:nvPr/>
        </p:nvSpPr>
        <p:spPr>
          <a:xfrm>
            <a:off x="657225" y="1140712"/>
            <a:ext cx="8071290" cy="1143000"/>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Purpose</a:t>
            </a:r>
          </a:p>
        </p:txBody>
      </p:sp>
      <p:sp>
        <p:nvSpPr>
          <p:cNvPr id="12" name="TextBox 11"/>
          <p:cNvSpPr txBox="1"/>
          <p:nvPr/>
        </p:nvSpPr>
        <p:spPr>
          <a:xfrm>
            <a:off x="10864735" y="576889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3-6</a:t>
            </a:r>
          </a:p>
        </p:txBody>
      </p:sp>
      <p:sp>
        <p:nvSpPr>
          <p:cNvPr id="13" name="TextBox 12"/>
          <p:cNvSpPr txBox="1"/>
          <p:nvPr/>
        </p:nvSpPr>
        <p:spPr>
          <a:xfrm>
            <a:off x="11012710" y="408870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fade">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fade">
                                      <p:cBhvr>
                                        <p:cTn id="4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5" name="Title 4"/>
          <p:cNvSpPr>
            <a:spLocks noGrp="1"/>
          </p:cNvSpPr>
          <p:nvPr>
            <p:ph type="title"/>
          </p:nvPr>
        </p:nvSpPr>
        <p:spPr>
          <a:xfrm>
            <a:off x="739992" y="689772"/>
            <a:ext cx="9780421" cy="1243007"/>
          </a:xfrm>
        </p:spPr>
        <p:txBody>
          <a:bodyPr>
            <a:noAutofit/>
          </a:bodyPr>
          <a:lstStyle/>
          <a:p>
            <a:r>
              <a:rPr lang="en-US" sz="4400" dirty="0">
                <a:latin typeface="Arial" panose="020B0604020202020204" pitchFamily="34" charset="0"/>
                <a:cs typeface="Arial" panose="020B0604020202020204" pitchFamily="34" charset="0"/>
              </a:rPr>
              <a:t>Why might an example outside the business area be more effective?</a:t>
            </a:r>
          </a:p>
        </p:txBody>
      </p:sp>
      <p:sp>
        <p:nvSpPr>
          <p:cNvPr id="7" name="Footer Placeholder 1">
            <a:extLst>
              <a:ext uri="{FF2B5EF4-FFF2-40B4-BE49-F238E27FC236}">
                <a16:creationId xmlns:a16="http://schemas.microsoft.com/office/drawing/2014/main" id="{F7FBF508-E7F9-4AEC-AF99-1023299941CD}"/>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10823638" y="572417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3-7</a:t>
            </a:r>
          </a:p>
        </p:txBody>
      </p:sp>
    </p:spTree>
    <p:extLst>
      <p:ext uri="{BB962C8B-B14F-4D97-AF65-F5344CB8AC3E}">
        <p14:creationId xmlns:p14="http://schemas.microsoft.com/office/powerpoint/2010/main" val="47407832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srcRect l="-1" r="-1"/>
          <a:stretch/>
        </p:blipFill>
        <p:spPr>
          <a:xfrm>
            <a:off x="0" y="-1"/>
            <a:ext cx="12192000" cy="6858002"/>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2" name="Footer Placeholder 1">
            <a:extLst>
              <a:ext uri="{FF2B5EF4-FFF2-40B4-BE49-F238E27FC236}">
                <a16:creationId xmlns:a16="http://schemas.microsoft.com/office/drawing/2014/main" id="{9628CB96-7983-4B05-A89A-18968CD0652E}"/>
              </a:ext>
            </a:extLst>
          </p:cNvPr>
          <p:cNvSpPr>
            <a:spLocks noGrp="1"/>
          </p:cNvSpPr>
          <p:nvPr>
            <p:ph type="ftr" sz="quarter" idx="11"/>
          </p:nvPr>
        </p:nvSpPr>
        <p:spPr/>
        <p:txBody>
          <a:bodyPr/>
          <a:lstStyle/>
          <a:p>
            <a:r>
              <a:rPr lang="en-US" dirty="0"/>
              <a:t>Copyright 1992-2015, Leadership Strategies, Inc. V15.02</a:t>
            </a:r>
          </a:p>
        </p:txBody>
      </p:sp>
      <p:sp>
        <p:nvSpPr>
          <p:cNvPr id="24" name="Rectangle 23"/>
          <p:cNvSpPr/>
          <p:nvPr/>
        </p:nvSpPr>
        <p:spPr>
          <a:xfrm>
            <a:off x="2442060" y="267128"/>
            <a:ext cx="7307879" cy="586415"/>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e. Label charts for focus</a:t>
            </a:r>
          </a:p>
        </p:txBody>
      </p:sp>
      <p:sp>
        <p:nvSpPr>
          <p:cNvPr id="14" name="Slide Number Placeholder 3">
            <a:extLst>
              <a:ext uri="{FF2B5EF4-FFF2-40B4-BE49-F238E27FC236}">
                <a16:creationId xmlns:a16="http://schemas.microsoft.com/office/drawing/2014/main" id="{EE3A73EB-64B6-4FE8-AF21-95E9975AAEF3}"/>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rgbClr val="00C7B1"/>
                </a:solidFill>
              </a:rPr>
              <a:pPr/>
              <a:t>23</a:t>
            </a:fld>
            <a:endParaRPr lang="en-US" dirty="0">
              <a:solidFill>
                <a:srgbClr val="00C7B1"/>
              </a:solidFill>
            </a:endParaRPr>
          </a:p>
        </p:txBody>
      </p:sp>
      <p:sp>
        <p:nvSpPr>
          <p:cNvPr id="15" name="Footer Placeholder 1">
            <a:extLst>
              <a:ext uri="{FF2B5EF4-FFF2-40B4-BE49-F238E27FC236}">
                <a16:creationId xmlns:a16="http://schemas.microsoft.com/office/drawing/2014/main" id="{D5CCEE6E-E4C0-498C-8E2F-513868024AC6}"/>
              </a:ext>
            </a:extLst>
          </p:cNvPr>
          <p:cNvSpPr txBox="1">
            <a:spLocks/>
          </p:cNvSpPr>
          <p:nvPr/>
        </p:nvSpPr>
        <p:spPr>
          <a:xfrm>
            <a:off x="3307749" y="6378122"/>
            <a:ext cx="6179918" cy="365125"/>
          </a:xfrm>
          <a:prstGeom prst="rect">
            <a:avLst/>
          </a:prstGeom>
        </p:spPr>
        <p:txBody>
          <a:bodyPr anchor="ctr" anchorCtr="0"/>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Copyright 1992-2015, Leadership Strategies, Inc. V15.02</a:t>
            </a:r>
          </a:p>
        </p:txBody>
      </p:sp>
      <p:sp>
        <p:nvSpPr>
          <p:cNvPr id="16" name="Footer Placeholder 4">
            <a:extLst>
              <a:ext uri="{FF2B5EF4-FFF2-40B4-BE49-F238E27FC236}">
                <a16:creationId xmlns:a16="http://schemas.microsoft.com/office/drawing/2014/main" id="{B79576EC-29B7-4F40-B282-FBD7D687FC9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E. Label Charts for Focus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20" name="Content Placeholder 19"/>
          <p:cNvSpPr>
            <a:spLocks noGrp="1"/>
          </p:cNvSpPr>
          <p:nvPr>
            <p:ph type="body" sz="quarter" idx="13"/>
          </p:nvPr>
        </p:nvSpPr>
        <p:spPr/>
        <p:txBody>
          <a:bodyPr/>
          <a:lstStyle/>
          <a:p>
            <a:r>
              <a:rPr lang="en-US" dirty="0"/>
              <a:t>Labeling your charts helps to focus the participants</a:t>
            </a:r>
          </a:p>
        </p:txBody>
      </p:sp>
      <p:sp>
        <p:nvSpPr>
          <p:cNvPr id="2" name="Footer Placeholder 1">
            <a:extLst>
              <a:ext uri="{FF2B5EF4-FFF2-40B4-BE49-F238E27FC236}">
                <a16:creationId xmlns:a16="http://schemas.microsoft.com/office/drawing/2014/main" id="{8ABCC6F6-6DEE-44F7-B289-474895F9C5D5}"/>
              </a:ext>
            </a:extLst>
          </p:cNvPr>
          <p:cNvSpPr>
            <a:spLocks noGrp="1"/>
          </p:cNvSpPr>
          <p:nvPr>
            <p:ph type="ftr" sz="quarter" idx="11"/>
          </p:nvPr>
        </p:nvSpPr>
        <p:spPr/>
        <p:txBody>
          <a:bodyPr/>
          <a:lstStyle/>
          <a:p>
            <a:r>
              <a:rPr lang="en-US" dirty="0"/>
              <a:t>Copyright 1992-2015, Leadership Strategies, Inc. V15.02</a:t>
            </a:r>
          </a:p>
        </p:txBody>
      </p:sp>
      <p:pic>
        <p:nvPicPr>
          <p:cNvPr id="8" name="Picture 7"/>
          <p:cNvPicPr>
            <a:picLocks noChangeAspect="1"/>
          </p:cNvPicPr>
          <p:nvPr/>
        </p:nvPicPr>
        <p:blipFill>
          <a:blip r:embed="rId3"/>
          <a:stretch>
            <a:fillRect/>
          </a:stretch>
        </p:blipFill>
        <p:spPr>
          <a:xfrm>
            <a:off x="2469870" y="2899812"/>
            <a:ext cx="1826744" cy="1337410"/>
          </a:xfrm>
          <a:prstGeom prst="rect">
            <a:avLst/>
          </a:prstGeom>
        </p:spPr>
      </p:pic>
      <p:pic>
        <p:nvPicPr>
          <p:cNvPr id="9" name="Picture 8"/>
          <p:cNvPicPr>
            <a:picLocks noChangeAspect="1"/>
          </p:cNvPicPr>
          <p:nvPr/>
        </p:nvPicPr>
        <p:blipFill>
          <a:blip r:embed="rId3"/>
          <a:stretch>
            <a:fillRect/>
          </a:stretch>
        </p:blipFill>
        <p:spPr>
          <a:xfrm>
            <a:off x="5364214" y="2899812"/>
            <a:ext cx="1826744" cy="1337410"/>
          </a:xfrm>
          <a:prstGeom prst="rect">
            <a:avLst/>
          </a:prstGeom>
        </p:spPr>
      </p:pic>
      <p:pic>
        <p:nvPicPr>
          <p:cNvPr id="10" name="Picture 9"/>
          <p:cNvPicPr>
            <a:picLocks noChangeAspect="1"/>
          </p:cNvPicPr>
          <p:nvPr/>
        </p:nvPicPr>
        <p:blipFill>
          <a:blip r:embed="rId3"/>
          <a:stretch>
            <a:fillRect/>
          </a:stretch>
        </p:blipFill>
        <p:spPr>
          <a:xfrm>
            <a:off x="8258556" y="2899812"/>
            <a:ext cx="1826744" cy="1337410"/>
          </a:xfrm>
          <a:prstGeom prst="rect">
            <a:avLst/>
          </a:prstGeom>
        </p:spPr>
      </p:pic>
      <p:pic>
        <p:nvPicPr>
          <p:cNvPr id="11" name="Picture 10"/>
          <p:cNvPicPr>
            <a:picLocks noChangeAspect="1"/>
          </p:cNvPicPr>
          <p:nvPr/>
        </p:nvPicPr>
        <p:blipFill>
          <a:blip r:embed="rId3"/>
          <a:stretch>
            <a:fillRect/>
          </a:stretch>
        </p:blipFill>
        <p:spPr>
          <a:xfrm>
            <a:off x="3917042" y="4596915"/>
            <a:ext cx="1826744" cy="1337410"/>
          </a:xfrm>
          <a:prstGeom prst="rect">
            <a:avLst/>
          </a:prstGeom>
        </p:spPr>
      </p:pic>
      <p:pic>
        <p:nvPicPr>
          <p:cNvPr id="12" name="Picture 11"/>
          <p:cNvPicPr>
            <a:picLocks noChangeAspect="1"/>
          </p:cNvPicPr>
          <p:nvPr/>
        </p:nvPicPr>
        <p:blipFill>
          <a:blip r:embed="rId3"/>
          <a:stretch>
            <a:fillRect/>
          </a:stretch>
        </p:blipFill>
        <p:spPr>
          <a:xfrm>
            <a:off x="6811386" y="4596915"/>
            <a:ext cx="1826744" cy="1337410"/>
          </a:xfrm>
          <a:prstGeom prst="rect">
            <a:avLst/>
          </a:prstGeom>
        </p:spPr>
      </p:pic>
      <p:sp>
        <p:nvSpPr>
          <p:cNvPr id="13" name="TextBox 12"/>
          <p:cNvSpPr txBox="1"/>
          <p:nvPr/>
        </p:nvSpPr>
        <p:spPr>
          <a:xfrm>
            <a:off x="3265403" y="2999109"/>
            <a:ext cx="1031736" cy="369332"/>
          </a:xfrm>
          <a:prstGeom prst="rect">
            <a:avLst/>
          </a:prstGeom>
          <a:noFill/>
        </p:spPr>
        <p:txBody>
          <a:bodyPr wrap="square" rtlCol="0">
            <a:spAutoFit/>
          </a:bodyPr>
          <a:lstStyle/>
          <a:p>
            <a:r>
              <a:rPr lang="en-US" dirty="0">
                <a:solidFill>
                  <a:srgbClr val="F26522"/>
                </a:solidFill>
                <a:latin typeface="Franklin Gothic Medium"/>
                <a:cs typeface="Franklin Gothic Medium"/>
              </a:rPr>
              <a:t>A-1</a:t>
            </a:r>
          </a:p>
        </p:txBody>
      </p:sp>
      <p:sp>
        <p:nvSpPr>
          <p:cNvPr id="14" name="TextBox 13"/>
          <p:cNvSpPr txBox="1"/>
          <p:nvPr/>
        </p:nvSpPr>
        <p:spPr>
          <a:xfrm>
            <a:off x="6159747" y="2999109"/>
            <a:ext cx="1031736" cy="369332"/>
          </a:xfrm>
          <a:prstGeom prst="rect">
            <a:avLst/>
          </a:prstGeom>
          <a:noFill/>
        </p:spPr>
        <p:txBody>
          <a:bodyPr wrap="square" rtlCol="0">
            <a:spAutoFit/>
          </a:bodyPr>
          <a:lstStyle/>
          <a:p>
            <a:r>
              <a:rPr lang="en-US" dirty="0">
                <a:solidFill>
                  <a:srgbClr val="F26522"/>
                </a:solidFill>
                <a:latin typeface="Franklin Gothic Medium"/>
                <a:cs typeface="Franklin Gothic Medium"/>
              </a:rPr>
              <a:t>A-2</a:t>
            </a:r>
          </a:p>
        </p:txBody>
      </p:sp>
      <p:sp>
        <p:nvSpPr>
          <p:cNvPr id="15" name="TextBox 14"/>
          <p:cNvSpPr txBox="1"/>
          <p:nvPr/>
        </p:nvSpPr>
        <p:spPr>
          <a:xfrm>
            <a:off x="9054089" y="2999109"/>
            <a:ext cx="1031736" cy="369332"/>
          </a:xfrm>
          <a:prstGeom prst="rect">
            <a:avLst/>
          </a:prstGeom>
          <a:noFill/>
        </p:spPr>
        <p:txBody>
          <a:bodyPr wrap="square" rtlCol="0">
            <a:spAutoFit/>
          </a:bodyPr>
          <a:lstStyle/>
          <a:p>
            <a:r>
              <a:rPr lang="en-US" dirty="0">
                <a:solidFill>
                  <a:srgbClr val="F26522"/>
                </a:solidFill>
                <a:latin typeface="Franklin Gothic Medium"/>
                <a:cs typeface="Franklin Gothic Medium"/>
              </a:rPr>
              <a:t>A-3</a:t>
            </a:r>
          </a:p>
        </p:txBody>
      </p:sp>
      <p:sp>
        <p:nvSpPr>
          <p:cNvPr id="16" name="TextBox 15"/>
          <p:cNvSpPr txBox="1"/>
          <p:nvPr/>
        </p:nvSpPr>
        <p:spPr>
          <a:xfrm>
            <a:off x="7606919" y="4695121"/>
            <a:ext cx="1031736" cy="369332"/>
          </a:xfrm>
          <a:prstGeom prst="rect">
            <a:avLst/>
          </a:prstGeom>
          <a:noFill/>
        </p:spPr>
        <p:txBody>
          <a:bodyPr wrap="square" rtlCol="0">
            <a:spAutoFit/>
          </a:bodyPr>
          <a:lstStyle/>
          <a:p>
            <a:r>
              <a:rPr lang="en-US" dirty="0">
                <a:solidFill>
                  <a:srgbClr val="F26522"/>
                </a:solidFill>
                <a:latin typeface="Franklin Gothic Medium"/>
                <a:cs typeface="Franklin Gothic Medium"/>
              </a:rPr>
              <a:t>B-2</a:t>
            </a:r>
          </a:p>
        </p:txBody>
      </p:sp>
      <p:sp>
        <p:nvSpPr>
          <p:cNvPr id="17" name="TextBox 16"/>
          <p:cNvSpPr txBox="1"/>
          <p:nvPr/>
        </p:nvSpPr>
        <p:spPr>
          <a:xfrm>
            <a:off x="4712575" y="4695121"/>
            <a:ext cx="1031736" cy="369332"/>
          </a:xfrm>
          <a:prstGeom prst="rect">
            <a:avLst/>
          </a:prstGeom>
          <a:noFill/>
        </p:spPr>
        <p:txBody>
          <a:bodyPr wrap="square" rtlCol="0">
            <a:spAutoFit/>
          </a:bodyPr>
          <a:lstStyle/>
          <a:p>
            <a:r>
              <a:rPr lang="en-US" dirty="0">
                <a:solidFill>
                  <a:srgbClr val="F26522"/>
                </a:solidFill>
                <a:latin typeface="Franklin Gothic Medium"/>
                <a:cs typeface="Franklin Gothic Medium"/>
              </a:rPr>
              <a:t>B-1</a:t>
            </a:r>
          </a:p>
        </p:txBody>
      </p:sp>
      <p:sp>
        <p:nvSpPr>
          <p:cNvPr id="18" name="TextBox 17"/>
          <p:cNvSpPr txBox="1"/>
          <p:nvPr/>
        </p:nvSpPr>
        <p:spPr>
          <a:xfrm>
            <a:off x="10958776" y="5709047"/>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3-8</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REVIEW</a:t>
            </a:r>
          </a:p>
        </p:txBody>
      </p:sp>
      <p:sp>
        <p:nvSpPr>
          <p:cNvPr id="8" name="Footer Placeholder 1">
            <a:extLst>
              <a:ext uri="{FF2B5EF4-FFF2-40B4-BE49-F238E27FC236}">
                <a16:creationId xmlns:a16="http://schemas.microsoft.com/office/drawing/2014/main" id="{D888A4EF-28FE-4DA0-B33D-2C9D113F787D}"/>
              </a:ext>
            </a:extLst>
          </p:cNvPr>
          <p:cNvSpPr>
            <a:spLocks noGrp="1"/>
          </p:cNvSpPr>
          <p:nvPr>
            <p:ph type="ftr" sz="quarter" idx="11"/>
          </p:nvPr>
        </p:nvSpPr>
        <p:spPr/>
        <p:txBody>
          <a:bodyPr/>
          <a:lstStyle/>
          <a:p>
            <a:r>
              <a:rPr lang="en-US" dirty="0"/>
              <a:t>Copyright 1992-2015, Leadership Strategies, Inc. V15.02</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26</a:t>
            </a:fld>
            <a:endParaRPr lang="en-US" dirty="0"/>
          </a:p>
        </p:txBody>
      </p:sp>
      <p:sp>
        <p:nvSpPr>
          <p:cNvPr id="27" name="Content Placeholder 26"/>
          <p:cNvSpPr>
            <a:spLocks noGrp="1"/>
          </p:cNvSpPr>
          <p:nvPr>
            <p:ph type="body" sz="quarter" idx="13"/>
          </p:nvPr>
        </p:nvSpPr>
        <p:spPr>
          <a:xfrm>
            <a:off x="560388" y="2126750"/>
            <a:ext cx="11426825" cy="4058531"/>
          </a:xfrm>
        </p:spPr>
        <p:txBody>
          <a:bodyPr>
            <a:normAutofit/>
          </a:bodyPr>
          <a:lstStyle/>
          <a:p>
            <a:pPr marL="0" indent="0">
              <a:lnSpc>
                <a:spcPct val="100000"/>
              </a:lnSpc>
            </a:pPr>
            <a:r>
              <a:rPr lang="en-US" sz="2400" dirty="0"/>
              <a:t> Checkpoints</a:t>
            </a:r>
          </a:p>
          <a:p>
            <a:pPr marL="0" indent="0">
              <a:lnSpc>
                <a:spcPct val="100000"/>
              </a:lnSpc>
            </a:pPr>
            <a:r>
              <a:rPr lang="en-US" sz="2400" dirty="0"/>
              <a:t> Extended checkpoints</a:t>
            </a:r>
          </a:p>
          <a:p>
            <a:pPr marL="0" indent="0">
              <a:lnSpc>
                <a:spcPct val="100000"/>
              </a:lnSpc>
            </a:pPr>
            <a:r>
              <a:rPr lang="en-US" sz="2400" dirty="0"/>
              <a:t> Warming up the group</a:t>
            </a:r>
          </a:p>
          <a:p>
            <a:pPr marL="0" indent="0">
              <a:lnSpc>
                <a:spcPct val="100000"/>
              </a:lnSpc>
            </a:pPr>
            <a:r>
              <a:rPr lang="en-US" sz="2400" dirty="0"/>
              <a:t> Giving directions (PeDeQs)</a:t>
            </a:r>
          </a:p>
          <a:p>
            <a:pPr marL="0" indent="0">
              <a:lnSpc>
                <a:spcPct val="100000"/>
              </a:lnSpc>
            </a:pPr>
            <a:r>
              <a:rPr lang="en-US" sz="2400" dirty="0"/>
              <a:t> Labeling your flip charts</a:t>
            </a:r>
          </a:p>
        </p:txBody>
      </p:sp>
      <p:sp>
        <p:nvSpPr>
          <p:cNvPr id="2" name="Footer Placeholder 1">
            <a:extLst>
              <a:ext uri="{FF2B5EF4-FFF2-40B4-BE49-F238E27FC236}">
                <a16:creationId xmlns:a16="http://schemas.microsoft.com/office/drawing/2014/main" id="{AE2449C4-8A0C-4DD9-86E5-80F098C02E12}"/>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36222"/>
            <a:ext cx="8071290" cy="6905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five ways to set the course?</a:t>
            </a:r>
          </a:p>
        </p:txBody>
      </p:sp>
      <p:sp>
        <p:nvSpPr>
          <p:cNvPr id="7" name="TextBox 6">
            <a:extLst>
              <a:ext uri="{FF2B5EF4-FFF2-40B4-BE49-F238E27FC236}">
                <a16:creationId xmlns:a16="http://schemas.microsoft.com/office/drawing/2014/main" id="{20E83B38-C81C-48F2-8A67-57673B6F8E7E}"/>
              </a:ext>
            </a:extLst>
          </p:cNvPr>
          <p:cNvSpPr txBox="1"/>
          <p:nvPr/>
        </p:nvSpPr>
        <p:spPr>
          <a:xfrm>
            <a:off x="11009041" y="195568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27</a:t>
            </a:fld>
            <a:endParaRPr lang="en-US" dirty="0"/>
          </a:p>
        </p:txBody>
      </p:sp>
      <p:sp>
        <p:nvSpPr>
          <p:cNvPr id="27" name="Content Placeholder 26"/>
          <p:cNvSpPr>
            <a:spLocks noGrp="1"/>
          </p:cNvSpPr>
          <p:nvPr>
            <p:ph type="body" sz="quarter" idx="13"/>
          </p:nvPr>
        </p:nvSpPr>
        <p:spPr>
          <a:xfrm>
            <a:off x="657225" y="1973082"/>
            <a:ext cx="11426825" cy="551068"/>
          </a:xfrm>
        </p:spPr>
        <p:txBody>
          <a:bodyPr>
            <a:normAutofit/>
          </a:bodyPr>
          <a:lstStyle/>
          <a:p>
            <a:r>
              <a:rPr lang="en-US" sz="2400" dirty="0"/>
              <a:t>When moving from one facilitated process to another</a:t>
            </a:r>
          </a:p>
        </p:txBody>
      </p:sp>
      <p:sp>
        <p:nvSpPr>
          <p:cNvPr id="2" name="Footer Placeholder 1">
            <a:extLst>
              <a:ext uri="{FF2B5EF4-FFF2-40B4-BE49-F238E27FC236}">
                <a16:creationId xmlns:a16="http://schemas.microsoft.com/office/drawing/2014/main" id="{21BA982B-7DE7-4D20-9D6E-C567020AD87D}"/>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30469"/>
            <a:ext cx="8071290" cy="491455"/>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do you conduct a checkpoint?</a:t>
            </a:r>
          </a:p>
        </p:txBody>
      </p:sp>
      <p:sp>
        <p:nvSpPr>
          <p:cNvPr id="9" name="Content Placeholder 26"/>
          <p:cNvSpPr txBox="1">
            <a:spLocks/>
          </p:cNvSpPr>
          <p:nvPr/>
        </p:nvSpPr>
        <p:spPr>
          <a:xfrm>
            <a:off x="657225" y="2974342"/>
            <a:ext cx="8071290" cy="1775180"/>
          </a:xfrm>
          <a:prstGeom prst="rect">
            <a:avLst/>
          </a:prstGeom>
        </p:spPr>
        <p:txBody>
          <a:bodyPr vert="horz" lIns="91440" tIns="45720" rIns="91440" bIns="45720" rtlCol="0">
            <a:norm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Review</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Preview</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Big View</a:t>
            </a:r>
          </a:p>
        </p:txBody>
      </p:sp>
      <p:sp>
        <p:nvSpPr>
          <p:cNvPr id="10" name="Title 4"/>
          <p:cNvSpPr txBox="1">
            <a:spLocks/>
          </p:cNvSpPr>
          <p:nvPr/>
        </p:nvSpPr>
        <p:spPr>
          <a:xfrm>
            <a:off x="657225" y="2472992"/>
            <a:ext cx="8071290" cy="491455"/>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 do you conduct a checkpoint?</a:t>
            </a:r>
          </a:p>
        </p:txBody>
      </p:sp>
      <p:sp>
        <p:nvSpPr>
          <p:cNvPr id="8" name="TextBox 7"/>
          <p:cNvSpPr txBox="1"/>
          <p:nvPr/>
        </p:nvSpPr>
        <p:spPr>
          <a:xfrm>
            <a:off x="11009041" y="271871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28</a:t>
            </a:fld>
            <a:endParaRPr lang="en-US" dirty="0"/>
          </a:p>
        </p:txBody>
      </p:sp>
      <p:sp>
        <p:nvSpPr>
          <p:cNvPr id="27" name="Content Placeholder 26"/>
          <p:cNvSpPr>
            <a:spLocks noGrp="1"/>
          </p:cNvSpPr>
          <p:nvPr>
            <p:ph type="body" sz="quarter" idx="13"/>
          </p:nvPr>
        </p:nvSpPr>
        <p:spPr>
          <a:xfrm>
            <a:off x="560388" y="2030330"/>
            <a:ext cx="11426825" cy="4154951"/>
          </a:xfrm>
        </p:spPr>
        <p:txBody>
          <a:bodyPr>
            <a:normAutofit/>
          </a:bodyPr>
          <a:lstStyle/>
          <a:p>
            <a:r>
              <a:rPr lang="en-US" dirty="0"/>
              <a:t>The acronym for giving directions</a:t>
            </a:r>
          </a:p>
        </p:txBody>
      </p:sp>
      <p:sp>
        <p:nvSpPr>
          <p:cNvPr id="2" name="Footer Placeholder 1">
            <a:extLst>
              <a:ext uri="{FF2B5EF4-FFF2-40B4-BE49-F238E27FC236}">
                <a16:creationId xmlns:a16="http://schemas.microsoft.com/office/drawing/2014/main" id="{6732F5A0-1953-4A54-9113-15453F541E55}"/>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87212"/>
            <a:ext cx="8071290" cy="543118"/>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PeDeQs?</a:t>
            </a:r>
          </a:p>
        </p:txBody>
      </p:sp>
      <p:sp>
        <p:nvSpPr>
          <p:cNvPr id="9" name="Content Placeholder 26"/>
          <p:cNvSpPr txBox="1">
            <a:spLocks/>
          </p:cNvSpPr>
          <p:nvPr/>
        </p:nvSpPr>
        <p:spPr>
          <a:xfrm>
            <a:off x="2132730" y="2745907"/>
            <a:ext cx="8071290" cy="2606670"/>
          </a:xfrm>
          <a:prstGeom prst="rect">
            <a:avLst/>
          </a:prstGeom>
        </p:spPr>
        <p:txBody>
          <a:bodyPr vert="horz" lIns="91440" tIns="45720" rIns="91440" bIns="45720" rtlCol="0">
            <a:norm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Purpose</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example</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Directions</a:t>
            </a:r>
          </a:p>
        </p:txBody>
      </p:sp>
      <p:sp>
        <p:nvSpPr>
          <p:cNvPr id="8" name="Content Placeholder 26"/>
          <p:cNvSpPr txBox="1">
            <a:spLocks/>
          </p:cNvSpPr>
          <p:nvPr/>
        </p:nvSpPr>
        <p:spPr>
          <a:xfrm>
            <a:off x="5112967" y="2745907"/>
            <a:ext cx="5617463" cy="2606670"/>
          </a:xfrm>
          <a:prstGeom prst="rect">
            <a:avLst/>
          </a:prstGeom>
        </p:spPr>
        <p:txBody>
          <a:bodyPr vert="horz" lIns="91440" tIns="45720" rIns="91440" bIns="45720" rtlCol="0">
            <a:norm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exceptions</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Questions</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starting Question</a:t>
            </a:r>
          </a:p>
        </p:txBody>
      </p:sp>
      <p:sp>
        <p:nvSpPr>
          <p:cNvPr id="10" name="TextBox 9"/>
          <p:cNvSpPr txBox="1"/>
          <p:nvPr/>
        </p:nvSpPr>
        <p:spPr>
          <a:xfrm>
            <a:off x="10729021" y="334100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9" grpId="0"/>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etour.jpg"/>
          <p:cNvPicPr>
            <a:picLocks noChangeAspect="1"/>
          </p:cNvPicPr>
          <p:nvPr/>
        </p:nvPicPr>
        <p:blipFill>
          <a:blip r:embed="rId3"/>
          <a:srcRect l="819" t="12991" r="819" b="29840"/>
          <a:stretch>
            <a:fillRect/>
          </a:stretch>
        </p:blipFill>
        <p:spPr>
          <a:xfrm>
            <a:off x="0" y="0"/>
            <a:ext cx="12192000" cy="3429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29</a:t>
            </a:fld>
            <a:endParaRPr lang="en-US" dirty="0"/>
          </a:p>
        </p:txBody>
      </p:sp>
      <p:sp>
        <p:nvSpPr>
          <p:cNvPr id="13" name="Footer Placeholder 6">
            <a:extLst>
              <a:ext uri="{FF2B5EF4-FFF2-40B4-BE49-F238E27FC236}">
                <a16:creationId xmlns:a16="http://schemas.microsoft.com/office/drawing/2014/main" id="{080CBCFA-41CE-4DEE-8EC6-C820F6FFE27B}"/>
              </a:ext>
            </a:extLst>
          </p:cNvPr>
          <p:cNvSpPr>
            <a:spLocks noGrp="1"/>
          </p:cNvSpPr>
          <p:nvPr>
            <p:ph type="ftr" sz="quarter" idx="11"/>
          </p:nvPr>
        </p:nvSpPr>
        <p:spPr/>
        <p:txBody>
          <a:bodyPr/>
          <a:lstStyle/>
          <a:p>
            <a:r>
              <a:rPr lang="en-US" dirty="0"/>
              <a:t>Copyright 1992-2015, Leadership Strategies, Inc. V15.02</a:t>
            </a:r>
          </a:p>
        </p:txBody>
      </p:sp>
      <p:sp>
        <p:nvSpPr>
          <p:cNvPr id="10" name="Title 1">
            <a:extLst>
              <a:ext uri="{FF2B5EF4-FFF2-40B4-BE49-F238E27FC236}">
                <a16:creationId xmlns:a16="http://schemas.microsoft.com/office/drawing/2014/main" id="{6BD46E83-5AAC-483D-B149-001D9C69C075}"/>
              </a:ext>
            </a:extLst>
          </p:cNvPr>
          <p:cNvSpPr txBox="1">
            <a:spLocks/>
          </p:cNvSpPr>
          <p:nvPr/>
        </p:nvSpPr>
        <p:spPr>
          <a:xfrm>
            <a:off x="2010419" y="3784600"/>
            <a:ext cx="8368262" cy="1143000"/>
          </a:xfrm>
          <a:prstGeom prst="rect">
            <a:avLst/>
          </a:prstGeom>
        </p:spPr>
        <p:txBody>
          <a:bodyPr vert="horz" lIns="91440" tIns="45720" rIns="91440" bIns="45720" rtlCol="0" anchor="ctr">
            <a:noAutofit/>
          </a:bodyPr>
          <a:lstStyle/>
          <a:p>
            <a:pPr algn="ctr" defTabSz="457200">
              <a:lnSpc>
                <a:spcPts val="62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Avoid detours</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1" name="Oval 30"/>
          <p:cNvSpPr/>
          <p:nvPr/>
        </p:nvSpPr>
        <p:spPr>
          <a:xfrm>
            <a:off x="5906030" y="1558938"/>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3" name="Footer Placeholder 2">
            <a:extLst>
              <a:ext uri="{FF2B5EF4-FFF2-40B4-BE49-F238E27FC236}">
                <a16:creationId xmlns:a16="http://schemas.microsoft.com/office/drawing/2014/main" id="{A036A4C3-11D1-4480-89EF-05211E2A2932}"/>
              </a:ext>
            </a:extLst>
          </p:cNvPr>
          <p:cNvSpPr>
            <a:spLocks noGrp="1"/>
          </p:cNvSpPr>
          <p:nvPr>
            <p:ph type="ftr" sz="quarter" idx="11"/>
          </p:nvPr>
        </p:nvSpPr>
        <p:spPr/>
        <p:txBody>
          <a:bodyPr/>
          <a:lstStyle/>
          <a:p>
            <a:r>
              <a:rPr lang="en-US" dirty="0"/>
              <a:t>Copyright 1992-2015, Leadership Strategies, Inc. V15.02</a:t>
            </a:r>
          </a:p>
        </p:txBody>
      </p:sp>
      <p:sp>
        <p:nvSpPr>
          <p:cNvPr id="6" name="Oval 5"/>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21" name="Picture 2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23" name="TextBox 22"/>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a:stretch/>
        </p:blipFill>
        <p:spPr>
          <a:xfrm flipH="1">
            <a:off x="0" y="4974"/>
            <a:ext cx="12192000" cy="6857999"/>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30</a:t>
            </a:fld>
            <a:endParaRPr lang="en-US" dirty="0"/>
          </a:p>
        </p:txBody>
      </p:sp>
      <p:sp>
        <p:nvSpPr>
          <p:cNvPr id="2" name="Footer Placeholder 1">
            <a:extLst>
              <a:ext uri="{FF2B5EF4-FFF2-40B4-BE49-F238E27FC236}">
                <a16:creationId xmlns:a16="http://schemas.microsoft.com/office/drawing/2014/main" id="{45CB7B1B-F39C-45CE-A346-C41271B1559C}"/>
              </a:ext>
            </a:extLst>
          </p:cNvPr>
          <p:cNvSpPr>
            <a:spLocks noGrp="1"/>
          </p:cNvSpPr>
          <p:nvPr>
            <p:ph type="ftr" sz="quarter" idx="11"/>
          </p:nvPr>
        </p:nvSpPr>
        <p:spPr/>
        <p:txBody>
          <a:bodyPr/>
          <a:lstStyle/>
          <a:p>
            <a:r>
              <a:rPr lang="en-US" dirty="0"/>
              <a:t>Copyright 1992-2015, Leadership Strategies, Inc. V15.02</a:t>
            </a:r>
          </a:p>
        </p:txBody>
      </p:sp>
      <p:sp>
        <p:nvSpPr>
          <p:cNvPr id="11" name="Rectangle 10"/>
          <p:cNvSpPr/>
          <p:nvPr/>
        </p:nvSpPr>
        <p:spPr>
          <a:xfrm>
            <a:off x="1771671" y="225738"/>
            <a:ext cx="8648657" cy="61628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F. Redirect side issues</a:t>
            </a:r>
          </a:p>
        </p:txBody>
      </p:sp>
      <p:sp>
        <p:nvSpPr>
          <p:cNvPr id="15" name="TextBox 14"/>
          <p:cNvSpPr txBox="1"/>
          <p:nvPr/>
        </p:nvSpPr>
        <p:spPr>
          <a:xfrm>
            <a:off x="11029121"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3-9</a:t>
            </a:r>
          </a:p>
        </p:txBody>
      </p:sp>
      <p:sp>
        <p:nvSpPr>
          <p:cNvPr id="6" name="Rectangle 5"/>
          <p:cNvSpPr/>
          <p:nvPr/>
        </p:nvSpPr>
        <p:spPr>
          <a:xfrm>
            <a:off x="3267990" y="2281185"/>
            <a:ext cx="5634704" cy="1471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lr>
                <a:srgbClr val="009383"/>
              </a:buClr>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Monitor comments</a:t>
            </a:r>
          </a:p>
          <a:p>
            <a:pPr marL="285750" indent="-285750">
              <a:buClr>
                <a:srgbClr val="009383"/>
              </a:buClr>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Use a “Redirection question” </a:t>
            </a:r>
          </a:p>
          <a:p>
            <a:pPr marL="285750" indent="-285750">
              <a:buClr>
                <a:srgbClr val="009383"/>
              </a:buClr>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Ask, don’t tell</a:t>
            </a:r>
          </a:p>
        </p:txBody>
      </p:sp>
      <p:sp>
        <p:nvSpPr>
          <p:cNvPr id="17" name="Footer Placeholder 4">
            <a:extLst>
              <a:ext uri="{FF2B5EF4-FFF2-40B4-BE49-F238E27FC236}">
                <a16:creationId xmlns:a16="http://schemas.microsoft.com/office/drawing/2014/main" id="{3D09E9D8-9065-4F92-A589-8CB27800A31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
            <a:ext cx="12192000" cy="6858001"/>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31</a:t>
            </a:fld>
            <a:endParaRPr lang="en-US" dirty="0"/>
          </a:p>
        </p:txBody>
      </p:sp>
      <p:sp>
        <p:nvSpPr>
          <p:cNvPr id="2" name="Footer Placeholder 1">
            <a:extLst>
              <a:ext uri="{FF2B5EF4-FFF2-40B4-BE49-F238E27FC236}">
                <a16:creationId xmlns:a16="http://schemas.microsoft.com/office/drawing/2014/main" id="{E12DA97A-CC86-4A54-AB70-D36ECF59F071}"/>
              </a:ext>
            </a:extLst>
          </p:cNvPr>
          <p:cNvSpPr>
            <a:spLocks noGrp="1"/>
          </p:cNvSpPr>
          <p:nvPr>
            <p:ph type="ftr" sz="quarter" idx="11"/>
          </p:nvPr>
        </p:nvSpPr>
        <p:spPr/>
        <p:txBody>
          <a:bodyPr/>
          <a:lstStyle/>
          <a:p>
            <a:r>
              <a:rPr lang="en-US" dirty="0"/>
              <a:t>Copyright 1992-2015, Leadership Strategies, Inc. V15.02</a:t>
            </a:r>
          </a:p>
        </p:txBody>
      </p:sp>
      <p:sp>
        <p:nvSpPr>
          <p:cNvPr id="10" name="Rectangle 9"/>
          <p:cNvSpPr/>
          <p:nvPr/>
        </p:nvSpPr>
        <p:spPr>
          <a:xfrm>
            <a:off x="1301629" y="314791"/>
            <a:ext cx="9588741" cy="60988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G. Use extended prompt questions</a:t>
            </a:r>
          </a:p>
        </p:txBody>
      </p:sp>
      <p:sp>
        <p:nvSpPr>
          <p:cNvPr id="15" name="Footer Placeholder 4">
            <a:extLst>
              <a:ext uri="{FF2B5EF4-FFF2-40B4-BE49-F238E27FC236}">
                <a16:creationId xmlns:a16="http://schemas.microsoft.com/office/drawing/2014/main" id="{8029297D-FC48-4EF3-A27E-B1B71820CEB4}"/>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522072"/>
            <a:ext cx="8071289" cy="690564"/>
          </a:xfrm>
        </p:spPr>
        <p:txBody>
          <a:bodyPr>
            <a:noAutofit/>
          </a:bodyPr>
          <a:lstStyle/>
          <a:p>
            <a:r>
              <a:rPr lang="en-US" sz="3600" b="0" dirty="0"/>
              <a:t>G. Use Extended Prompt Questions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32</a:t>
            </a:fld>
            <a:endParaRPr lang="en-US" dirty="0"/>
          </a:p>
        </p:txBody>
      </p:sp>
      <p:sp>
        <p:nvSpPr>
          <p:cNvPr id="3" name="Footer Placeholder 2">
            <a:extLst>
              <a:ext uri="{FF2B5EF4-FFF2-40B4-BE49-F238E27FC236}">
                <a16:creationId xmlns:a16="http://schemas.microsoft.com/office/drawing/2014/main" id="{0C3B1794-55AF-43FD-9C2F-5A215971E973}"/>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57224" y="1864376"/>
            <a:ext cx="8071290" cy="690564"/>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refocus on the question</a:t>
            </a:r>
          </a:p>
        </p:txBody>
      </p:sp>
      <p:sp>
        <p:nvSpPr>
          <p:cNvPr id="8" name="Content Placeholder 26"/>
          <p:cNvSpPr txBox="1">
            <a:spLocks/>
          </p:cNvSpPr>
          <p:nvPr/>
        </p:nvSpPr>
        <p:spPr>
          <a:xfrm>
            <a:off x="657223" y="3079879"/>
            <a:ext cx="9986803" cy="2556715"/>
          </a:xfrm>
          <a:prstGeom prst="rect">
            <a:avLst/>
          </a:prstGeom>
        </p:spPr>
        <p:txBody>
          <a:bodyPr vert="horz" lIns="91440" tIns="45720" rIns="91440" bIns="45720" rtlCol="0">
            <a:normAutofit/>
          </a:bodyPr>
          <a:lstStyle/>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What other activities does this department perform?</a:t>
            </a:r>
          </a:p>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What other communication tools could we use?</a:t>
            </a:r>
          </a:p>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We have A, B and C…are there others?</a:t>
            </a:r>
          </a:p>
        </p:txBody>
      </p:sp>
      <p:sp>
        <p:nvSpPr>
          <p:cNvPr id="9" name="Title 4"/>
          <p:cNvSpPr txBox="1">
            <a:spLocks/>
          </p:cNvSpPr>
          <p:nvPr/>
        </p:nvSpPr>
        <p:spPr>
          <a:xfrm>
            <a:off x="657224" y="2452615"/>
            <a:ext cx="8071290" cy="66072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Examples</a:t>
            </a:r>
          </a:p>
        </p:txBody>
      </p:sp>
      <p:sp>
        <p:nvSpPr>
          <p:cNvPr id="10" name="Title 4"/>
          <p:cNvSpPr txBox="1">
            <a:spLocks/>
          </p:cNvSpPr>
          <p:nvPr/>
        </p:nvSpPr>
        <p:spPr>
          <a:xfrm>
            <a:off x="657224" y="1448258"/>
            <a:ext cx="8071290" cy="525658"/>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Purpose</a:t>
            </a:r>
          </a:p>
        </p:txBody>
      </p:sp>
      <p:sp>
        <p:nvSpPr>
          <p:cNvPr id="11" name="TextBox 10"/>
          <p:cNvSpPr txBox="1"/>
          <p:nvPr/>
        </p:nvSpPr>
        <p:spPr>
          <a:xfrm>
            <a:off x="10819328" y="582407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3-9</a:t>
            </a:r>
          </a:p>
        </p:txBody>
      </p:sp>
      <p:sp>
        <p:nvSpPr>
          <p:cNvPr id="12" name="TextBox 11"/>
          <p:cNvSpPr txBox="1"/>
          <p:nvPr/>
        </p:nvSpPr>
        <p:spPr>
          <a:xfrm>
            <a:off x="11114620" y="380634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a:stretch/>
        </p:blipFill>
        <p:spPr>
          <a:xfrm>
            <a:off x="0" y="1"/>
            <a:ext cx="12192000" cy="6933425"/>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srgbClr val="00C7B1"/>
                </a:solidFill>
              </a:rPr>
              <a:pPr/>
              <a:t>33</a:t>
            </a:fld>
            <a:endParaRPr lang="en-US" dirty="0">
              <a:solidFill>
                <a:srgbClr val="00C7B1"/>
              </a:solidFill>
            </a:endParaRPr>
          </a:p>
        </p:txBody>
      </p:sp>
      <p:sp>
        <p:nvSpPr>
          <p:cNvPr id="2" name="Footer Placeholder 1">
            <a:extLst>
              <a:ext uri="{FF2B5EF4-FFF2-40B4-BE49-F238E27FC236}">
                <a16:creationId xmlns:a16="http://schemas.microsoft.com/office/drawing/2014/main" id="{C9AD9A8F-8FCE-46D2-B76D-198847324A0C}"/>
              </a:ext>
            </a:extLst>
          </p:cNvPr>
          <p:cNvSpPr>
            <a:spLocks noGrp="1"/>
          </p:cNvSpPr>
          <p:nvPr>
            <p:ph type="ftr" sz="quarter" idx="11"/>
          </p:nvPr>
        </p:nvSpPr>
        <p:spPr/>
        <p:txBody>
          <a:bodyPr/>
          <a:lstStyle/>
          <a:p>
            <a:r>
              <a:rPr lang="en-US" dirty="0">
                <a:solidFill>
                  <a:schemeClr val="bg1">
                    <a:lumMod val="50000"/>
                  </a:schemeClr>
                </a:solidFill>
              </a:rPr>
              <a:t>Copyright 1992-2015, Leadership Strategies, Inc. V15.02</a:t>
            </a:r>
          </a:p>
        </p:txBody>
      </p:sp>
      <p:sp>
        <p:nvSpPr>
          <p:cNvPr id="7" name="Rectangle 6"/>
          <p:cNvSpPr/>
          <p:nvPr/>
        </p:nvSpPr>
        <p:spPr>
          <a:xfrm>
            <a:off x="3069969" y="160604"/>
            <a:ext cx="6052062" cy="79230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H. Summarize results</a:t>
            </a:r>
          </a:p>
        </p:txBody>
      </p:sp>
      <p:sp>
        <p:nvSpPr>
          <p:cNvPr id="15" name="Footer Placeholder 4">
            <a:extLst>
              <a:ext uri="{FF2B5EF4-FFF2-40B4-BE49-F238E27FC236}">
                <a16:creationId xmlns:a16="http://schemas.microsoft.com/office/drawing/2014/main" id="{317B2963-389F-48D4-A793-AE2978FBE1F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H. Summarize Results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34</a:t>
            </a:fld>
            <a:endParaRPr lang="en-US" dirty="0"/>
          </a:p>
        </p:txBody>
      </p:sp>
      <p:sp>
        <p:nvSpPr>
          <p:cNvPr id="3" name="Footer Placeholder 2">
            <a:extLst>
              <a:ext uri="{FF2B5EF4-FFF2-40B4-BE49-F238E27FC236}">
                <a16:creationId xmlns:a16="http://schemas.microsoft.com/office/drawing/2014/main" id="{C4DD0433-06A6-4741-AB48-8DB4C190493C}"/>
              </a:ext>
            </a:extLst>
          </p:cNvPr>
          <p:cNvSpPr>
            <a:spLocks noGrp="1"/>
          </p:cNvSpPr>
          <p:nvPr>
            <p:ph type="ftr" sz="quarter" idx="11"/>
          </p:nvPr>
        </p:nvSpPr>
        <p:spPr/>
        <p:txBody>
          <a:bodyPr/>
          <a:lstStyle/>
          <a:p>
            <a:r>
              <a:rPr lang="en-US" dirty="0"/>
              <a:t>Copyright 1992-2015, Leadership Strategies, Inc. V15.02</a:t>
            </a:r>
          </a:p>
        </p:txBody>
      </p:sp>
      <p:sp>
        <p:nvSpPr>
          <p:cNvPr id="10" name="Content Placeholder 26"/>
          <p:cNvSpPr txBox="1">
            <a:spLocks/>
          </p:cNvSpPr>
          <p:nvPr/>
        </p:nvSpPr>
        <p:spPr>
          <a:xfrm>
            <a:off x="657225" y="1922341"/>
            <a:ext cx="8071290" cy="1053432"/>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refocus by indicating what has already been said</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When the group has stalled</a:t>
            </a:r>
          </a:p>
        </p:txBody>
      </p:sp>
      <p:sp>
        <p:nvSpPr>
          <p:cNvPr id="12" name="Content Placeholder 26"/>
          <p:cNvSpPr txBox="1">
            <a:spLocks/>
          </p:cNvSpPr>
          <p:nvPr/>
        </p:nvSpPr>
        <p:spPr>
          <a:xfrm>
            <a:off x="657225" y="3611345"/>
            <a:ext cx="7517732" cy="1329474"/>
          </a:xfrm>
          <a:prstGeom prst="rect">
            <a:avLst/>
          </a:prstGeom>
        </p:spPr>
        <p:txBody>
          <a:bodyPr vert="horz" lIns="91440" tIns="45720" rIns="91440" bIns="45720" rtlCol="0">
            <a:normAutofit/>
          </a:bodyPr>
          <a:lstStyle/>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Review</a:t>
            </a:r>
          </a:p>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Consensus check or extended prompt</a:t>
            </a:r>
          </a:p>
        </p:txBody>
      </p:sp>
      <p:sp>
        <p:nvSpPr>
          <p:cNvPr id="13" name="Title 4"/>
          <p:cNvSpPr txBox="1">
            <a:spLocks/>
          </p:cNvSpPr>
          <p:nvPr/>
        </p:nvSpPr>
        <p:spPr>
          <a:xfrm>
            <a:off x="657225" y="3042099"/>
            <a:ext cx="8071290" cy="502920"/>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a:t>
            </a:r>
          </a:p>
        </p:txBody>
      </p:sp>
      <p:sp>
        <p:nvSpPr>
          <p:cNvPr id="8" name="Title 4"/>
          <p:cNvSpPr txBox="1">
            <a:spLocks/>
          </p:cNvSpPr>
          <p:nvPr/>
        </p:nvSpPr>
        <p:spPr>
          <a:xfrm>
            <a:off x="657225" y="1484714"/>
            <a:ext cx="8071290" cy="503293"/>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Purpose</a:t>
            </a:r>
          </a:p>
        </p:txBody>
      </p:sp>
      <p:sp>
        <p:nvSpPr>
          <p:cNvPr id="9" name="TextBox 8"/>
          <p:cNvSpPr txBox="1"/>
          <p:nvPr/>
        </p:nvSpPr>
        <p:spPr>
          <a:xfrm>
            <a:off x="10730430" y="580076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3-10</a:t>
            </a:r>
          </a:p>
        </p:txBody>
      </p:sp>
      <p:sp>
        <p:nvSpPr>
          <p:cNvPr id="11" name="TextBox 10"/>
          <p:cNvSpPr txBox="1"/>
          <p:nvPr/>
        </p:nvSpPr>
        <p:spPr>
          <a:xfrm>
            <a:off x="10878405" y="386058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lock.jpg"/>
          <p:cNvPicPr>
            <a:picLocks noChangeAspect="1"/>
          </p:cNvPicPr>
          <p:nvPr/>
        </p:nvPicPr>
        <p:blipFill rotWithShape="1">
          <a:blip r:embed="rId3"/>
          <a:srcRect l="1" r="1"/>
          <a:stretch/>
        </p:blipFill>
        <p:spPr>
          <a:xfrm>
            <a:off x="0" y="0"/>
            <a:ext cx="12267344" cy="6876476"/>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solidFill>
                  <a:srgbClr val="00C7B1"/>
                </a:solidFill>
              </a:rPr>
              <a:pPr/>
              <a:t>35</a:t>
            </a:fld>
            <a:endParaRPr lang="en-US" dirty="0">
              <a:solidFill>
                <a:srgbClr val="00C7B1"/>
              </a:solidFill>
            </a:endParaRPr>
          </a:p>
        </p:txBody>
      </p:sp>
      <p:sp>
        <p:nvSpPr>
          <p:cNvPr id="3" name="Footer Placeholder 2">
            <a:extLst>
              <a:ext uri="{FF2B5EF4-FFF2-40B4-BE49-F238E27FC236}">
                <a16:creationId xmlns:a16="http://schemas.microsoft.com/office/drawing/2014/main" id="{4A7D31CE-28A6-4BB4-B1B5-679D709AD846}"/>
              </a:ext>
            </a:extLst>
          </p:cNvPr>
          <p:cNvSpPr>
            <a:spLocks noGrp="1"/>
          </p:cNvSpPr>
          <p:nvPr>
            <p:ph type="ftr" sz="quarter" idx="11"/>
          </p:nvPr>
        </p:nvSpPr>
        <p:spPr/>
        <p:txBody>
          <a:bodyPr/>
          <a:lstStyle/>
          <a:p>
            <a:r>
              <a:rPr lang="en-US" dirty="0">
                <a:solidFill>
                  <a:schemeClr val="bg1">
                    <a:lumMod val="50000"/>
                  </a:schemeClr>
                </a:solidFill>
              </a:rPr>
              <a:t>Copyright 1992-2015, Leadership Strategies, Inc. V15.02</a:t>
            </a:r>
          </a:p>
        </p:txBody>
      </p:sp>
      <p:sp>
        <p:nvSpPr>
          <p:cNvPr id="15" name="Rectangle 14"/>
          <p:cNvSpPr/>
          <p:nvPr/>
        </p:nvSpPr>
        <p:spPr>
          <a:xfrm>
            <a:off x="3012569" y="115292"/>
            <a:ext cx="6242206" cy="75098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I. Be conscious of time</a:t>
            </a:r>
          </a:p>
        </p:txBody>
      </p:sp>
      <p:sp>
        <p:nvSpPr>
          <p:cNvPr id="7" name="Rectangle 6"/>
          <p:cNvSpPr/>
          <p:nvPr/>
        </p:nvSpPr>
        <p:spPr>
          <a:xfrm>
            <a:off x="2765027" y="1374632"/>
            <a:ext cx="6661946" cy="1140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0842724" y="569507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3-11</a:t>
            </a:r>
          </a:p>
        </p:txBody>
      </p:sp>
      <p:sp>
        <p:nvSpPr>
          <p:cNvPr id="8" name="Content Placeholder 26"/>
          <p:cNvSpPr>
            <a:spLocks noGrp="1"/>
          </p:cNvSpPr>
          <p:nvPr>
            <p:ph type="body" sz="quarter" idx="4294967295"/>
          </p:nvPr>
        </p:nvSpPr>
        <p:spPr>
          <a:xfrm>
            <a:off x="2765028" y="1374632"/>
            <a:ext cx="6661946" cy="1140787"/>
          </a:xfrm>
        </p:spPr>
        <p:txBody>
          <a:bodyPr wrap="none" anchor="ctr" anchorCtr="0">
            <a:noAutofit/>
          </a:bodyPr>
          <a:lstStyle/>
          <a:p>
            <a:pPr>
              <a:buClr>
                <a:srgbClr val="009383"/>
              </a:buClr>
            </a:pPr>
            <a:r>
              <a:rPr lang="en-US" sz="2400" dirty="0">
                <a:latin typeface="Arial" panose="020B0604020202020204" pitchFamily="34" charset="0"/>
                <a:cs typeface="Arial" panose="020B0604020202020204" pitchFamily="34" charset="0"/>
              </a:rPr>
              <a:t>Monitor against the agenda</a:t>
            </a:r>
          </a:p>
          <a:p>
            <a:pPr>
              <a:buClr>
                <a:srgbClr val="009383"/>
              </a:buClr>
            </a:pPr>
            <a:r>
              <a:rPr lang="en-US" sz="2400" dirty="0">
                <a:latin typeface="Arial" panose="020B0604020202020204" pitchFamily="34" charset="0"/>
                <a:cs typeface="Arial" panose="020B0604020202020204" pitchFamily="34" charset="0"/>
              </a:rPr>
              <a:t>Use time management techniques</a:t>
            </a:r>
          </a:p>
        </p:txBody>
      </p:sp>
      <p:sp>
        <p:nvSpPr>
          <p:cNvPr id="18" name="Footer Placeholder 4">
            <a:extLst>
              <a:ext uri="{FF2B5EF4-FFF2-40B4-BE49-F238E27FC236}">
                <a16:creationId xmlns:a16="http://schemas.microsoft.com/office/drawing/2014/main" id="{0D90765F-E557-45DA-8DDA-61CDF90DB49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I. Be Conscious of Time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36</a:t>
            </a:fld>
            <a:endParaRPr lang="en-US" dirty="0"/>
          </a:p>
        </p:txBody>
      </p:sp>
      <p:sp>
        <p:nvSpPr>
          <p:cNvPr id="8" name="Content Placeholder 26"/>
          <p:cNvSpPr>
            <a:spLocks noGrp="1"/>
          </p:cNvSpPr>
          <p:nvPr>
            <p:ph type="body" sz="quarter" idx="13"/>
          </p:nvPr>
        </p:nvSpPr>
        <p:spPr>
          <a:xfrm>
            <a:off x="560388" y="2054830"/>
            <a:ext cx="11426825" cy="4130451"/>
          </a:xfrm>
        </p:spPr>
        <p:txBody>
          <a:bodyPr>
            <a:normAutofit/>
          </a:bodyPr>
          <a:lstStyle/>
          <a:p>
            <a:pPr marL="347472" indent="-530352">
              <a:lnSpc>
                <a:spcPct val="100000"/>
              </a:lnSpc>
              <a:spcAft>
                <a:spcPts val="600"/>
              </a:spcAft>
              <a:buFont typeface="Wingdings" charset="2"/>
              <a:buChar char="ü"/>
            </a:pPr>
            <a:r>
              <a:rPr lang="en-US" sz="2400" dirty="0"/>
              <a:t>Detailed agenda</a:t>
            </a:r>
          </a:p>
          <a:p>
            <a:pPr marL="347472" indent="-530352">
              <a:lnSpc>
                <a:spcPct val="100000"/>
              </a:lnSpc>
              <a:spcAft>
                <a:spcPts val="600"/>
              </a:spcAft>
              <a:buFont typeface="Wingdings" charset="2"/>
              <a:buChar char="ü"/>
            </a:pPr>
            <a:r>
              <a:rPr lang="en-US" sz="2400" dirty="0"/>
              <a:t>Track the start and end times</a:t>
            </a:r>
          </a:p>
          <a:p>
            <a:pPr marL="347472" indent="-530352">
              <a:lnSpc>
                <a:spcPct val="100000"/>
              </a:lnSpc>
              <a:spcAft>
                <a:spcPts val="600"/>
              </a:spcAft>
              <a:buFont typeface="Wingdings" charset="2"/>
              <a:buChar char="ü"/>
            </a:pPr>
            <a:r>
              <a:rPr lang="en-US" sz="2400" dirty="0"/>
              <a:t>Announce “falling behind”</a:t>
            </a:r>
          </a:p>
          <a:p>
            <a:pPr marL="347472" indent="-530352">
              <a:lnSpc>
                <a:spcPct val="100000"/>
              </a:lnSpc>
              <a:spcAft>
                <a:spcPts val="600"/>
              </a:spcAft>
              <a:buFont typeface="Wingdings" charset="2"/>
              <a:buChar char="ü"/>
            </a:pPr>
            <a:r>
              <a:rPr lang="en-US" sz="2400" dirty="0"/>
              <a:t>Set specific time objectives</a:t>
            </a:r>
          </a:p>
          <a:p>
            <a:pPr marL="347472" indent="-530352">
              <a:lnSpc>
                <a:spcPct val="100000"/>
              </a:lnSpc>
              <a:spcAft>
                <a:spcPts val="600"/>
              </a:spcAft>
              <a:buFont typeface="Wingdings" charset="2"/>
              <a:buChar char="ü"/>
            </a:pPr>
            <a:r>
              <a:rPr lang="en-US" sz="2400" dirty="0"/>
              <a:t>Determine alternate plan of action</a:t>
            </a:r>
          </a:p>
        </p:txBody>
      </p:sp>
      <p:sp>
        <p:nvSpPr>
          <p:cNvPr id="3" name="Footer Placeholder 2">
            <a:extLst>
              <a:ext uri="{FF2B5EF4-FFF2-40B4-BE49-F238E27FC236}">
                <a16:creationId xmlns:a16="http://schemas.microsoft.com/office/drawing/2014/main" id="{19509255-539E-4CFD-9A77-CC3DD07598BE}"/>
              </a:ext>
            </a:extLst>
          </p:cNvPr>
          <p:cNvSpPr>
            <a:spLocks noGrp="1"/>
          </p:cNvSpPr>
          <p:nvPr>
            <p:ph type="ftr" sz="quarter" idx="11"/>
          </p:nvPr>
        </p:nvSpPr>
        <p:spPr/>
        <p:txBody>
          <a:bodyPr/>
          <a:lstStyle/>
          <a:p>
            <a:r>
              <a:rPr lang="en-US" dirty="0"/>
              <a:t>Copyright 1992-2015, Leadership Strategies, Inc. V15.02</a:t>
            </a:r>
          </a:p>
        </p:txBody>
      </p:sp>
      <p:sp>
        <p:nvSpPr>
          <p:cNvPr id="11" name="Title 4"/>
          <p:cNvSpPr txBox="1">
            <a:spLocks/>
          </p:cNvSpPr>
          <p:nvPr/>
        </p:nvSpPr>
        <p:spPr>
          <a:xfrm>
            <a:off x="560388" y="1476136"/>
            <a:ext cx="8071290" cy="493159"/>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“To Do” List</a:t>
            </a:r>
          </a:p>
        </p:txBody>
      </p:sp>
      <p:sp>
        <p:nvSpPr>
          <p:cNvPr id="6" name="TextBox 5"/>
          <p:cNvSpPr txBox="1"/>
          <p:nvPr/>
        </p:nvSpPr>
        <p:spPr>
          <a:xfrm>
            <a:off x="10945812"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3-11</a:t>
            </a:r>
          </a:p>
        </p:txBody>
      </p:sp>
      <p:sp>
        <p:nvSpPr>
          <p:cNvPr id="7" name="TextBox 6"/>
          <p:cNvSpPr txBox="1"/>
          <p:nvPr/>
        </p:nvSpPr>
        <p:spPr>
          <a:xfrm>
            <a:off x="11093787" y="448951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a:stretch/>
        </p:blipFill>
        <p:spPr>
          <a:xfrm>
            <a:off x="0" y="1"/>
            <a:ext cx="12191999" cy="7351294"/>
          </a:xfrm>
          <a:prstGeom prst="rect">
            <a:avLst/>
          </a:prstGeom>
        </p:spPr>
      </p:pic>
      <p:sp>
        <p:nvSpPr>
          <p:cNvPr id="16" name="Rectangle 15"/>
          <p:cNvSpPr/>
          <p:nvPr/>
        </p:nvSpPr>
        <p:spPr>
          <a:xfrm>
            <a:off x="2634134" y="2566915"/>
            <a:ext cx="6596480" cy="20159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sp>
        <p:nvSpPr>
          <p:cNvPr id="2" name="Footer Placeholder 1">
            <a:extLst>
              <a:ext uri="{FF2B5EF4-FFF2-40B4-BE49-F238E27FC236}">
                <a16:creationId xmlns:a16="http://schemas.microsoft.com/office/drawing/2014/main" id="{73F4A478-F063-4D28-8A93-8768EAE0D902}"/>
              </a:ext>
            </a:extLst>
          </p:cNvPr>
          <p:cNvSpPr>
            <a:spLocks noGrp="1"/>
          </p:cNvSpPr>
          <p:nvPr>
            <p:ph type="ftr" sz="quarter" idx="11"/>
          </p:nvPr>
        </p:nvSpPr>
        <p:spPr/>
        <p:txBody>
          <a:bodyPr/>
          <a:lstStyle/>
          <a:p>
            <a:r>
              <a:rPr lang="en-US" dirty="0"/>
              <a:t>Copyright 1992-2015, Leadership Strategies, Inc. V15.02</a:t>
            </a:r>
          </a:p>
        </p:txBody>
      </p:sp>
      <p:sp>
        <p:nvSpPr>
          <p:cNvPr id="7" name="Content Placeholder 6"/>
          <p:cNvSpPr>
            <a:spLocks noGrp="1"/>
          </p:cNvSpPr>
          <p:nvPr>
            <p:ph type="body" sz="quarter" idx="4294967295"/>
          </p:nvPr>
        </p:nvSpPr>
        <p:spPr>
          <a:xfrm>
            <a:off x="2634135" y="2566915"/>
            <a:ext cx="6596480" cy="2015902"/>
          </a:xfrm>
        </p:spPr>
        <p:txBody>
          <a:bodyPr wrap="none" anchor="ctr" anchorCtr="0">
            <a:normAutofit/>
          </a:bodyPr>
          <a:lstStyle/>
          <a:p>
            <a:pPr>
              <a:lnSpc>
                <a:spcPct val="100000"/>
              </a:lnSpc>
              <a:buClr>
                <a:srgbClr val="009383"/>
              </a:buClr>
            </a:pPr>
            <a:r>
              <a:rPr lang="en-US" sz="2400" dirty="0">
                <a:latin typeface="Arial" panose="020B0604020202020204" pitchFamily="34" charset="0"/>
                <a:cs typeface="Arial" panose="020B0604020202020204" pitchFamily="34" charset="0"/>
              </a:rPr>
              <a:t>Divide the participants into teams</a:t>
            </a:r>
          </a:p>
          <a:p>
            <a:pPr lvl="1">
              <a:lnSpc>
                <a:spcPct val="100000"/>
              </a:lnSpc>
              <a:buClr>
                <a:srgbClr val="009383"/>
              </a:buClr>
              <a:buFont typeface="Arial" panose="020B0604020202020204" pitchFamily="34" charset="0"/>
              <a:buChar char="–"/>
            </a:pPr>
            <a:r>
              <a:rPr lang="en-US" dirty="0">
                <a:solidFill>
                  <a:srgbClr val="F26522"/>
                </a:solidFill>
                <a:latin typeface="Arial" panose="020B0604020202020204" pitchFamily="34" charset="0"/>
                <a:cs typeface="Arial" panose="020B0604020202020204" pitchFamily="34" charset="0"/>
              </a:rPr>
              <a:t>Count Off</a:t>
            </a:r>
          </a:p>
          <a:p>
            <a:pPr lvl="1">
              <a:lnSpc>
                <a:spcPct val="100000"/>
              </a:lnSpc>
              <a:buClr>
                <a:srgbClr val="009383"/>
              </a:buClr>
              <a:buFont typeface="Arial" panose="020B0604020202020204" pitchFamily="34" charset="0"/>
              <a:buChar char="–"/>
            </a:pPr>
            <a:r>
              <a:rPr lang="en-US" dirty="0">
                <a:solidFill>
                  <a:srgbClr val="F26522"/>
                </a:solidFill>
                <a:latin typeface="Arial" panose="020B0604020202020204" pitchFamily="34" charset="0"/>
                <a:cs typeface="Arial" panose="020B0604020202020204" pitchFamily="34" charset="0"/>
              </a:rPr>
              <a:t>Assign</a:t>
            </a:r>
          </a:p>
          <a:p>
            <a:pPr lvl="1">
              <a:lnSpc>
                <a:spcPct val="100000"/>
              </a:lnSpc>
              <a:buClr>
                <a:srgbClr val="009383"/>
              </a:buClr>
              <a:buFont typeface="Arial" panose="020B0604020202020204" pitchFamily="34" charset="0"/>
              <a:buChar char="–"/>
            </a:pPr>
            <a:r>
              <a:rPr lang="en-US" dirty="0">
                <a:solidFill>
                  <a:srgbClr val="F26522"/>
                </a:solidFill>
                <a:latin typeface="Arial" panose="020B0604020202020204" pitchFamily="34" charset="0"/>
                <a:cs typeface="Arial" panose="020B0604020202020204" pitchFamily="34" charset="0"/>
              </a:rPr>
              <a:t>Ask</a:t>
            </a:r>
          </a:p>
        </p:txBody>
      </p:sp>
      <p:sp>
        <p:nvSpPr>
          <p:cNvPr id="13" name="Rectangle 12"/>
          <p:cNvSpPr/>
          <p:nvPr/>
        </p:nvSpPr>
        <p:spPr>
          <a:xfrm>
            <a:off x="2588304" y="318240"/>
            <a:ext cx="7015389" cy="721288"/>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j. Use breakout sessions</a:t>
            </a:r>
          </a:p>
        </p:txBody>
      </p:sp>
      <p:sp>
        <p:nvSpPr>
          <p:cNvPr id="17" name="TextBox 16"/>
          <p:cNvSpPr txBox="1"/>
          <p:nvPr/>
        </p:nvSpPr>
        <p:spPr>
          <a:xfrm>
            <a:off x="11044895" y="577554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3-12</a:t>
            </a:r>
          </a:p>
        </p:txBody>
      </p:sp>
      <p:sp>
        <p:nvSpPr>
          <p:cNvPr id="20" name="Footer Placeholder 4">
            <a:extLst>
              <a:ext uri="{FF2B5EF4-FFF2-40B4-BE49-F238E27FC236}">
                <a16:creationId xmlns:a16="http://schemas.microsoft.com/office/drawing/2014/main" id="{995348FA-6BD1-4887-8375-2583568E884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J. Use Breakout Sessions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38</a:t>
            </a:fld>
            <a:endParaRPr lang="en-US" dirty="0"/>
          </a:p>
        </p:txBody>
      </p:sp>
      <p:sp>
        <p:nvSpPr>
          <p:cNvPr id="5" name="Footer Placeholder 4">
            <a:extLst>
              <a:ext uri="{FF2B5EF4-FFF2-40B4-BE49-F238E27FC236}">
                <a16:creationId xmlns:a16="http://schemas.microsoft.com/office/drawing/2014/main" id="{0EEEF2E6-6FBC-459C-A314-1143FF875C05}"/>
              </a:ext>
            </a:extLst>
          </p:cNvPr>
          <p:cNvSpPr>
            <a:spLocks noGrp="1"/>
          </p:cNvSpPr>
          <p:nvPr>
            <p:ph type="ftr" sz="quarter" idx="11"/>
          </p:nvPr>
        </p:nvSpPr>
        <p:spPr/>
        <p:txBody>
          <a:bodyPr/>
          <a:lstStyle/>
          <a:p>
            <a:r>
              <a:rPr lang="en-US" dirty="0"/>
              <a:t>Copyright 1992-2015, Leadership Strategies, Inc. V15.02</a:t>
            </a:r>
          </a:p>
        </p:txBody>
      </p:sp>
      <p:sp>
        <p:nvSpPr>
          <p:cNvPr id="11" name="Title 4"/>
          <p:cNvSpPr txBox="1">
            <a:spLocks/>
          </p:cNvSpPr>
          <p:nvPr/>
        </p:nvSpPr>
        <p:spPr>
          <a:xfrm>
            <a:off x="657225" y="1478115"/>
            <a:ext cx="8071290" cy="54704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Using breakout sessions:</a:t>
            </a:r>
          </a:p>
        </p:txBody>
      </p:sp>
      <p:sp>
        <p:nvSpPr>
          <p:cNvPr id="6" name="Content Placeholder 26"/>
          <p:cNvSpPr txBox="1">
            <a:spLocks/>
          </p:cNvSpPr>
          <p:nvPr/>
        </p:nvSpPr>
        <p:spPr>
          <a:xfrm>
            <a:off x="657225" y="2124016"/>
            <a:ext cx="7192210" cy="3320954"/>
          </a:xfrm>
          <a:prstGeom prst="rect">
            <a:avLst/>
          </a:prstGeom>
        </p:spPr>
        <p:txBody>
          <a:bodyPr vert="horz" lIns="91440" tIns="45720" rIns="91440" bIns="45720" rtlCol="0">
            <a:norm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Let them know what’s coming</a:t>
            </a:r>
          </a:p>
          <a:p>
            <a:pPr marL="342900" indent="-342900">
              <a:spcBef>
                <a:spcPct val="20000"/>
              </a:spcBef>
              <a:buClr>
                <a:srgbClr val="009383"/>
              </a:buClr>
              <a:buFont typeface="Arial"/>
              <a:buChar char="•"/>
              <a:defRPr/>
            </a:pPr>
            <a:r>
              <a:rPr lang="en-US" sz="2400" dirty="0">
                <a:latin typeface="Arial" panose="020B0604020202020204" pitchFamily="34" charset="0"/>
                <a:ea typeface="ＭＳ Ｐゴシック" charset="-128"/>
                <a:cs typeface="Arial" panose="020B0604020202020204" pitchFamily="34" charset="0"/>
              </a:rPr>
              <a:t>Complete the first element as a group</a:t>
            </a:r>
          </a:p>
          <a:p>
            <a:pPr marL="342900" indent="-342900">
              <a:spcBef>
                <a:spcPct val="20000"/>
              </a:spcBef>
              <a:buClr>
                <a:srgbClr val="009383"/>
              </a:buClr>
              <a:buFont typeface="Arial"/>
              <a:buChar char="•"/>
              <a:defRPr/>
            </a:pPr>
            <a:r>
              <a:rPr lang="en-US" sz="2400" dirty="0">
                <a:latin typeface="Arial" panose="020B0604020202020204" pitchFamily="34" charset="0"/>
                <a:ea typeface="ＭＳ Ｐゴシック" charset="-128"/>
                <a:cs typeface="Arial" panose="020B0604020202020204" pitchFamily="34" charset="0"/>
              </a:rPr>
              <a:t>Determine the number of teams</a:t>
            </a:r>
          </a:p>
          <a:p>
            <a:pPr marL="342900" indent="-342900">
              <a:spcBef>
                <a:spcPct val="20000"/>
              </a:spcBef>
              <a:buClr>
                <a:srgbClr val="009383"/>
              </a:buClr>
              <a:buFont typeface="Arial"/>
              <a:buChar char="•"/>
              <a:defRPr/>
            </a:pPr>
            <a:r>
              <a:rPr lang="en-US" sz="2400" dirty="0">
                <a:latin typeface="Arial" panose="020B0604020202020204" pitchFamily="34" charset="0"/>
                <a:ea typeface="ＭＳ Ｐゴシック" charset="-128"/>
                <a:cs typeface="Arial" panose="020B0604020202020204" pitchFamily="34" charset="0"/>
              </a:rPr>
              <a:t>Divide into teams</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Give final directions</a:t>
            </a:r>
          </a:p>
          <a:p>
            <a:pPr marL="342900" indent="-342900">
              <a:spcBef>
                <a:spcPct val="20000"/>
              </a:spcBef>
              <a:buClr>
                <a:srgbClr val="009383"/>
              </a:buClr>
              <a:buFont typeface="Arial"/>
              <a:buChar char="•"/>
              <a:defRPr/>
            </a:pPr>
            <a:r>
              <a:rPr lang="en-US" sz="2400" dirty="0">
                <a:latin typeface="Arial" panose="020B0604020202020204" pitchFamily="34" charset="0"/>
                <a:ea typeface="ＭＳ Ｐゴシック" charset="-128"/>
                <a:cs typeface="Arial" panose="020B0604020202020204" pitchFamily="34" charset="0"/>
              </a:rPr>
              <a:t>Monitor activity</a:t>
            </a:r>
          </a:p>
          <a:p>
            <a:pPr marL="342900" indent="-342900">
              <a:spcBef>
                <a:spcPct val="20000"/>
              </a:spcBef>
              <a:buClr>
                <a:srgbClr val="009383"/>
              </a:buClr>
              <a:buFont typeface="Arial"/>
              <a:buChar char="•"/>
              <a:defRPr/>
            </a:pPr>
            <a:r>
              <a:rPr lang="en-US" sz="2400" dirty="0">
                <a:latin typeface="Arial" panose="020B0604020202020204" pitchFamily="34" charset="0"/>
                <a:ea typeface="ＭＳ Ｐゴシック" charset="-128"/>
                <a:cs typeface="Arial" panose="020B0604020202020204" pitchFamily="34" charset="0"/>
              </a:rPr>
              <a:t>Each team reports results back to the group</a:t>
            </a:r>
          </a:p>
          <a:p>
            <a:pPr marL="342900" indent="-342900">
              <a:spcBef>
                <a:spcPct val="20000"/>
              </a:spcBef>
              <a:buClr>
                <a:srgbClr val="99AB21"/>
              </a:buClr>
              <a:buFont typeface="Arial"/>
              <a:buChar char="•"/>
              <a:defRPr/>
            </a:pPr>
            <a:endParaRPr lang="en-US" sz="2800" dirty="0">
              <a:solidFill>
                <a:srgbClr val="00467F"/>
              </a:solidFill>
              <a:latin typeface="Franklin Gothic Book"/>
              <a:ea typeface="ＭＳ Ｐゴシック" charset="-128"/>
              <a:cs typeface="Franklin Gothic Book"/>
            </a:endParaRPr>
          </a:p>
        </p:txBody>
      </p:sp>
      <p:sp>
        <p:nvSpPr>
          <p:cNvPr id="7" name="Rectangle 6"/>
          <p:cNvSpPr/>
          <p:nvPr/>
        </p:nvSpPr>
        <p:spPr>
          <a:xfrm>
            <a:off x="427220" y="2577713"/>
            <a:ext cx="6313153" cy="412068"/>
          </a:xfrm>
          <a:prstGeom prst="rect">
            <a:avLst/>
          </a:prstGeom>
          <a:noFill/>
          <a:ln w="31750">
            <a:solidFill>
              <a:srgbClr val="F2652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0992377" y="577839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3-13</a:t>
            </a:r>
          </a:p>
        </p:txBody>
      </p:sp>
      <p:sp>
        <p:nvSpPr>
          <p:cNvPr id="3" name="TextBox 2"/>
          <p:cNvSpPr txBox="1"/>
          <p:nvPr/>
        </p:nvSpPr>
        <p:spPr>
          <a:xfrm>
            <a:off x="2170983" y="5431202"/>
            <a:ext cx="7850034" cy="461665"/>
          </a:xfrm>
          <a:prstGeom prst="rect">
            <a:avLst/>
          </a:prstGeom>
          <a:solidFill>
            <a:srgbClr val="F26522"/>
          </a:solid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Warning: Breakout sessions don’t always save time!</a:t>
            </a:r>
          </a:p>
        </p:txBody>
      </p:sp>
      <p:sp>
        <p:nvSpPr>
          <p:cNvPr id="9" name="TextBox 8"/>
          <p:cNvSpPr txBox="1"/>
          <p:nvPr/>
        </p:nvSpPr>
        <p:spPr>
          <a:xfrm>
            <a:off x="11678177" y="524653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src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39</a:t>
            </a:fld>
            <a:endParaRPr lang="en-US" dirty="0"/>
          </a:p>
        </p:txBody>
      </p:sp>
      <p:sp>
        <p:nvSpPr>
          <p:cNvPr id="3" name="Footer Placeholder 2">
            <a:extLst>
              <a:ext uri="{FF2B5EF4-FFF2-40B4-BE49-F238E27FC236}">
                <a16:creationId xmlns:a16="http://schemas.microsoft.com/office/drawing/2014/main" id="{DBBAA98F-737C-49F9-83D4-658C2448506F}"/>
              </a:ext>
            </a:extLst>
          </p:cNvPr>
          <p:cNvSpPr>
            <a:spLocks noGrp="1"/>
          </p:cNvSpPr>
          <p:nvPr>
            <p:ph type="ftr" sz="quarter" idx="11"/>
          </p:nvPr>
        </p:nvSpPr>
        <p:spPr/>
        <p:txBody>
          <a:bodyPr/>
          <a:lstStyle/>
          <a:p>
            <a:r>
              <a:rPr lang="en-US" dirty="0"/>
              <a:t>Copyright 1992-2015, Leadership Strategies, Inc. V15.02</a:t>
            </a:r>
          </a:p>
        </p:txBody>
      </p:sp>
      <p:sp>
        <p:nvSpPr>
          <p:cNvPr id="13" name="Rectangle 12"/>
          <p:cNvSpPr/>
          <p:nvPr/>
        </p:nvSpPr>
        <p:spPr>
          <a:xfrm>
            <a:off x="2144575" y="243652"/>
            <a:ext cx="8445887" cy="57828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k. Know when it is not working</a:t>
            </a:r>
          </a:p>
        </p:txBody>
      </p:sp>
      <p:sp>
        <p:nvSpPr>
          <p:cNvPr id="18" name="Rectangle 17"/>
          <p:cNvSpPr/>
          <p:nvPr/>
        </p:nvSpPr>
        <p:spPr>
          <a:xfrm>
            <a:off x="3808491" y="1345751"/>
            <a:ext cx="5118056" cy="2013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b" anchorCtr="0"/>
          <a:lstStyle/>
          <a:p>
            <a:pPr algn="ctr"/>
            <a:endParaRPr lang="en-US" dirty="0"/>
          </a:p>
        </p:txBody>
      </p:sp>
      <p:sp>
        <p:nvSpPr>
          <p:cNvPr id="22" name="Content Placeholder 26"/>
          <p:cNvSpPr txBox="1">
            <a:spLocks/>
          </p:cNvSpPr>
          <p:nvPr/>
        </p:nvSpPr>
        <p:spPr>
          <a:xfrm>
            <a:off x="3808491" y="1435212"/>
            <a:ext cx="5118056" cy="2013466"/>
          </a:xfrm>
          <a:prstGeom prst="rect">
            <a:avLst/>
          </a:prstGeom>
        </p:spPr>
        <p:txBody>
          <a:bodyPr vert="horz" lIns="91440" tIns="45720" rIns="91440" bIns="45720" rtlCol="0">
            <a:normAutofit/>
          </a:bodyPr>
          <a:lstStyle/>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Be alert to signs</a:t>
            </a:r>
          </a:p>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Acknowledge the problem</a:t>
            </a:r>
          </a:p>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Resume if alternate approach</a:t>
            </a:r>
          </a:p>
          <a:p>
            <a:pPr marL="514350" indent="-51435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Break if not</a:t>
            </a:r>
          </a:p>
        </p:txBody>
      </p:sp>
      <p:sp>
        <p:nvSpPr>
          <p:cNvPr id="15" name="TextBox 14"/>
          <p:cNvSpPr txBox="1"/>
          <p:nvPr/>
        </p:nvSpPr>
        <p:spPr>
          <a:xfrm>
            <a:off x="10952428" y="583434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3-15</a:t>
            </a:r>
          </a:p>
        </p:txBody>
      </p:sp>
      <p:sp>
        <p:nvSpPr>
          <p:cNvPr id="20" name="Footer Placeholder 4">
            <a:extLst>
              <a:ext uri="{FF2B5EF4-FFF2-40B4-BE49-F238E27FC236}">
                <a16:creationId xmlns:a16="http://schemas.microsoft.com/office/drawing/2014/main" id="{47AA7A34-0FD2-4B67-B5DE-1268CD55AF6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fade">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fade">
                                      <p:cBhvr>
                                        <p:cTn id="2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pencil.jpg"/>
          <p:cNvPicPr>
            <a:picLocks noChangeAspect="1"/>
          </p:cNvPicPr>
          <p:nvPr/>
        </p:nvPicPr>
        <p:blipFill>
          <a:blip r:embed="rId3"/>
          <a:srcRect b="51111"/>
          <a:stretch>
            <a:fillRect/>
          </a:stretch>
        </p:blipFill>
        <p:spPr>
          <a:xfrm>
            <a:off x="0" y="0"/>
            <a:ext cx="12192000" cy="3429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10" name="Footer Placeholder 9">
            <a:extLst>
              <a:ext uri="{FF2B5EF4-FFF2-40B4-BE49-F238E27FC236}">
                <a16:creationId xmlns:a16="http://schemas.microsoft.com/office/drawing/2014/main" id="{3A1EF02C-B4B7-455A-B1C4-4BBE3C03A896}"/>
              </a:ext>
            </a:extLst>
          </p:cNvPr>
          <p:cNvSpPr>
            <a:spLocks noGrp="1"/>
          </p:cNvSpPr>
          <p:nvPr>
            <p:ph type="ftr" sz="quarter" idx="11"/>
          </p:nvPr>
        </p:nvSpPr>
        <p:spPr/>
        <p:txBody>
          <a:bodyPr/>
          <a:lstStyle/>
          <a:p>
            <a:r>
              <a:rPr lang="en-US" dirty="0"/>
              <a:t>Copyright 1992-2015, Leadership Strategies, Inc. V15.02</a:t>
            </a:r>
          </a:p>
        </p:txBody>
      </p:sp>
      <p:sp>
        <p:nvSpPr>
          <p:cNvPr id="12" name="Title 1">
            <a:extLst>
              <a:ext uri="{FF2B5EF4-FFF2-40B4-BE49-F238E27FC236}">
                <a16:creationId xmlns:a16="http://schemas.microsoft.com/office/drawing/2014/main" id="{E186365D-D3F3-4ED2-BFDB-DEEDFC565750}"/>
              </a:ext>
            </a:extLst>
          </p:cNvPr>
          <p:cNvSpPr txBox="1">
            <a:spLocks/>
          </p:cNvSpPr>
          <p:nvPr/>
        </p:nvSpPr>
        <p:spPr>
          <a:xfrm>
            <a:off x="1911869" y="3517901"/>
            <a:ext cx="8368262" cy="1143000"/>
          </a:xfrm>
          <a:prstGeom prst="rect">
            <a:avLst/>
          </a:prstGeom>
        </p:spPr>
        <p:txBody>
          <a:bodyPr vert="horz" lIns="91440" tIns="45720" rIns="91440" bIns="45720" rtlCol="0" anchor="t">
            <a:noAutofit/>
          </a:bodyPr>
          <a:lstStyle/>
          <a:p>
            <a:pPr algn="ctr" defTabSz="457200">
              <a:lnSpc>
                <a:spcPts val="77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Establish the course</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40</a:t>
            </a:fld>
            <a:endParaRPr lang="en-US" dirty="0"/>
          </a:p>
        </p:txBody>
      </p:sp>
      <p:sp>
        <p:nvSpPr>
          <p:cNvPr id="3" name="Footer Placeholder 2">
            <a:extLst>
              <a:ext uri="{FF2B5EF4-FFF2-40B4-BE49-F238E27FC236}">
                <a16:creationId xmlns:a16="http://schemas.microsoft.com/office/drawing/2014/main" id="{2CF791E9-193B-469A-9BC7-132D89562FAA}"/>
              </a:ext>
            </a:extLst>
          </p:cNvPr>
          <p:cNvSpPr>
            <a:spLocks noGrp="1"/>
          </p:cNvSpPr>
          <p:nvPr>
            <p:ph type="ftr" sz="quarter" idx="11"/>
          </p:nvPr>
        </p:nvSpPr>
        <p:spPr/>
        <p:txBody>
          <a:bodyPr/>
          <a:lstStyle/>
          <a:p>
            <a:r>
              <a:rPr lang="en-US" dirty="0"/>
              <a:t>Copyright 1992-2015, Leadership Strategies, Inc. V15.02</a:t>
            </a:r>
          </a:p>
        </p:txBody>
      </p:sp>
      <p:sp>
        <p:nvSpPr>
          <p:cNvPr id="13" name="Rectangle 12"/>
          <p:cNvSpPr/>
          <p:nvPr/>
        </p:nvSpPr>
        <p:spPr>
          <a:xfrm>
            <a:off x="1890775" y="225336"/>
            <a:ext cx="8410447" cy="50292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k. Know when it is not working</a:t>
            </a:r>
          </a:p>
        </p:txBody>
      </p:sp>
      <p:sp>
        <p:nvSpPr>
          <p:cNvPr id="18" name="Rectangle 17"/>
          <p:cNvSpPr/>
          <p:nvPr/>
        </p:nvSpPr>
        <p:spPr>
          <a:xfrm>
            <a:off x="3312581" y="1684420"/>
            <a:ext cx="5566837" cy="14437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1024347"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3-15</a:t>
            </a:r>
          </a:p>
        </p:txBody>
      </p:sp>
      <p:sp>
        <p:nvSpPr>
          <p:cNvPr id="16" name="Content Placeholder 6"/>
          <p:cNvSpPr>
            <a:spLocks noGrp="1"/>
          </p:cNvSpPr>
          <p:nvPr>
            <p:ph type="body" sz="quarter" idx="4294967295"/>
          </p:nvPr>
        </p:nvSpPr>
        <p:spPr>
          <a:xfrm>
            <a:off x="3312581" y="1722920"/>
            <a:ext cx="5566837" cy="1443789"/>
          </a:xfrm>
        </p:spPr>
        <p:txBody>
          <a:bodyPr>
            <a:noAutofit/>
          </a:bodyPr>
          <a:lstStyle/>
          <a:p>
            <a:pPr>
              <a:lnSpc>
                <a:spcPct val="100000"/>
              </a:lnSpc>
              <a:buClr>
                <a:srgbClr val="009383"/>
              </a:buClr>
            </a:pPr>
            <a:r>
              <a:rPr lang="en-US" sz="2400" dirty="0">
                <a:latin typeface="Arial" panose="020B0604020202020204" pitchFamily="34" charset="0"/>
                <a:cs typeface="Arial" panose="020B0604020202020204" pitchFamily="34" charset="0"/>
              </a:rPr>
              <a:t>Warning signs</a:t>
            </a:r>
          </a:p>
          <a:p>
            <a:pPr lvl="1">
              <a:lnSpc>
                <a:spcPct val="100000"/>
              </a:lnSpc>
              <a:buClr>
                <a:srgbClr val="009383"/>
              </a:buClr>
              <a:buFont typeface="Arial" panose="020B0604020202020204" pitchFamily="34" charset="0"/>
              <a:buChar char="–"/>
            </a:pPr>
            <a:r>
              <a:rPr lang="en-US" dirty="0">
                <a:solidFill>
                  <a:srgbClr val="F26522"/>
                </a:solidFill>
                <a:latin typeface="Arial" panose="020B0604020202020204" pitchFamily="34" charset="0"/>
                <a:cs typeface="Arial" panose="020B0604020202020204" pitchFamily="34" charset="0"/>
              </a:rPr>
              <a:t>Participants becoming frustrated</a:t>
            </a:r>
          </a:p>
          <a:p>
            <a:pPr lvl="1">
              <a:lnSpc>
                <a:spcPct val="100000"/>
              </a:lnSpc>
              <a:buClr>
                <a:srgbClr val="009383"/>
              </a:buClr>
              <a:buFont typeface="Arial" panose="020B0604020202020204" pitchFamily="34" charset="0"/>
              <a:buChar char="–"/>
            </a:pPr>
            <a:r>
              <a:rPr lang="en-US" dirty="0">
                <a:solidFill>
                  <a:srgbClr val="F26522"/>
                </a:solidFill>
                <a:latin typeface="Arial" panose="020B0604020202020204" pitchFamily="34" charset="0"/>
                <a:cs typeface="Arial" panose="020B0604020202020204" pitchFamily="34" charset="0"/>
              </a:rPr>
              <a:t>Information is not what is needed</a:t>
            </a:r>
          </a:p>
        </p:txBody>
      </p:sp>
      <p:sp>
        <p:nvSpPr>
          <p:cNvPr id="20" name="Footer Placeholder 4">
            <a:extLst>
              <a:ext uri="{FF2B5EF4-FFF2-40B4-BE49-F238E27FC236}">
                <a16:creationId xmlns:a16="http://schemas.microsoft.com/office/drawing/2014/main" id="{61DC2BCD-62AF-4527-AB63-9E9B95A274B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41</a:t>
            </a:fld>
            <a:endParaRPr lang="en-US" dirty="0"/>
          </a:p>
        </p:txBody>
      </p:sp>
      <p:sp>
        <p:nvSpPr>
          <p:cNvPr id="5" name="Footer Placeholder 2">
            <a:extLst>
              <a:ext uri="{FF2B5EF4-FFF2-40B4-BE49-F238E27FC236}">
                <a16:creationId xmlns:a16="http://schemas.microsoft.com/office/drawing/2014/main" id="{1DFCDB5B-293B-453E-9E00-E5041B4CA0AF}"/>
              </a:ext>
            </a:extLst>
          </p:cNvPr>
          <p:cNvSpPr>
            <a:spLocks noGrp="1"/>
          </p:cNvSpPr>
          <p:nvPr>
            <p:ph type="ftr" sz="quarter" idx="11"/>
          </p:nvPr>
        </p:nvSpPr>
        <p:spPr/>
        <p:txBody>
          <a:bodyPr/>
          <a:lstStyle/>
          <a:p>
            <a:r>
              <a:rPr lang="en-US" dirty="0"/>
              <a:t>Copyright 1992-2015, Leadership Strategies, Inc. V15.02</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
        <p:nvSpPr>
          <p:cNvPr id="8" name="Title 5">
            <a:extLst>
              <a:ext uri="{FF2B5EF4-FFF2-40B4-BE49-F238E27FC236}">
                <a16:creationId xmlns:a16="http://schemas.microsoft.com/office/drawing/2014/main" id="{F53B67A1-704F-41DD-B908-708036B8928A}"/>
              </a:ext>
            </a:extLst>
          </p:cNvPr>
          <p:cNvSpPr txBox="1">
            <a:spLocks/>
          </p:cNvSpPr>
          <p:nvPr/>
        </p:nvSpPr>
        <p:spPr>
          <a:xfrm>
            <a:off x="838200" y="842171"/>
            <a:ext cx="7400925" cy="1243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600" kern="1200">
                <a:solidFill>
                  <a:schemeClr val="bg1"/>
                </a:solidFill>
                <a:latin typeface="+mj-lt"/>
                <a:ea typeface="+mj-ea"/>
                <a:cs typeface="+mj-cs"/>
              </a:defRPr>
            </a:lvl1pPr>
          </a:lstStyle>
          <a:p>
            <a:r>
              <a:rPr lang="en-US" sz="5000" dirty="0">
                <a:latin typeface="Arial" panose="020B0604020202020204" pitchFamily="34" charset="0"/>
                <a:cs typeface="Arial" panose="020B0604020202020204" pitchFamily="34" charset="0"/>
              </a:rPr>
              <a:t>FULL PRINCIPLE REVIEW</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42</a:t>
            </a:fld>
            <a:endParaRPr lang="en-US" dirty="0"/>
          </a:p>
        </p:txBody>
      </p:sp>
      <p:sp>
        <p:nvSpPr>
          <p:cNvPr id="27" name="Content Placeholder 26"/>
          <p:cNvSpPr>
            <a:spLocks noGrp="1"/>
          </p:cNvSpPr>
          <p:nvPr>
            <p:ph type="body" sz="quarter" idx="13"/>
          </p:nvPr>
        </p:nvSpPr>
        <p:spPr>
          <a:xfrm>
            <a:off x="560388" y="2054830"/>
            <a:ext cx="11426825" cy="4130451"/>
          </a:xfrm>
        </p:spPr>
        <p:txBody>
          <a:bodyPr>
            <a:normAutofit/>
          </a:bodyPr>
          <a:lstStyle/>
          <a:p>
            <a:pPr marL="0" indent="0"/>
            <a:r>
              <a:rPr lang="en-US" sz="2400" dirty="0"/>
              <a:t> Checkpoints</a:t>
            </a:r>
          </a:p>
          <a:p>
            <a:pPr marL="0" indent="0"/>
            <a:r>
              <a:rPr lang="en-US" sz="2400" dirty="0"/>
              <a:t> Extended checkpoints</a:t>
            </a:r>
          </a:p>
          <a:p>
            <a:pPr marL="0" indent="0"/>
            <a:r>
              <a:rPr lang="en-US" sz="2400" dirty="0"/>
              <a:t> Warming up the group</a:t>
            </a:r>
          </a:p>
          <a:p>
            <a:pPr marL="0" indent="0"/>
            <a:r>
              <a:rPr lang="en-US" sz="2400" dirty="0"/>
              <a:t> Giving directions (PeDeQs)</a:t>
            </a:r>
          </a:p>
          <a:p>
            <a:pPr marL="0" indent="0"/>
            <a:r>
              <a:rPr lang="en-US" sz="2400" dirty="0"/>
              <a:t> Labeling your flip charts</a:t>
            </a:r>
          </a:p>
        </p:txBody>
      </p:sp>
      <p:sp>
        <p:nvSpPr>
          <p:cNvPr id="2" name="Footer Placeholder 1">
            <a:extLst>
              <a:ext uri="{FF2B5EF4-FFF2-40B4-BE49-F238E27FC236}">
                <a16:creationId xmlns:a16="http://schemas.microsoft.com/office/drawing/2014/main" id="{EF72C98D-2093-40FA-883F-2E6C8C083624}"/>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560388" y="1339858"/>
            <a:ext cx="8071290" cy="6905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five ways to set the course?</a:t>
            </a:r>
          </a:p>
        </p:txBody>
      </p:sp>
    </p:spTree>
    <p:extLst>
      <p:ext uri="{BB962C8B-B14F-4D97-AF65-F5344CB8AC3E}">
        <p14:creationId xmlns:p14="http://schemas.microsoft.com/office/powerpoint/2010/main" val="2789808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43</a:t>
            </a:fld>
            <a:endParaRPr lang="en-US" dirty="0"/>
          </a:p>
        </p:txBody>
      </p:sp>
      <p:sp>
        <p:nvSpPr>
          <p:cNvPr id="27" name="Content Placeholder 26"/>
          <p:cNvSpPr>
            <a:spLocks noGrp="1"/>
          </p:cNvSpPr>
          <p:nvPr>
            <p:ph type="body" sz="quarter" idx="13"/>
          </p:nvPr>
        </p:nvSpPr>
        <p:spPr>
          <a:xfrm>
            <a:off x="560388" y="2092932"/>
            <a:ext cx="11426825" cy="439760"/>
          </a:xfrm>
        </p:spPr>
        <p:txBody>
          <a:bodyPr>
            <a:normAutofit/>
          </a:bodyPr>
          <a:lstStyle/>
          <a:p>
            <a:r>
              <a:rPr lang="en-US" sz="2400" dirty="0"/>
              <a:t>When moving from one facilitated process to another</a:t>
            </a:r>
          </a:p>
        </p:txBody>
      </p:sp>
      <p:sp>
        <p:nvSpPr>
          <p:cNvPr id="2" name="Footer Placeholder 1">
            <a:extLst>
              <a:ext uri="{FF2B5EF4-FFF2-40B4-BE49-F238E27FC236}">
                <a16:creationId xmlns:a16="http://schemas.microsoft.com/office/drawing/2014/main" id="{7E2D5795-D229-4458-8567-62D86F146CE6}"/>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515955"/>
            <a:ext cx="8071290" cy="520237"/>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do you conduct a checkpoint?</a:t>
            </a:r>
          </a:p>
        </p:txBody>
      </p:sp>
      <p:sp>
        <p:nvSpPr>
          <p:cNvPr id="9" name="Content Placeholder 26"/>
          <p:cNvSpPr txBox="1">
            <a:spLocks/>
          </p:cNvSpPr>
          <p:nvPr/>
        </p:nvSpPr>
        <p:spPr>
          <a:xfrm>
            <a:off x="560388" y="3071317"/>
            <a:ext cx="8071290" cy="1775180"/>
          </a:xfrm>
          <a:prstGeom prst="rect">
            <a:avLst/>
          </a:prstGeom>
        </p:spPr>
        <p:txBody>
          <a:bodyPr vert="horz" lIns="91440" tIns="45720" rIns="91440" bIns="45720" rtlCol="0">
            <a:norm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Review</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Preview</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Big View</a:t>
            </a:r>
          </a:p>
        </p:txBody>
      </p:sp>
      <p:sp>
        <p:nvSpPr>
          <p:cNvPr id="10" name="Title 4"/>
          <p:cNvSpPr txBox="1">
            <a:spLocks/>
          </p:cNvSpPr>
          <p:nvPr/>
        </p:nvSpPr>
        <p:spPr>
          <a:xfrm>
            <a:off x="657225" y="2560113"/>
            <a:ext cx="8071290" cy="59574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 do you conduct a checkpoint?</a:t>
            </a:r>
          </a:p>
        </p:txBody>
      </p:sp>
      <p:sp>
        <p:nvSpPr>
          <p:cNvPr id="8" name="TextBox 7"/>
          <p:cNvSpPr txBox="1"/>
          <p:nvPr/>
        </p:nvSpPr>
        <p:spPr>
          <a:xfrm>
            <a:off x="10946755" y="285798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extLst>
      <p:ext uri="{BB962C8B-B14F-4D97-AF65-F5344CB8AC3E}">
        <p14:creationId xmlns:p14="http://schemas.microsoft.com/office/powerpoint/2010/main" val="94172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44</a:t>
            </a:fld>
            <a:endParaRPr lang="en-US" dirty="0"/>
          </a:p>
        </p:txBody>
      </p:sp>
      <p:sp>
        <p:nvSpPr>
          <p:cNvPr id="27" name="Content Placeholder 26"/>
          <p:cNvSpPr>
            <a:spLocks noGrp="1"/>
          </p:cNvSpPr>
          <p:nvPr>
            <p:ph type="body" sz="quarter" idx="13"/>
          </p:nvPr>
        </p:nvSpPr>
        <p:spPr>
          <a:xfrm>
            <a:off x="560388" y="1955890"/>
            <a:ext cx="11426825" cy="581827"/>
          </a:xfrm>
        </p:spPr>
        <p:txBody>
          <a:bodyPr>
            <a:normAutofit/>
          </a:bodyPr>
          <a:lstStyle/>
          <a:p>
            <a:r>
              <a:rPr lang="en-US" sz="2400" dirty="0"/>
              <a:t>The acronym for giving directions</a:t>
            </a:r>
          </a:p>
        </p:txBody>
      </p:sp>
      <p:sp>
        <p:nvSpPr>
          <p:cNvPr id="2" name="Footer Placeholder 1">
            <a:extLst>
              <a:ext uri="{FF2B5EF4-FFF2-40B4-BE49-F238E27FC236}">
                <a16:creationId xmlns:a16="http://schemas.microsoft.com/office/drawing/2014/main" id="{E95AF85B-7090-40AE-8342-94E58E38F39D}"/>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560388" y="1452493"/>
            <a:ext cx="8071290" cy="503397"/>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PeDeQs?</a:t>
            </a:r>
          </a:p>
        </p:txBody>
      </p:sp>
      <p:sp>
        <p:nvSpPr>
          <p:cNvPr id="9" name="Content Placeholder 26"/>
          <p:cNvSpPr txBox="1">
            <a:spLocks/>
          </p:cNvSpPr>
          <p:nvPr/>
        </p:nvSpPr>
        <p:spPr>
          <a:xfrm>
            <a:off x="560388" y="2684326"/>
            <a:ext cx="8071290" cy="2606670"/>
          </a:xfrm>
          <a:prstGeom prst="rect">
            <a:avLst/>
          </a:prstGeom>
        </p:spPr>
        <p:txBody>
          <a:bodyPr vert="horz" lIns="91440" tIns="45720" rIns="91440" bIns="45720" rtlCol="0">
            <a:norm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Purpose</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example</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Directions</a:t>
            </a:r>
          </a:p>
        </p:txBody>
      </p:sp>
      <p:sp>
        <p:nvSpPr>
          <p:cNvPr id="8" name="Content Placeholder 26"/>
          <p:cNvSpPr txBox="1">
            <a:spLocks/>
          </p:cNvSpPr>
          <p:nvPr/>
        </p:nvSpPr>
        <p:spPr>
          <a:xfrm>
            <a:off x="3725172" y="2684326"/>
            <a:ext cx="5617463" cy="2606670"/>
          </a:xfrm>
          <a:prstGeom prst="rect">
            <a:avLst/>
          </a:prstGeom>
        </p:spPr>
        <p:txBody>
          <a:bodyPr vert="horz" lIns="91440" tIns="45720" rIns="91440" bIns="45720" rtlCol="0">
            <a:norm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exceptions</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Questions</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starting Question</a:t>
            </a:r>
          </a:p>
        </p:txBody>
      </p:sp>
      <p:sp>
        <p:nvSpPr>
          <p:cNvPr id="10" name="TextBox 9"/>
          <p:cNvSpPr txBox="1"/>
          <p:nvPr/>
        </p:nvSpPr>
        <p:spPr>
          <a:xfrm>
            <a:off x="11583593" y="342900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extLst>
      <p:ext uri="{BB962C8B-B14F-4D97-AF65-F5344CB8AC3E}">
        <p14:creationId xmlns:p14="http://schemas.microsoft.com/office/powerpoint/2010/main" val="220874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45</a:t>
            </a:fld>
            <a:endParaRPr lang="en-US" dirty="0"/>
          </a:p>
        </p:txBody>
      </p:sp>
      <p:sp>
        <p:nvSpPr>
          <p:cNvPr id="27" name="Content Placeholder 26"/>
          <p:cNvSpPr>
            <a:spLocks noGrp="1"/>
          </p:cNvSpPr>
          <p:nvPr>
            <p:ph type="body" sz="quarter" idx="13"/>
          </p:nvPr>
        </p:nvSpPr>
        <p:spPr>
          <a:xfrm>
            <a:off x="560388" y="1984116"/>
            <a:ext cx="11426825" cy="4201166"/>
          </a:xfrm>
        </p:spPr>
        <p:txBody>
          <a:bodyPr/>
          <a:lstStyle/>
          <a:p>
            <a:pPr>
              <a:lnSpc>
                <a:spcPct val="100000"/>
              </a:lnSpc>
            </a:pPr>
            <a:r>
              <a:rPr lang="en-US" sz="2400" dirty="0"/>
              <a:t> To engage the group</a:t>
            </a:r>
          </a:p>
          <a:p>
            <a:pPr>
              <a:lnSpc>
                <a:spcPct val="100000"/>
              </a:lnSpc>
            </a:pPr>
            <a:r>
              <a:rPr lang="en-US" sz="2400" dirty="0"/>
              <a:t> To efficiently process many items concurrently</a:t>
            </a:r>
          </a:p>
          <a:p>
            <a:pPr>
              <a:buNone/>
            </a:pPr>
            <a:endParaRPr lang="en-US" dirty="0"/>
          </a:p>
        </p:txBody>
      </p:sp>
      <p:sp>
        <p:nvSpPr>
          <p:cNvPr id="2" name="Footer Placeholder 1">
            <a:extLst>
              <a:ext uri="{FF2B5EF4-FFF2-40B4-BE49-F238E27FC236}">
                <a16:creationId xmlns:a16="http://schemas.microsoft.com/office/drawing/2014/main" id="{CB6B41B9-8C67-4E91-A2F1-03CFDD595ED6}"/>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60171"/>
            <a:ext cx="8071290" cy="52394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do you use breakout groups?</a:t>
            </a:r>
          </a:p>
        </p:txBody>
      </p:sp>
      <p:sp>
        <p:nvSpPr>
          <p:cNvPr id="7" name="TextBox 6">
            <a:extLst>
              <a:ext uri="{FF2B5EF4-FFF2-40B4-BE49-F238E27FC236}">
                <a16:creationId xmlns:a16="http://schemas.microsoft.com/office/drawing/2014/main" id="{12AB13C8-93D0-4C83-8024-706C6FA512A7}"/>
              </a:ext>
            </a:extLst>
          </p:cNvPr>
          <p:cNvSpPr txBox="1"/>
          <p:nvPr/>
        </p:nvSpPr>
        <p:spPr>
          <a:xfrm>
            <a:off x="11528934" y="237022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46</a:t>
            </a:fld>
            <a:endParaRPr lang="en-US" dirty="0"/>
          </a:p>
        </p:txBody>
      </p:sp>
      <p:sp>
        <p:nvSpPr>
          <p:cNvPr id="27" name="Content Placeholder 26"/>
          <p:cNvSpPr>
            <a:spLocks noGrp="1"/>
          </p:cNvSpPr>
          <p:nvPr>
            <p:ph type="body" sz="quarter" idx="13"/>
          </p:nvPr>
        </p:nvSpPr>
        <p:spPr>
          <a:xfrm>
            <a:off x="560388" y="2184499"/>
            <a:ext cx="11426825" cy="4000783"/>
          </a:xfrm>
        </p:spPr>
        <p:txBody>
          <a:bodyPr/>
          <a:lstStyle/>
          <a:p>
            <a:r>
              <a:rPr lang="en-US" sz="2400" dirty="0"/>
              <a:t>Completing the first element as a group</a:t>
            </a:r>
          </a:p>
          <a:p>
            <a:pPr>
              <a:buNone/>
            </a:pPr>
            <a:endParaRPr lang="en-US" dirty="0"/>
          </a:p>
        </p:txBody>
      </p:sp>
      <p:sp>
        <p:nvSpPr>
          <p:cNvPr id="2" name="Footer Placeholder 1">
            <a:extLst>
              <a:ext uri="{FF2B5EF4-FFF2-40B4-BE49-F238E27FC236}">
                <a16:creationId xmlns:a16="http://schemas.microsoft.com/office/drawing/2014/main" id="{3798E4D8-279B-41A0-A930-6E53FFE6C723}"/>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560388" y="1493934"/>
            <a:ext cx="11426824" cy="6905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is the </a:t>
            </a:r>
            <a:r>
              <a:rPr lang="en-US" sz="2800" u="sng" dirty="0">
                <a:solidFill>
                  <a:srgbClr val="009383"/>
                </a:solidFill>
                <a:latin typeface="Arial" panose="020B0604020202020204" pitchFamily="34" charset="0"/>
                <a:ea typeface="+mj-ea"/>
                <a:cs typeface="Arial" panose="020B0604020202020204" pitchFamily="34" charset="0"/>
              </a:rPr>
              <a:t>most important</a:t>
            </a:r>
            <a:r>
              <a:rPr lang="en-US" sz="2800" dirty="0">
                <a:solidFill>
                  <a:srgbClr val="009383"/>
                </a:solidFill>
                <a:latin typeface="Arial" panose="020B0604020202020204" pitchFamily="34" charset="0"/>
                <a:ea typeface="+mj-ea"/>
                <a:cs typeface="Arial" panose="020B0604020202020204" pitchFamily="34" charset="0"/>
              </a:rPr>
              <a:t> step in using breakout groups?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3</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47</a:t>
            </a:fld>
            <a:endParaRPr lang="en-US" dirty="0"/>
          </a:p>
        </p:txBody>
      </p:sp>
      <p:sp>
        <p:nvSpPr>
          <p:cNvPr id="6" name="Content Placeholder 5"/>
          <p:cNvSpPr>
            <a:spLocks noGrp="1"/>
          </p:cNvSpPr>
          <p:nvPr>
            <p:ph type="body" sz="quarter" idx="13"/>
          </p:nvPr>
        </p:nvSpPr>
        <p:spPr>
          <a:xfrm>
            <a:off x="657225" y="2445666"/>
            <a:ext cx="5449994" cy="3370163"/>
          </a:xfrm>
        </p:spPr>
        <p:txBody>
          <a:bodyPr>
            <a:noAutofit/>
          </a:bodyPr>
          <a:lstStyle/>
          <a:p>
            <a:pPr marL="514350" indent="-514350">
              <a:buFont typeface="+mj-lt"/>
              <a:buAutoNum type="alphaUcPeriod"/>
            </a:pPr>
            <a:r>
              <a:rPr lang="en-US" sz="2400" dirty="0"/>
              <a:t>Set the Course with Checkpoints</a:t>
            </a:r>
          </a:p>
          <a:p>
            <a:pPr marL="514350" indent="-514350">
              <a:buFont typeface="+mj-lt"/>
              <a:buAutoNum type="alphaUcPeriod"/>
            </a:pPr>
            <a:r>
              <a:rPr lang="en-US" sz="2400" dirty="0"/>
              <a:t>Restart with Extended Checkpoints</a:t>
            </a:r>
          </a:p>
          <a:p>
            <a:pPr marL="514350" indent="-514350">
              <a:buFont typeface="+mj-lt"/>
              <a:buAutoNum type="alphaUcPeriod"/>
            </a:pPr>
            <a:r>
              <a:rPr lang="en-US" sz="2400" dirty="0"/>
              <a:t>Warm Up the Group</a:t>
            </a:r>
          </a:p>
          <a:p>
            <a:pPr marL="514350" indent="-514350">
              <a:buFont typeface="+mj-lt"/>
              <a:buAutoNum type="alphaUcPeriod"/>
            </a:pPr>
            <a:r>
              <a:rPr lang="en-US" sz="2400" dirty="0"/>
              <a:t>Use Your PEDEQS</a:t>
            </a:r>
          </a:p>
          <a:p>
            <a:pPr marL="514350" indent="-514350">
              <a:buFont typeface="+mj-lt"/>
              <a:buAutoNum type="alphaUcPeriod"/>
            </a:pPr>
            <a:r>
              <a:rPr lang="en-US" sz="2400" dirty="0"/>
              <a:t>Label Charts to Improve Focus</a:t>
            </a:r>
          </a:p>
        </p:txBody>
      </p:sp>
      <p:sp>
        <p:nvSpPr>
          <p:cNvPr id="7" name="Content Placeholder 6"/>
          <p:cNvSpPr>
            <a:spLocks noGrp="1"/>
          </p:cNvSpPr>
          <p:nvPr>
            <p:ph idx="4294967295"/>
          </p:nvPr>
        </p:nvSpPr>
        <p:spPr>
          <a:xfrm>
            <a:off x="7007065" y="2402288"/>
            <a:ext cx="4972602" cy="3743325"/>
          </a:xfrm>
        </p:spPr>
        <p:txBody>
          <a:bodyPr>
            <a:normAutofit/>
          </a:bodyPr>
          <a:lstStyle/>
          <a:p>
            <a:pPr marL="514350" indent="-514350">
              <a:buClr>
                <a:srgbClr val="009383"/>
              </a:buClr>
              <a:buFont typeface="+mj-lt"/>
              <a:buAutoNum type="alphaUcPeriod" startAt="6"/>
            </a:pPr>
            <a:r>
              <a:rPr lang="en-US" sz="2400" b="0" dirty="0">
                <a:solidFill>
                  <a:schemeClr val="tx1"/>
                </a:solidFill>
              </a:rPr>
              <a:t>Redirect Side Issues</a:t>
            </a:r>
          </a:p>
          <a:p>
            <a:pPr marL="514350" indent="-514350">
              <a:buClr>
                <a:srgbClr val="009383"/>
              </a:buClr>
              <a:buFont typeface="+mj-lt"/>
              <a:buAutoNum type="alphaUcPeriod" startAt="6"/>
            </a:pPr>
            <a:r>
              <a:rPr lang="en-US" sz="2400" b="0" dirty="0">
                <a:solidFill>
                  <a:schemeClr val="tx1"/>
                </a:solidFill>
              </a:rPr>
              <a:t>Use Extended Prompt Questions</a:t>
            </a:r>
          </a:p>
          <a:p>
            <a:pPr marL="514350" indent="-514350">
              <a:buClr>
                <a:srgbClr val="009383"/>
              </a:buClr>
              <a:buFont typeface="+mj-lt"/>
              <a:buAutoNum type="alphaUcPeriod" startAt="6"/>
            </a:pPr>
            <a:r>
              <a:rPr lang="en-US" sz="2400" b="0" dirty="0">
                <a:solidFill>
                  <a:schemeClr val="tx1"/>
                </a:solidFill>
              </a:rPr>
              <a:t>Summarize the Results</a:t>
            </a:r>
          </a:p>
          <a:p>
            <a:pPr marL="514350" indent="-514350">
              <a:buClr>
                <a:srgbClr val="009383"/>
              </a:buClr>
              <a:buFont typeface="+mj-lt"/>
              <a:buAutoNum type="alphaUcPeriod" startAt="6"/>
            </a:pPr>
            <a:r>
              <a:rPr lang="en-US" sz="2400" b="0" dirty="0">
                <a:solidFill>
                  <a:schemeClr val="tx1"/>
                </a:solidFill>
              </a:rPr>
              <a:t>Be Conscious of Time</a:t>
            </a:r>
          </a:p>
          <a:p>
            <a:pPr marL="514350" indent="-514350">
              <a:buClr>
                <a:srgbClr val="009383"/>
              </a:buClr>
              <a:buFont typeface="+mj-lt"/>
              <a:buAutoNum type="alphaUcPeriod" startAt="6"/>
            </a:pPr>
            <a:r>
              <a:rPr lang="en-US" sz="2400" b="0" dirty="0">
                <a:solidFill>
                  <a:schemeClr val="tx1"/>
                </a:solidFill>
              </a:rPr>
              <a:t>Use Breakout Sessions</a:t>
            </a:r>
          </a:p>
          <a:p>
            <a:pPr marL="514350" indent="-514350">
              <a:buClr>
                <a:srgbClr val="009383"/>
              </a:buClr>
              <a:buFont typeface="+mj-lt"/>
              <a:buAutoNum type="alphaUcPeriod" startAt="6"/>
            </a:pPr>
            <a:r>
              <a:rPr lang="en-US" sz="2400" b="0" dirty="0">
                <a:solidFill>
                  <a:schemeClr val="tx1"/>
                </a:solidFill>
              </a:rPr>
              <a:t>Know When to Regroup</a:t>
            </a:r>
          </a:p>
        </p:txBody>
      </p:sp>
      <p:sp>
        <p:nvSpPr>
          <p:cNvPr id="8" name="Title 4"/>
          <p:cNvSpPr txBox="1">
            <a:spLocks/>
          </p:cNvSpPr>
          <p:nvPr/>
        </p:nvSpPr>
        <p:spPr>
          <a:xfrm>
            <a:off x="576656" y="1383705"/>
            <a:ext cx="8071290" cy="651867"/>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FOCUSING THE GROUP</a:t>
            </a:r>
          </a:p>
        </p:txBody>
      </p:sp>
      <p:sp>
        <p:nvSpPr>
          <p:cNvPr id="9" name="TextBox 8"/>
          <p:cNvSpPr txBox="1"/>
          <p:nvPr/>
        </p:nvSpPr>
        <p:spPr>
          <a:xfrm>
            <a:off x="544492" y="1883373"/>
            <a:ext cx="5526513" cy="461665"/>
          </a:xfrm>
          <a:prstGeom prst="rect">
            <a:avLst/>
          </a:prstGeom>
          <a:noFill/>
        </p:spPr>
        <p:txBody>
          <a:bodyPr wrap="none" rtlCol="0">
            <a:spAutoFit/>
          </a:bodyPr>
          <a:lstStyle/>
          <a:p>
            <a:pPr algn="r"/>
            <a:r>
              <a:rPr lang="en-US" sz="2400" i="1" dirty="0">
                <a:solidFill>
                  <a:srgbClr val="F26522"/>
                </a:solidFill>
                <a:latin typeface="Arial" panose="020B0604020202020204" pitchFamily="34" charset="0"/>
                <a:cs typeface="Arial" panose="020B0604020202020204" pitchFamily="34" charset="0"/>
              </a:rPr>
              <a:t>Establishing the Course, Avoid Detours</a:t>
            </a:r>
          </a:p>
        </p:txBody>
      </p:sp>
      <p:sp>
        <p:nvSpPr>
          <p:cNvPr id="10" name="Footer Placeholder 1">
            <a:extLst>
              <a:ext uri="{FF2B5EF4-FFF2-40B4-BE49-F238E27FC236}">
                <a16:creationId xmlns:a16="http://schemas.microsoft.com/office/drawing/2014/main" id="{68DF70C2-930C-490F-B11D-E7AA646633D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E4113901-D86B-4148-844A-06579E7110E2}"/>
              </a:ext>
            </a:extLst>
          </p:cNvPr>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74D65E31-434F-4A78-BD8A-28129F826DD6}"/>
              </a:ext>
            </a:extLst>
          </p:cNvPr>
          <p:cNvSpPr/>
          <p:nvPr/>
        </p:nvSpPr>
        <p:spPr>
          <a:xfrm>
            <a:off x="5906030" y="1558938"/>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0407430A-C4F3-4632-AB94-F89B38E8B22F}"/>
              </a:ext>
            </a:extLst>
          </p:cNvPr>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7" name="Title 1">
            <a:extLst>
              <a:ext uri="{FF2B5EF4-FFF2-40B4-BE49-F238E27FC236}">
                <a16:creationId xmlns:a16="http://schemas.microsoft.com/office/drawing/2014/main" id="{4AB6B560-0D59-4988-9420-2806A7D381A0}"/>
              </a:ext>
            </a:extLst>
          </p:cNvPr>
          <p:cNvSpPr>
            <a:spLocks noGrp="1"/>
          </p:cNvSpPr>
          <p:nvPr>
            <p:ph type="title"/>
          </p:nvPr>
        </p:nvSpPr>
        <p:spPr>
          <a:xfrm>
            <a:off x="657225" y="522072"/>
            <a:ext cx="7429500" cy="690564"/>
          </a:xfrm>
        </p:spPr>
        <p:txBody>
          <a:bodyPr>
            <a:normAutofit/>
          </a:bodyPr>
          <a:lstStyle/>
          <a:p>
            <a:r>
              <a:rPr lang="en-US" sz="3600" b="0" dirty="0"/>
              <a:t>Checkpoint</a:t>
            </a:r>
          </a:p>
        </p:txBody>
      </p:sp>
      <p:sp>
        <p:nvSpPr>
          <p:cNvPr id="39" name="Slide Number Placeholder 3">
            <a:extLst>
              <a:ext uri="{FF2B5EF4-FFF2-40B4-BE49-F238E27FC236}">
                <a16:creationId xmlns:a16="http://schemas.microsoft.com/office/drawing/2014/main" id="{F3BC4E20-2E0C-4C75-9065-3196856B2E86}"/>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48</a:t>
            </a:fld>
            <a:endParaRPr lang="en-US" dirty="0"/>
          </a:p>
        </p:txBody>
      </p:sp>
      <p:sp>
        <p:nvSpPr>
          <p:cNvPr id="40" name="Footer Placeholder 2">
            <a:extLst>
              <a:ext uri="{FF2B5EF4-FFF2-40B4-BE49-F238E27FC236}">
                <a16:creationId xmlns:a16="http://schemas.microsoft.com/office/drawing/2014/main" id="{8B5400AA-6718-435F-91BD-2C4966803AE0}"/>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
        <p:nvSpPr>
          <p:cNvPr id="41" name="Oval 40">
            <a:extLst>
              <a:ext uri="{FF2B5EF4-FFF2-40B4-BE49-F238E27FC236}">
                <a16:creationId xmlns:a16="http://schemas.microsoft.com/office/drawing/2014/main" id="{C7E8E20F-31D0-4B8A-960C-C94ED255A1F2}"/>
              </a:ext>
            </a:extLst>
          </p:cNvPr>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A7B3A5B2-ACBC-42D8-B59D-1D90C062FEA2}"/>
              </a:ext>
            </a:extLst>
          </p:cNvPr>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1A4198DF-7E61-4517-8EE7-1D9ACA89E975}"/>
              </a:ext>
            </a:extLst>
          </p:cNvPr>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BC1F57AC-DB78-4F18-B7BD-F1EEDBAAAC9D}"/>
              </a:ext>
            </a:extLst>
          </p:cNvPr>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A7526CDD-508E-4143-8B78-9673F80B377C}"/>
              </a:ext>
            </a:extLst>
          </p:cNvPr>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00DC5C12-D500-4243-9671-96B4FA93ADC1}"/>
              </a:ext>
            </a:extLst>
          </p:cNvPr>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7123A806-6381-4205-AD80-F32EEB8E8524}"/>
              </a:ext>
            </a:extLst>
          </p:cNvPr>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F3834AF5-56E5-4200-BB88-51B9DD769066}"/>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53" name="Picture 52">
            <a:extLst>
              <a:ext uri="{FF2B5EF4-FFF2-40B4-BE49-F238E27FC236}">
                <a16:creationId xmlns:a16="http://schemas.microsoft.com/office/drawing/2014/main" id="{F268E225-42A2-4D04-B534-B2D56E2914D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54" name="Picture 53">
            <a:extLst>
              <a:ext uri="{FF2B5EF4-FFF2-40B4-BE49-F238E27FC236}">
                <a16:creationId xmlns:a16="http://schemas.microsoft.com/office/drawing/2014/main" id="{B55DCF81-2373-4E78-9CFE-21CC3B3C567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55" name="TextBox 54">
            <a:extLst>
              <a:ext uri="{FF2B5EF4-FFF2-40B4-BE49-F238E27FC236}">
                <a16:creationId xmlns:a16="http://schemas.microsoft.com/office/drawing/2014/main" id="{F6CDACD8-E8EB-4DE9-9946-8D8BE6211A83}"/>
              </a:ext>
            </a:extLst>
          </p:cNvPr>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56" name="Rectangle 55">
            <a:extLst>
              <a:ext uri="{FF2B5EF4-FFF2-40B4-BE49-F238E27FC236}">
                <a16:creationId xmlns:a16="http://schemas.microsoft.com/office/drawing/2014/main" id="{8297E025-DE81-454D-9441-12D4A5F969AD}"/>
              </a:ext>
            </a:extLst>
          </p:cNvPr>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2B493E98-3723-47D1-82FB-37D643FDD2BD}"/>
              </a:ext>
            </a:extLst>
          </p:cNvPr>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58" name="Straight Arrow Connector 57">
            <a:extLst>
              <a:ext uri="{FF2B5EF4-FFF2-40B4-BE49-F238E27FC236}">
                <a16:creationId xmlns:a16="http://schemas.microsoft.com/office/drawing/2014/main" id="{E2CFF80D-D644-44CE-AD2B-E237172EBD86}"/>
              </a:ext>
            </a:extLst>
          </p:cNvPr>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4D759C66-4B74-41EA-A545-1BA15197B21D}"/>
              </a:ext>
            </a:extLst>
          </p:cNvPr>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2A4320F4-3CC9-4209-8A4C-F8332BE0A9FC}"/>
              </a:ext>
            </a:extLst>
          </p:cNvPr>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61" name="Straight Arrow Connector 60">
            <a:extLst>
              <a:ext uri="{FF2B5EF4-FFF2-40B4-BE49-F238E27FC236}">
                <a16:creationId xmlns:a16="http://schemas.microsoft.com/office/drawing/2014/main" id="{13B5704B-3166-4BDB-85BF-AA7290315920}"/>
              </a:ext>
            </a:extLst>
          </p:cNvPr>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a:extLst>
              <a:ext uri="{FF2B5EF4-FFF2-40B4-BE49-F238E27FC236}">
                <a16:creationId xmlns:a16="http://schemas.microsoft.com/office/drawing/2014/main" id="{535C30B4-A464-4AF5-9437-265842B9A3AF}"/>
              </a:ext>
            </a:extLst>
          </p:cNvPr>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Isosceles Triangle 62">
            <a:extLst>
              <a:ext uri="{FF2B5EF4-FFF2-40B4-BE49-F238E27FC236}">
                <a16:creationId xmlns:a16="http://schemas.microsoft.com/office/drawing/2014/main" id="{4DAEA194-2720-4845-ADBE-5985A26E8CE3}"/>
              </a:ext>
            </a:extLst>
          </p:cNvPr>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Isosceles Triangle 63">
            <a:extLst>
              <a:ext uri="{FF2B5EF4-FFF2-40B4-BE49-F238E27FC236}">
                <a16:creationId xmlns:a16="http://schemas.microsoft.com/office/drawing/2014/main" id="{B9E5A9AC-EB93-453B-B368-545CFA6CA713}"/>
              </a:ext>
            </a:extLst>
          </p:cNvPr>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Isosceles Triangle 64">
            <a:extLst>
              <a:ext uri="{FF2B5EF4-FFF2-40B4-BE49-F238E27FC236}">
                <a16:creationId xmlns:a16="http://schemas.microsoft.com/office/drawing/2014/main" id="{B86E4A4C-0415-4730-934D-B40491CCBCAB}"/>
              </a:ext>
            </a:extLst>
          </p:cNvPr>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Isosceles Triangle 65">
            <a:extLst>
              <a:ext uri="{FF2B5EF4-FFF2-40B4-BE49-F238E27FC236}">
                <a16:creationId xmlns:a16="http://schemas.microsoft.com/office/drawing/2014/main" id="{E693CD9F-F247-46A3-AB97-52E2B5A50163}"/>
              </a:ext>
            </a:extLst>
          </p:cNvPr>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xit" presetSubtype="0" fill="hold" grpId="0"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796499"/>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199703"/>
            <a:ext cx="5045016" cy="757130"/>
          </a:xfrm>
        </p:spPr>
        <p:txBody>
          <a:bodyPr/>
          <a:lstStyle/>
          <a:p>
            <a:r>
              <a:rPr lang="en-US" dirty="0"/>
              <a:t>PRINCIPLE 3</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3</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6" name="Content Placeholder 5"/>
          <p:cNvSpPr>
            <a:spLocks noGrp="1"/>
          </p:cNvSpPr>
          <p:nvPr>
            <p:ph type="body" sz="quarter" idx="13"/>
          </p:nvPr>
        </p:nvSpPr>
        <p:spPr>
          <a:xfrm>
            <a:off x="560389" y="2461206"/>
            <a:ext cx="5535612" cy="3743325"/>
          </a:xfrm>
        </p:spPr>
        <p:txBody>
          <a:bodyPr>
            <a:noAutofit/>
          </a:bodyPr>
          <a:lstStyle/>
          <a:p>
            <a:pPr marL="514350" indent="-514350">
              <a:buFont typeface="+mj-lt"/>
              <a:buAutoNum type="alphaUcPeriod"/>
            </a:pPr>
            <a:r>
              <a:rPr lang="en-US" sz="2400" dirty="0"/>
              <a:t>Set the Course with Checkpoints</a:t>
            </a:r>
          </a:p>
          <a:p>
            <a:pPr marL="514350" indent="-514350">
              <a:buFont typeface="+mj-lt"/>
              <a:buAutoNum type="alphaUcPeriod"/>
            </a:pPr>
            <a:r>
              <a:rPr lang="en-US" sz="2400" dirty="0"/>
              <a:t>Restart with Extended Checkpoints</a:t>
            </a:r>
          </a:p>
          <a:p>
            <a:pPr marL="514350" indent="-514350">
              <a:buFont typeface="+mj-lt"/>
              <a:buAutoNum type="alphaUcPeriod"/>
            </a:pPr>
            <a:r>
              <a:rPr lang="en-US" sz="2400" dirty="0"/>
              <a:t>Warm Up the Group</a:t>
            </a:r>
          </a:p>
          <a:p>
            <a:pPr marL="514350" indent="-514350">
              <a:buFont typeface="+mj-lt"/>
              <a:buAutoNum type="alphaUcPeriod"/>
            </a:pPr>
            <a:r>
              <a:rPr lang="en-US" sz="2400" dirty="0"/>
              <a:t>Use Your PEDEQS</a:t>
            </a:r>
          </a:p>
          <a:p>
            <a:pPr marL="514350" indent="-514350">
              <a:buFont typeface="+mj-lt"/>
              <a:buAutoNum type="alphaUcPeriod"/>
            </a:pPr>
            <a:r>
              <a:rPr lang="en-US" sz="2400" dirty="0"/>
              <a:t>Label Charts to Improve Focus</a:t>
            </a:r>
          </a:p>
        </p:txBody>
      </p:sp>
      <p:sp>
        <p:nvSpPr>
          <p:cNvPr id="7" name="Content Placeholder 6"/>
          <p:cNvSpPr>
            <a:spLocks noGrp="1"/>
          </p:cNvSpPr>
          <p:nvPr>
            <p:ph idx="4294967295"/>
          </p:nvPr>
        </p:nvSpPr>
        <p:spPr>
          <a:xfrm>
            <a:off x="6757633" y="2461205"/>
            <a:ext cx="4873977" cy="3743325"/>
          </a:xfrm>
        </p:spPr>
        <p:txBody>
          <a:bodyPr>
            <a:normAutofit/>
          </a:bodyPr>
          <a:lstStyle/>
          <a:p>
            <a:pPr marL="514350" indent="-514350">
              <a:buClr>
                <a:srgbClr val="009383"/>
              </a:buClr>
              <a:buFont typeface="+mj-lt"/>
              <a:buAutoNum type="alphaUcPeriod" startAt="6"/>
            </a:pPr>
            <a:r>
              <a:rPr lang="en-US" sz="2400" b="0" dirty="0">
                <a:solidFill>
                  <a:schemeClr val="tx1"/>
                </a:solidFill>
              </a:rPr>
              <a:t>Redirect Side Issues</a:t>
            </a:r>
          </a:p>
          <a:p>
            <a:pPr marL="514350" indent="-514350">
              <a:buClr>
                <a:srgbClr val="009383"/>
              </a:buClr>
              <a:buFont typeface="+mj-lt"/>
              <a:buAutoNum type="alphaUcPeriod" startAt="6"/>
            </a:pPr>
            <a:r>
              <a:rPr lang="en-US" sz="2400" b="0" dirty="0">
                <a:solidFill>
                  <a:schemeClr val="tx1"/>
                </a:solidFill>
              </a:rPr>
              <a:t>Use Extended Prompt Questions</a:t>
            </a:r>
          </a:p>
          <a:p>
            <a:pPr marL="514350" indent="-514350">
              <a:buClr>
                <a:srgbClr val="009383"/>
              </a:buClr>
              <a:buFont typeface="+mj-lt"/>
              <a:buAutoNum type="alphaUcPeriod" startAt="6"/>
            </a:pPr>
            <a:r>
              <a:rPr lang="en-US" sz="2400" b="0" dirty="0">
                <a:solidFill>
                  <a:schemeClr val="tx1"/>
                </a:solidFill>
              </a:rPr>
              <a:t>Summarize the Results</a:t>
            </a:r>
          </a:p>
          <a:p>
            <a:pPr marL="514350" indent="-514350">
              <a:buClr>
                <a:srgbClr val="009383"/>
              </a:buClr>
              <a:buFont typeface="+mj-lt"/>
              <a:buAutoNum type="alphaUcPeriod" startAt="6"/>
            </a:pPr>
            <a:r>
              <a:rPr lang="en-US" sz="2400" b="0" dirty="0">
                <a:solidFill>
                  <a:schemeClr val="tx1"/>
                </a:solidFill>
              </a:rPr>
              <a:t>Be Conscious of Time</a:t>
            </a:r>
          </a:p>
          <a:p>
            <a:pPr marL="514350" indent="-514350">
              <a:buClr>
                <a:srgbClr val="009383"/>
              </a:buClr>
              <a:buFont typeface="+mj-lt"/>
              <a:buAutoNum type="alphaUcPeriod" startAt="6"/>
            </a:pPr>
            <a:r>
              <a:rPr lang="en-US" sz="2400" b="0" dirty="0">
                <a:solidFill>
                  <a:schemeClr val="tx1"/>
                </a:solidFill>
              </a:rPr>
              <a:t>Use Breakout Sessions</a:t>
            </a:r>
          </a:p>
          <a:p>
            <a:pPr marL="514350" indent="-514350">
              <a:buClr>
                <a:srgbClr val="009383"/>
              </a:buClr>
              <a:buFont typeface="+mj-lt"/>
              <a:buAutoNum type="alphaUcPeriod" startAt="6"/>
            </a:pPr>
            <a:r>
              <a:rPr lang="en-US" sz="2400" b="0" dirty="0">
                <a:solidFill>
                  <a:schemeClr val="tx1"/>
                </a:solidFill>
              </a:rPr>
              <a:t>Know When to Regroup</a:t>
            </a:r>
          </a:p>
        </p:txBody>
      </p:sp>
      <p:sp>
        <p:nvSpPr>
          <p:cNvPr id="8" name="Title 4"/>
          <p:cNvSpPr txBox="1">
            <a:spLocks/>
          </p:cNvSpPr>
          <p:nvPr/>
        </p:nvSpPr>
        <p:spPr>
          <a:xfrm>
            <a:off x="564938" y="1383705"/>
            <a:ext cx="8071290" cy="651867"/>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FOCUSING THE GROUP</a:t>
            </a:r>
          </a:p>
        </p:txBody>
      </p:sp>
      <p:sp>
        <p:nvSpPr>
          <p:cNvPr id="9" name="TextBox 8"/>
          <p:cNvSpPr txBox="1"/>
          <p:nvPr/>
        </p:nvSpPr>
        <p:spPr>
          <a:xfrm>
            <a:off x="544492" y="1866972"/>
            <a:ext cx="5526513" cy="461665"/>
          </a:xfrm>
          <a:prstGeom prst="rect">
            <a:avLst/>
          </a:prstGeom>
          <a:noFill/>
        </p:spPr>
        <p:txBody>
          <a:bodyPr wrap="none" rtlCol="0">
            <a:spAutoFit/>
          </a:bodyPr>
          <a:lstStyle/>
          <a:p>
            <a:pPr algn="r"/>
            <a:r>
              <a:rPr lang="en-US" sz="2400" i="1" dirty="0">
                <a:solidFill>
                  <a:srgbClr val="F26522"/>
                </a:solidFill>
                <a:latin typeface="Arial" panose="020B0604020202020204" pitchFamily="34" charset="0"/>
                <a:cs typeface="Arial" panose="020B0604020202020204" pitchFamily="34" charset="0"/>
              </a:rPr>
              <a:t>Establishing the Course, Avoid Detours</a:t>
            </a:r>
          </a:p>
        </p:txBody>
      </p:sp>
      <p:sp>
        <p:nvSpPr>
          <p:cNvPr id="10" name="Footer Placeholder 2">
            <a:extLst>
              <a:ext uri="{FF2B5EF4-FFF2-40B4-BE49-F238E27FC236}">
                <a16:creationId xmlns:a16="http://schemas.microsoft.com/office/drawing/2014/main" id="{62BF0BAD-4FD9-4818-9955-5A6A152C1AEC}"/>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a:stretch/>
        </p:blipFill>
        <p:spPr>
          <a:xfrm>
            <a:off x="0" y="-19297"/>
            <a:ext cx="12192000" cy="6896594"/>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20" name="Rectangle 19"/>
          <p:cNvSpPr/>
          <p:nvPr/>
        </p:nvSpPr>
        <p:spPr>
          <a:xfrm>
            <a:off x="1365037" y="120650"/>
            <a:ext cx="9119109" cy="68089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3600" cap="all" dirty="0">
                <a:solidFill>
                  <a:schemeClr val="bg1"/>
                </a:solidFill>
                <a:latin typeface="Arial" panose="020B0604020202020204" pitchFamily="34" charset="0"/>
                <a:cs typeface="Arial" panose="020B0604020202020204" pitchFamily="34" charset="0"/>
              </a:rPr>
              <a:t>Set the course with checkpoints</a:t>
            </a:r>
          </a:p>
        </p:txBody>
      </p:sp>
      <p:grpSp>
        <p:nvGrpSpPr>
          <p:cNvPr id="13" name="Group 12"/>
          <p:cNvGrpSpPr/>
          <p:nvPr/>
        </p:nvGrpSpPr>
        <p:grpSpPr>
          <a:xfrm>
            <a:off x="2024496" y="1704460"/>
            <a:ext cx="8139575" cy="1094159"/>
            <a:chOff x="329088" y="4262142"/>
            <a:chExt cx="8139575" cy="1249658"/>
          </a:xfrm>
        </p:grpSpPr>
        <p:sp>
          <p:nvSpPr>
            <p:cNvPr id="8" name="Rectangle 7"/>
            <p:cNvSpPr/>
            <p:nvPr/>
          </p:nvSpPr>
          <p:spPr>
            <a:xfrm>
              <a:off x="342943" y="4262142"/>
              <a:ext cx="8115298" cy="1249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p>
          </p:txBody>
        </p:sp>
        <p:sp>
          <p:nvSpPr>
            <p:cNvPr id="7" name="Rectangle 6"/>
            <p:cNvSpPr/>
            <p:nvPr/>
          </p:nvSpPr>
          <p:spPr>
            <a:xfrm>
              <a:off x="329088" y="4415950"/>
              <a:ext cx="8139575" cy="1019400"/>
            </a:xfrm>
            <a:prstGeom prst="rect">
              <a:avLst/>
            </a:prstGeom>
          </p:spPr>
          <p:txBody>
            <a:bodyPr wrap="square" anchor="ctr" anchorCtr="0">
              <a:spAutoFit/>
            </a:bodyPr>
            <a:lstStyle/>
            <a:p>
              <a:pPr algn="ctr"/>
              <a:r>
                <a:rPr lang="en-US" sz="2800" dirty="0">
                  <a:latin typeface="Arial" panose="020B0604020202020204" pitchFamily="34" charset="0"/>
                  <a:cs typeface="Arial" panose="020B0604020202020204" pitchFamily="34" charset="0"/>
                </a:rPr>
                <a:t>At the beginning of each facilitated process</a:t>
              </a:r>
            </a:p>
            <a:p>
              <a:pPr algn="ctr"/>
              <a:r>
                <a:rPr lang="en-US" sz="2400" dirty="0">
                  <a:solidFill>
                    <a:srgbClr val="F26522"/>
                  </a:solidFill>
                  <a:latin typeface="Arial" panose="020B0604020202020204" pitchFamily="34" charset="0"/>
                  <a:cs typeface="Arial" panose="020B0604020202020204" pitchFamily="34" charset="0"/>
                </a:rPr>
                <a:t>REVIEW, PREVIEW, BIG VIEW</a:t>
              </a:r>
            </a:p>
          </p:txBody>
        </p:sp>
      </p:grpSp>
      <p:sp>
        <p:nvSpPr>
          <p:cNvPr id="16" name="TextBox 15"/>
          <p:cNvSpPr txBox="1"/>
          <p:nvPr/>
        </p:nvSpPr>
        <p:spPr>
          <a:xfrm>
            <a:off x="10604903"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3-2</a:t>
            </a:r>
          </a:p>
        </p:txBody>
      </p:sp>
      <p:sp>
        <p:nvSpPr>
          <p:cNvPr id="19" name="Footer Placeholder 4">
            <a:extLst>
              <a:ext uri="{FF2B5EF4-FFF2-40B4-BE49-F238E27FC236}">
                <a16:creationId xmlns:a16="http://schemas.microsoft.com/office/drawing/2014/main" id="{4A6885B6-100D-4F3D-A9A0-66E820211AC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21" name="Footer Placeholder 6">
            <a:extLst>
              <a:ext uri="{FF2B5EF4-FFF2-40B4-BE49-F238E27FC236}">
                <a16:creationId xmlns:a16="http://schemas.microsoft.com/office/drawing/2014/main" id="{24569381-8366-47FF-8588-C7160380C2F2}"/>
              </a:ext>
            </a:extLst>
          </p:cNvPr>
          <p:cNvSpPr>
            <a:spLocks noGrp="1"/>
          </p:cNvSpPr>
          <p:nvPr>
            <p:ph type="ftr" sz="quarter" idx="11"/>
          </p:nvPr>
        </p:nvSpPr>
        <p:spPr>
          <a:xfrm>
            <a:off x="3307750" y="6378124"/>
            <a:ext cx="6179919" cy="365125"/>
          </a:xfrm>
        </p:spPr>
        <p:txBody>
          <a:bodyPr/>
          <a:lstStyle/>
          <a:p>
            <a:r>
              <a:rPr lang="en-US" dirty="0"/>
              <a:t>Copyright 1992-2015, Leadership Strategies, Inc. V15.02</a:t>
            </a:r>
          </a:p>
        </p:txBody>
      </p:sp>
      <p:sp>
        <p:nvSpPr>
          <p:cNvPr id="22" name="Slide Number Placeholder 7">
            <a:extLst>
              <a:ext uri="{FF2B5EF4-FFF2-40B4-BE49-F238E27FC236}">
                <a16:creationId xmlns:a16="http://schemas.microsoft.com/office/drawing/2014/main" id="{38411966-73EB-4382-AE7E-81BDF1A0E258}"/>
              </a:ext>
            </a:extLst>
          </p:cNvPr>
          <p:cNvSpPr txBox="1">
            <a:spLocks/>
          </p:cNvSpPr>
          <p:nvPr/>
        </p:nvSpPr>
        <p:spPr>
          <a:xfrm>
            <a:off x="197069" y="6356352"/>
            <a:ext cx="2743200" cy="365125"/>
          </a:xfrm>
          <a:prstGeom prst="rect">
            <a:avLst/>
          </a:prstGeom>
        </p:spPr>
        <p:txBody>
          <a:bodyPr anchor="ctr" anchorCtr="0"/>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18ED99-006D-46A3-9306-FF6381D259D1}" type="slidenum">
              <a:rPr lang="en-US" smtClean="0"/>
              <a:pPr/>
              <a:t>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a:stretch/>
        </p:blipFill>
        <p:spPr>
          <a:xfrm>
            <a:off x="0" y="-19297"/>
            <a:ext cx="12192000" cy="6896594"/>
          </a:xfrm>
          <a:prstGeom prst="rect">
            <a:avLst/>
          </a:prstGeom>
        </p:spPr>
      </p:pic>
      <p:sp>
        <p:nvSpPr>
          <p:cNvPr id="20" name="Rectangle 19"/>
          <p:cNvSpPr/>
          <p:nvPr/>
        </p:nvSpPr>
        <p:spPr>
          <a:xfrm>
            <a:off x="4830068" y="269896"/>
            <a:ext cx="2531863" cy="71181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REVIEW</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grpSp>
        <p:nvGrpSpPr>
          <p:cNvPr id="2" name="Group 8"/>
          <p:cNvGrpSpPr/>
          <p:nvPr/>
        </p:nvGrpSpPr>
        <p:grpSpPr>
          <a:xfrm>
            <a:off x="2216368" y="1379629"/>
            <a:ext cx="7759262" cy="901558"/>
            <a:chOff x="342943" y="4260188"/>
            <a:chExt cx="7759262" cy="650240"/>
          </a:xfrm>
        </p:grpSpPr>
        <p:sp>
          <p:nvSpPr>
            <p:cNvPr id="8" name="Rectangle 7"/>
            <p:cNvSpPr/>
            <p:nvPr/>
          </p:nvSpPr>
          <p:spPr>
            <a:xfrm>
              <a:off x="342943" y="4262142"/>
              <a:ext cx="7759262" cy="584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42943" y="4260188"/>
              <a:ext cx="7759262" cy="650240"/>
            </a:xfrm>
            <a:prstGeom prst="rect">
              <a:avLst/>
            </a:prstGeom>
          </p:spPr>
          <p:txBody>
            <a:bodyPr wrap="square" anchor="ctr" anchorCtr="0">
              <a:spAutoFit/>
            </a:bodyPr>
            <a:lstStyle/>
            <a:p>
              <a:pPr algn="ctr"/>
              <a:r>
                <a:rPr lang="en-US" sz="2800" dirty="0">
                  <a:latin typeface="Arial" panose="020B0604020202020204" pitchFamily="34" charset="0"/>
                  <a:cs typeface="Arial" panose="020B0604020202020204" pitchFamily="34" charset="0"/>
                </a:rPr>
                <a:t>Review quickly what has been done to date</a:t>
              </a:r>
            </a:p>
          </p:txBody>
        </p:sp>
      </p:grpSp>
      <p:sp>
        <p:nvSpPr>
          <p:cNvPr id="15" name="Footer Placeholder 4">
            <a:extLst>
              <a:ext uri="{FF2B5EF4-FFF2-40B4-BE49-F238E27FC236}">
                <a16:creationId xmlns:a16="http://schemas.microsoft.com/office/drawing/2014/main" id="{9974ECAD-A7D8-4A28-92C4-74E955EEF5C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6" name="Footer Placeholder 6">
            <a:extLst>
              <a:ext uri="{FF2B5EF4-FFF2-40B4-BE49-F238E27FC236}">
                <a16:creationId xmlns:a16="http://schemas.microsoft.com/office/drawing/2014/main" id="{C448B37D-2745-4315-B178-43C5F84639E3}"/>
              </a:ext>
            </a:extLst>
          </p:cNvPr>
          <p:cNvSpPr>
            <a:spLocks noGrp="1"/>
          </p:cNvSpPr>
          <p:nvPr>
            <p:ph type="ftr" sz="quarter" idx="11"/>
          </p:nvPr>
        </p:nvSpPr>
        <p:spPr>
          <a:xfrm>
            <a:off x="3307750" y="6378124"/>
            <a:ext cx="6179919" cy="365125"/>
          </a:xfrm>
        </p:spPr>
        <p:txBody>
          <a:bodyPr/>
          <a:lstStyle/>
          <a:p>
            <a:r>
              <a:rPr lang="en-US" dirty="0"/>
              <a:t>Copyright 1992-2015, Leadership Strategies, Inc. V15.02</a:t>
            </a:r>
          </a:p>
        </p:txBody>
      </p:sp>
      <p:sp>
        <p:nvSpPr>
          <p:cNvPr id="17" name="Slide Number Placeholder 7">
            <a:extLst>
              <a:ext uri="{FF2B5EF4-FFF2-40B4-BE49-F238E27FC236}">
                <a16:creationId xmlns:a16="http://schemas.microsoft.com/office/drawing/2014/main" id="{A2E09B3A-4D70-42F2-B6F7-92CD87430BF8}"/>
              </a:ext>
            </a:extLst>
          </p:cNvPr>
          <p:cNvSpPr txBox="1">
            <a:spLocks/>
          </p:cNvSpPr>
          <p:nvPr/>
        </p:nvSpPr>
        <p:spPr>
          <a:xfrm>
            <a:off x="197069" y="6356352"/>
            <a:ext cx="2743200" cy="365125"/>
          </a:xfrm>
          <a:prstGeom prst="rect">
            <a:avLst/>
          </a:prstGeom>
        </p:spPr>
        <p:txBody>
          <a:bodyPr anchor="ctr" anchorCtr="0"/>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18ED99-006D-46A3-9306-FF6381D259D1}" type="slidenum">
              <a:rPr lang="en-US" smtClean="0"/>
              <a:pPr/>
              <a:t>7</a:t>
            </a:fld>
            <a:endParaRPr lang="en-US" dirty="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a:stretch/>
        </p:blipFill>
        <p:spPr>
          <a:xfrm>
            <a:off x="0" y="-19297"/>
            <a:ext cx="12192000" cy="6896594"/>
          </a:xfrm>
          <a:prstGeom prst="rect">
            <a:avLst/>
          </a:prstGeom>
        </p:spPr>
      </p:pic>
      <p:sp>
        <p:nvSpPr>
          <p:cNvPr id="20" name="Rectangle 19"/>
          <p:cNvSpPr/>
          <p:nvPr/>
        </p:nvSpPr>
        <p:spPr>
          <a:xfrm>
            <a:off x="4694356" y="193322"/>
            <a:ext cx="2803288" cy="72171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PREVIEW</a:t>
            </a:r>
          </a:p>
        </p:txBody>
      </p:sp>
      <p:grpSp>
        <p:nvGrpSpPr>
          <p:cNvPr id="2" name="Group 8"/>
          <p:cNvGrpSpPr/>
          <p:nvPr/>
        </p:nvGrpSpPr>
        <p:grpSpPr>
          <a:xfrm>
            <a:off x="2016995" y="1053860"/>
            <a:ext cx="8158009" cy="854513"/>
            <a:chOff x="342942" y="4222860"/>
            <a:chExt cx="8158009" cy="540454"/>
          </a:xfrm>
        </p:grpSpPr>
        <p:sp>
          <p:nvSpPr>
            <p:cNvPr id="8" name="Rectangle 7"/>
            <p:cNvSpPr/>
            <p:nvPr/>
          </p:nvSpPr>
          <p:spPr>
            <a:xfrm>
              <a:off x="342942" y="4262142"/>
              <a:ext cx="8158009" cy="5011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nchorCtr="0"/>
            <a:lstStyle/>
            <a:p>
              <a:pPr algn="ctr"/>
              <a:endParaRPr lang="en-US" dirty="0"/>
            </a:p>
          </p:txBody>
        </p:sp>
        <p:sp>
          <p:nvSpPr>
            <p:cNvPr id="7" name="Rectangle 6"/>
            <p:cNvSpPr/>
            <p:nvPr/>
          </p:nvSpPr>
          <p:spPr>
            <a:xfrm>
              <a:off x="720452" y="4222860"/>
              <a:ext cx="7402989" cy="540454"/>
            </a:xfrm>
            <a:prstGeom prst="rect">
              <a:avLst/>
            </a:prstGeom>
          </p:spPr>
          <p:txBody>
            <a:bodyPr wrap="none" anchor="ctr" anchorCtr="0">
              <a:spAutoFit/>
            </a:bodyPr>
            <a:lstStyle/>
            <a:p>
              <a:pPr algn="ctr"/>
              <a:r>
                <a:rPr lang="en-US" sz="2800" dirty="0">
                  <a:latin typeface="Arial" panose="020B0604020202020204" pitchFamily="34" charset="0"/>
                  <a:cs typeface="Arial" panose="020B0604020202020204" pitchFamily="34" charset="0"/>
                </a:rPr>
                <a:t>Describe briefly what the group is about to do</a:t>
              </a:r>
            </a:p>
          </p:txBody>
        </p:sp>
      </p:grpSp>
      <p:sp>
        <p:nvSpPr>
          <p:cNvPr id="15" name="Footer Placeholder 4">
            <a:extLst>
              <a:ext uri="{FF2B5EF4-FFF2-40B4-BE49-F238E27FC236}">
                <a16:creationId xmlns:a16="http://schemas.microsoft.com/office/drawing/2014/main" id="{8AC70014-09F8-48CC-8A9A-1E8396D9D77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6" name="Footer Placeholder 6">
            <a:extLst>
              <a:ext uri="{FF2B5EF4-FFF2-40B4-BE49-F238E27FC236}">
                <a16:creationId xmlns:a16="http://schemas.microsoft.com/office/drawing/2014/main" id="{DC7A9BB8-2375-4948-B4EB-80EEC1FECFB4}"/>
              </a:ext>
            </a:extLst>
          </p:cNvPr>
          <p:cNvSpPr>
            <a:spLocks noGrp="1"/>
          </p:cNvSpPr>
          <p:nvPr>
            <p:ph type="ftr" sz="quarter" idx="11"/>
          </p:nvPr>
        </p:nvSpPr>
        <p:spPr>
          <a:xfrm>
            <a:off x="3307750" y="6378124"/>
            <a:ext cx="6179919" cy="365125"/>
          </a:xfrm>
        </p:spPr>
        <p:txBody>
          <a:bodyPr/>
          <a:lstStyle/>
          <a:p>
            <a:r>
              <a:rPr lang="en-US" dirty="0"/>
              <a:t>Copyright 1992-2015, Leadership Strategies, Inc. V15.02</a:t>
            </a:r>
          </a:p>
        </p:txBody>
      </p:sp>
      <p:sp>
        <p:nvSpPr>
          <p:cNvPr id="17" name="Slide Number Placeholder 7">
            <a:extLst>
              <a:ext uri="{FF2B5EF4-FFF2-40B4-BE49-F238E27FC236}">
                <a16:creationId xmlns:a16="http://schemas.microsoft.com/office/drawing/2014/main" id="{65A7E9C1-C3F6-4BFB-AE57-00779452D214}"/>
              </a:ext>
            </a:extLst>
          </p:cNvPr>
          <p:cNvSpPr txBox="1">
            <a:spLocks/>
          </p:cNvSpPr>
          <p:nvPr/>
        </p:nvSpPr>
        <p:spPr>
          <a:xfrm>
            <a:off x="197069" y="6356352"/>
            <a:ext cx="2743200" cy="365125"/>
          </a:xfrm>
          <a:prstGeom prst="rect">
            <a:avLst/>
          </a:prstGeom>
        </p:spPr>
        <p:txBody>
          <a:bodyPr anchor="ctr" anchorCtr="0"/>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18ED99-006D-46A3-9306-FF6381D259D1}" type="slidenum">
              <a:rPr lang="en-US" smtClean="0"/>
              <a:pPr/>
              <a:t>8</a:t>
            </a:fld>
            <a:endParaRPr lang="en-US"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a:stretch/>
        </p:blipFill>
        <p:spPr>
          <a:xfrm>
            <a:off x="0" y="-19297"/>
            <a:ext cx="12192000" cy="6896594"/>
          </a:xfrm>
          <a:prstGeom prst="rect">
            <a:avLst/>
          </a:prstGeom>
        </p:spPr>
      </p:pic>
      <p:sp>
        <p:nvSpPr>
          <p:cNvPr id="20" name="Rectangle 19"/>
          <p:cNvSpPr/>
          <p:nvPr/>
        </p:nvSpPr>
        <p:spPr>
          <a:xfrm>
            <a:off x="4834482" y="251792"/>
            <a:ext cx="2523036" cy="69188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BIG VIEW</a:t>
            </a:r>
          </a:p>
        </p:txBody>
      </p:sp>
      <p:grpSp>
        <p:nvGrpSpPr>
          <p:cNvPr id="2" name="Group 8"/>
          <p:cNvGrpSpPr/>
          <p:nvPr/>
        </p:nvGrpSpPr>
        <p:grpSpPr>
          <a:xfrm>
            <a:off x="2200638" y="1254044"/>
            <a:ext cx="7790723" cy="1152271"/>
            <a:chOff x="342942" y="4262142"/>
            <a:chExt cx="7790723" cy="1037936"/>
          </a:xfrm>
        </p:grpSpPr>
        <p:sp>
          <p:nvSpPr>
            <p:cNvPr id="8" name="Rectangle 7"/>
            <p:cNvSpPr/>
            <p:nvPr/>
          </p:nvSpPr>
          <p:spPr>
            <a:xfrm>
              <a:off x="342943" y="4262142"/>
              <a:ext cx="7790722" cy="1037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latin typeface="Arial" panose="020B0604020202020204" pitchFamily="34" charset="0"/>
                <a:cs typeface="Arial" panose="020B0604020202020204" pitchFamily="34" charset="0"/>
              </a:endParaRPr>
            </a:p>
          </p:txBody>
        </p:sp>
        <p:sp>
          <p:nvSpPr>
            <p:cNvPr id="7" name="Rectangle 6"/>
            <p:cNvSpPr/>
            <p:nvPr/>
          </p:nvSpPr>
          <p:spPr>
            <a:xfrm>
              <a:off x="342942" y="4365611"/>
              <a:ext cx="7790722"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Explain how the previewed agenda item fits into the overall objective of the session</a:t>
              </a:r>
            </a:p>
          </p:txBody>
        </p:sp>
      </p:grpSp>
      <p:sp>
        <p:nvSpPr>
          <p:cNvPr id="15" name="Footer Placeholder 4">
            <a:extLst>
              <a:ext uri="{FF2B5EF4-FFF2-40B4-BE49-F238E27FC236}">
                <a16:creationId xmlns:a16="http://schemas.microsoft.com/office/drawing/2014/main" id="{01B98E65-51F6-4E3E-95D8-456D3E949BE6}"/>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6" name="Footer Placeholder 6">
            <a:extLst>
              <a:ext uri="{FF2B5EF4-FFF2-40B4-BE49-F238E27FC236}">
                <a16:creationId xmlns:a16="http://schemas.microsoft.com/office/drawing/2014/main" id="{0BBAAB8A-16CD-4A02-978D-1B45EDC19982}"/>
              </a:ext>
            </a:extLst>
          </p:cNvPr>
          <p:cNvSpPr>
            <a:spLocks noGrp="1"/>
          </p:cNvSpPr>
          <p:nvPr>
            <p:ph type="ftr" sz="quarter" idx="11"/>
          </p:nvPr>
        </p:nvSpPr>
        <p:spPr>
          <a:xfrm>
            <a:off x="3307750" y="6378124"/>
            <a:ext cx="6179919" cy="365125"/>
          </a:xfrm>
        </p:spPr>
        <p:txBody>
          <a:bodyPr/>
          <a:lstStyle/>
          <a:p>
            <a:r>
              <a:rPr lang="en-US" dirty="0"/>
              <a:t>Copyright 1992-2015, Leadership Strategies, Inc. V15.02</a:t>
            </a:r>
          </a:p>
        </p:txBody>
      </p:sp>
      <p:sp>
        <p:nvSpPr>
          <p:cNvPr id="17" name="Slide Number Placeholder 7">
            <a:extLst>
              <a:ext uri="{FF2B5EF4-FFF2-40B4-BE49-F238E27FC236}">
                <a16:creationId xmlns:a16="http://schemas.microsoft.com/office/drawing/2014/main" id="{B53984B3-84FE-460D-B2ED-06D8029C2670}"/>
              </a:ext>
            </a:extLst>
          </p:cNvPr>
          <p:cNvSpPr txBox="1">
            <a:spLocks/>
          </p:cNvSpPr>
          <p:nvPr/>
        </p:nvSpPr>
        <p:spPr>
          <a:xfrm>
            <a:off x="197069" y="6356352"/>
            <a:ext cx="2743200" cy="365125"/>
          </a:xfrm>
          <a:prstGeom prst="rect">
            <a:avLst/>
          </a:prstGeom>
        </p:spPr>
        <p:txBody>
          <a:bodyPr anchor="ctr" anchorCtr="0"/>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18ED99-006D-46A3-9306-FF6381D259D1}" type="slidenum">
              <a:rPr lang="en-US" smtClean="0"/>
              <a:pPr/>
              <a:t>9</a:t>
            </a:fld>
            <a:endParaRPr lang="en-US" dirty="0"/>
          </a:p>
        </p:txBody>
      </p:sp>
    </p:spTree>
  </p:cSld>
  <p:clrMapOvr>
    <a:masterClrMapping/>
  </p:clrMapOvr>
  <p:transition>
    <p:fade/>
  </p:transition>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9566</TotalTime>
  <Words>4895</Words>
  <Application>Microsoft Office PowerPoint</Application>
  <PresentationFormat>Widescreen</PresentationFormat>
  <Paragraphs>650</Paragraphs>
  <Slides>49</Slides>
  <Notes>48</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49</vt:i4>
      </vt:variant>
    </vt:vector>
  </HeadingPairs>
  <TitlesOfParts>
    <vt:vector size="59" baseType="lpstr">
      <vt:lpstr>Arial</vt:lpstr>
      <vt:lpstr>Arial Black</vt:lpstr>
      <vt:lpstr>Calibri</vt:lpstr>
      <vt:lpstr>Calibri Light</vt:lpstr>
      <vt:lpstr>Franklin Gothic Book</vt:lpstr>
      <vt:lpstr>Franklin Gothic Medium</vt:lpstr>
      <vt:lpstr>Times New Roman</vt:lpstr>
      <vt:lpstr>Wingdings</vt:lpstr>
      <vt:lpstr>Level Up</vt:lpstr>
      <vt:lpstr>Custom Design</vt:lpstr>
      <vt:lpstr>THE EFFECTIVE FACILITATOR</vt:lpstr>
      <vt:lpstr>Timing Exercise #2</vt:lpstr>
      <vt:lpstr>Checkpoint</vt:lpstr>
      <vt:lpstr>PowerPoint Presentation</vt:lpstr>
      <vt:lpstr>Principle 3</vt:lpstr>
      <vt:lpstr>PowerPoint Presentation</vt:lpstr>
      <vt:lpstr>PowerPoint Presentation</vt:lpstr>
      <vt:lpstr>PowerPoint Presentation</vt:lpstr>
      <vt:lpstr>PowerPoint Presentation</vt:lpstr>
      <vt:lpstr>Table 14. Sample Checkpoint</vt:lpstr>
      <vt:lpstr>Table 14. Sample Checkpoint</vt:lpstr>
      <vt:lpstr>Table 14. Sample Checkpoint</vt:lpstr>
      <vt:lpstr>Sample Agenda</vt:lpstr>
      <vt:lpstr>What is the purpose of taking a checkpoint?</vt:lpstr>
      <vt:lpstr>PowerPoint Presentation</vt:lpstr>
      <vt:lpstr>B. Restart with Extended Checkpoints</vt:lpstr>
      <vt:lpstr>B. Restart with Extended Checkpoints</vt:lpstr>
      <vt:lpstr>PowerPoint Presentation</vt:lpstr>
      <vt:lpstr>C. Warm Up The Group</vt:lpstr>
      <vt:lpstr>PowerPoint Presentation</vt:lpstr>
      <vt:lpstr>D. Use Your PeDeQs for Directions</vt:lpstr>
      <vt:lpstr>Why might an example outside the business area be more effective?</vt:lpstr>
      <vt:lpstr>PowerPoint Presentation</vt:lpstr>
      <vt:lpstr>E. Label Charts for Focus</vt:lpstr>
      <vt:lpstr>REVIEW</vt:lpstr>
      <vt:lpstr>Review</vt:lpstr>
      <vt:lpstr>Review</vt:lpstr>
      <vt:lpstr>Review</vt:lpstr>
      <vt:lpstr>PowerPoint Presentation</vt:lpstr>
      <vt:lpstr>PowerPoint Presentation</vt:lpstr>
      <vt:lpstr>PowerPoint Presentation</vt:lpstr>
      <vt:lpstr>G. Use Extended Prompt Questions</vt:lpstr>
      <vt:lpstr>PowerPoint Presentation</vt:lpstr>
      <vt:lpstr>H. Summarize Results</vt:lpstr>
      <vt:lpstr>PowerPoint Presentation</vt:lpstr>
      <vt:lpstr>I. Be Conscious of Time</vt:lpstr>
      <vt:lpstr>PowerPoint Presentation</vt:lpstr>
      <vt:lpstr>J. Use Breakout Sessions</vt:lpstr>
      <vt:lpstr>PowerPoint Presentation</vt:lpstr>
      <vt:lpstr>PowerPoint Presentation</vt:lpstr>
      <vt:lpstr>PowerPoint Presentation</vt:lpstr>
      <vt:lpstr>Review</vt:lpstr>
      <vt:lpstr>Review</vt:lpstr>
      <vt:lpstr>Review</vt:lpstr>
      <vt:lpstr>Review</vt:lpstr>
      <vt:lpstr>Review</vt:lpstr>
      <vt:lpstr>Principle 3</vt:lpstr>
      <vt:lpstr>Checkpoint</vt:lpstr>
      <vt:lpstr>THE EFFECTIVE FACILITATOR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160</cp:revision>
  <dcterms:created xsi:type="dcterms:W3CDTF">2013-02-22T02:42:10Z</dcterms:created>
  <dcterms:modified xsi:type="dcterms:W3CDTF">2020-04-16T20:31:45Z</dcterms:modified>
</cp:coreProperties>
</file>