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 id="2147483683" r:id="rId2"/>
  </p:sldMasterIdLst>
  <p:notesMasterIdLst>
    <p:notesMasterId r:id="rId69"/>
  </p:notesMasterIdLst>
  <p:handoutMasterIdLst>
    <p:handoutMasterId r:id="rId70"/>
  </p:handoutMasterIdLst>
  <p:sldIdLst>
    <p:sldId id="366" r:id="rId3"/>
    <p:sldId id="395" r:id="rId4"/>
    <p:sldId id="372" r:id="rId5"/>
    <p:sldId id="267" r:id="rId6"/>
    <p:sldId id="364" r:id="rId7"/>
    <p:sldId id="365" r:id="rId8"/>
    <p:sldId id="368" r:id="rId9"/>
    <p:sldId id="314" r:id="rId10"/>
    <p:sldId id="315" r:id="rId11"/>
    <p:sldId id="320" r:id="rId12"/>
    <p:sldId id="321" r:id="rId13"/>
    <p:sldId id="380" r:id="rId14"/>
    <p:sldId id="334" r:id="rId15"/>
    <p:sldId id="316" r:id="rId16"/>
    <p:sldId id="317" r:id="rId17"/>
    <p:sldId id="318" r:id="rId18"/>
    <p:sldId id="319" r:id="rId19"/>
    <p:sldId id="323" r:id="rId20"/>
    <p:sldId id="369" r:id="rId21"/>
    <p:sldId id="325" r:id="rId22"/>
    <p:sldId id="370" r:id="rId23"/>
    <p:sldId id="326" r:id="rId24"/>
    <p:sldId id="371" r:id="rId25"/>
    <p:sldId id="373" r:id="rId26"/>
    <p:sldId id="374" r:id="rId27"/>
    <p:sldId id="330" r:id="rId28"/>
    <p:sldId id="333" r:id="rId29"/>
    <p:sldId id="332" r:id="rId30"/>
    <p:sldId id="335" r:id="rId31"/>
    <p:sldId id="337" r:id="rId32"/>
    <p:sldId id="338" r:id="rId33"/>
    <p:sldId id="339" r:id="rId34"/>
    <p:sldId id="376" r:id="rId35"/>
    <p:sldId id="391" r:id="rId36"/>
    <p:sldId id="341" r:id="rId37"/>
    <p:sldId id="375" r:id="rId38"/>
    <p:sldId id="377" r:id="rId39"/>
    <p:sldId id="343" r:id="rId40"/>
    <p:sldId id="378" r:id="rId41"/>
    <p:sldId id="344" r:id="rId42"/>
    <p:sldId id="379" r:id="rId43"/>
    <p:sldId id="345" r:id="rId44"/>
    <p:sldId id="346" r:id="rId45"/>
    <p:sldId id="381" r:id="rId46"/>
    <p:sldId id="382" r:id="rId47"/>
    <p:sldId id="383" r:id="rId48"/>
    <p:sldId id="384" r:id="rId49"/>
    <p:sldId id="385" r:id="rId50"/>
    <p:sldId id="386" r:id="rId51"/>
    <p:sldId id="348" r:id="rId52"/>
    <p:sldId id="389" r:id="rId53"/>
    <p:sldId id="387" r:id="rId54"/>
    <p:sldId id="388" r:id="rId55"/>
    <p:sldId id="350" r:id="rId56"/>
    <p:sldId id="402" r:id="rId57"/>
    <p:sldId id="403" r:id="rId58"/>
    <p:sldId id="404" r:id="rId59"/>
    <p:sldId id="405" r:id="rId60"/>
    <p:sldId id="406" r:id="rId61"/>
    <p:sldId id="351" r:id="rId62"/>
    <p:sldId id="353" r:id="rId63"/>
    <p:sldId id="360" r:id="rId64"/>
    <p:sldId id="361" r:id="rId65"/>
    <p:sldId id="362" r:id="rId66"/>
    <p:sldId id="401" r:id="rId67"/>
    <p:sldId id="39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58" userDrawn="1">
          <p15:clr>
            <a:srgbClr val="A4A3A4"/>
          </p15:clr>
        </p15:guide>
        <p15:guide id="2" pos="74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83"/>
    <a:srgbClr val="F26522"/>
    <a:srgbClr val="F1B434"/>
    <a:srgbClr val="00C7B1"/>
    <a:srgbClr val="33CC33"/>
    <a:srgbClr val="66FF33"/>
    <a:srgbClr val="00FF00"/>
    <a:srgbClr val="AFBD22"/>
    <a:srgbClr val="002C54"/>
    <a:srgbClr val="A0D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68" autoAdjust="0"/>
    <p:restoredTop sz="78026" autoAdjust="0"/>
  </p:normalViewPr>
  <p:slideViewPr>
    <p:cSldViewPr snapToGrid="0" snapToObjects="1">
      <p:cViewPr varScale="1">
        <p:scale>
          <a:sx n="81" d="100"/>
          <a:sy n="81" d="100"/>
        </p:scale>
        <p:origin x="1938" y="114"/>
      </p:cViewPr>
      <p:guideLst>
        <p:guide orient="horz" pos="1558"/>
        <p:guide pos="7447"/>
      </p:guideLst>
    </p:cSldViewPr>
  </p:slideViewPr>
  <p:outlineViewPr>
    <p:cViewPr>
      <p:scale>
        <a:sx n="33" d="100"/>
        <a:sy n="33" d="100"/>
      </p:scale>
      <p:origin x="0" y="-5871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B881D6-1B89-8C48-A4BD-D9F6C83F3958}" type="datetimeFigureOut">
              <a:rPr lang="en-US" smtClean="0"/>
              <a:pPr/>
              <a:t>4/16/2020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5604F8-D91B-854E-B48B-E450A7BFDFF1}" type="slidenum">
              <a:rPr lang="en-US" smtClean="0"/>
              <a:pPr/>
              <a:t>‹#›</a:t>
            </a:fld>
            <a:endParaRPr lang="en-US" dirty="0"/>
          </a:p>
        </p:txBody>
      </p:sp>
    </p:spTree>
    <p:extLst>
      <p:ext uri="{BB962C8B-B14F-4D97-AF65-F5344CB8AC3E}">
        <p14:creationId xmlns:p14="http://schemas.microsoft.com/office/powerpoint/2010/main" val="19372091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044040-207E-3F40-A8C0-0992243AB2F0}" type="datetimeFigureOut">
              <a:rPr lang="en-US" smtClean="0"/>
              <a:pPr/>
              <a:t>4/16/2020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73F6C-1218-BD4D-A5E4-4AD687B88FB2}" type="slidenum">
              <a:rPr lang="en-US" smtClean="0"/>
              <a:pPr/>
              <a:t>‹#›</a:t>
            </a:fld>
            <a:endParaRPr lang="en-US" dirty="0"/>
          </a:p>
        </p:txBody>
      </p:sp>
    </p:spTree>
    <p:extLst>
      <p:ext uri="{BB962C8B-B14F-4D97-AF65-F5344CB8AC3E}">
        <p14:creationId xmlns:p14="http://schemas.microsoft.com/office/powerpoint/2010/main" val="21761235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pPr>
              <a:lnSpc>
                <a:spcPct val="80000"/>
              </a:lnSpc>
            </a:pPr>
            <a:r>
              <a:rPr lang="en-US" sz="1600" b="1" i="0" u="sng" dirty="0">
                <a:latin typeface="Times New Roman" charset="0"/>
              </a:rPr>
              <a:t>Timing: </a:t>
            </a:r>
            <a:r>
              <a:rPr lang="en-US" sz="1600" b="1" i="0" u="none" baseline="0" dirty="0">
                <a:latin typeface="Times New Roman" charset="0"/>
              </a:rPr>
              <a:t> 60 minutes </a:t>
            </a:r>
          </a:p>
          <a:p>
            <a:pPr>
              <a:lnSpc>
                <a:spcPct val="80000"/>
              </a:lnSpc>
            </a:pPr>
            <a:endParaRPr lang="en-US" sz="1600" b="1" i="0" u="sng" dirty="0">
              <a:latin typeface="Times New Roman" charset="0"/>
            </a:endParaRPr>
          </a:p>
          <a:p>
            <a:pPr>
              <a:lnSpc>
                <a:spcPct val="80000"/>
              </a:lnSpc>
            </a:pPr>
            <a:r>
              <a:rPr lang="en-US" sz="1600" b="1" i="0" u="sng" dirty="0">
                <a:latin typeface="Times New Roman" charset="0"/>
              </a:rPr>
              <a:t>Engagement Strategies:</a:t>
            </a:r>
          </a:p>
          <a:p>
            <a:pPr>
              <a:lnSpc>
                <a:spcPct val="80000"/>
              </a:lnSpc>
              <a:buFontTx/>
              <a:buChar char="•"/>
            </a:pPr>
            <a:r>
              <a:rPr lang="en-US" sz="1600" b="1" i="0" dirty="0">
                <a:latin typeface="Times New Roman" charset="0"/>
              </a:rPr>
              <a:t>Last</a:t>
            </a:r>
            <a:r>
              <a:rPr lang="en-US" sz="1600" b="1" i="0" baseline="0" dirty="0">
                <a:latin typeface="Times New Roman" charset="0"/>
              </a:rPr>
              <a:t> Person Standing for You Know the Session Started Well When</a:t>
            </a:r>
          </a:p>
          <a:p>
            <a:pPr>
              <a:lnSpc>
                <a:spcPct val="80000"/>
              </a:lnSpc>
              <a:buFontTx/>
              <a:buChar char="•"/>
            </a:pPr>
            <a:r>
              <a:rPr lang="en-US" sz="1600" b="1" i="0" baseline="0" dirty="0">
                <a:latin typeface="Times New Roman" charset="0"/>
              </a:rPr>
              <a:t>Lots of backward buildup on the IEEI</a:t>
            </a:r>
          </a:p>
          <a:p>
            <a:pPr>
              <a:lnSpc>
                <a:spcPct val="80000"/>
              </a:lnSpc>
              <a:buFontTx/>
              <a:buChar char="•"/>
            </a:pPr>
            <a:r>
              <a:rPr lang="en-US" sz="1600" b="1" i="0" baseline="0" dirty="0">
                <a:latin typeface="Times New Roman" charset="0"/>
              </a:rPr>
              <a:t>Team development of an Excite statement on the slide or one for a session a participant will be doing in the near future</a:t>
            </a:r>
            <a:endParaRPr lang="en-US" sz="1600" b="1" i="0" dirty="0">
              <a:latin typeface="Times New Roman" charset="0"/>
            </a:endParaRPr>
          </a:p>
          <a:p>
            <a:pPr>
              <a:lnSpc>
                <a:spcPct val="80000"/>
              </a:lnSpc>
              <a:buFontTx/>
              <a:buNone/>
            </a:pPr>
            <a:endParaRPr lang="en-US" sz="1600" b="1" i="0" dirty="0">
              <a:latin typeface="Times New Roman" charset="0"/>
            </a:endParaRPr>
          </a:p>
          <a:p>
            <a:pPr>
              <a:lnSpc>
                <a:spcPct val="80000"/>
              </a:lnSpc>
            </a:pPr>
            <a:r>
              <a:rPr lang="en-US" sz="1600" b="1" i="0" u="sng" dirty="0">
                <a:latin typeface="Times New Roman" charset="0"/>
              </a:rPr>
              <a:t>Flip Charts:</a:t>
            </a:r>
            <a:endParaRPr lang="en-US" sz="1600" b="1" i="0" dirty="0">
              <a:latin typeface="Times New Roman" charset="0"/>
            </a:endParaRPr>
          </a:p>
          <a:p>
            <a:pPr>
              <a:lnSpc>
                <a:spcPct val="80000"/>
              </a:lnSpc>
              <a:buFontTx/>
              <a:buChar char="•"/>
            </a:pPr>
            <a:r>
              <a:rPr lang="en-US" sz="1600" b="1" i="0" u="none" dirty="0">
                <a:latin typeface="Times New Roman" charset="0"/>
              </a:rPr>
              <a:t>Great</a:t>
            </a:r>
            <a:r>
              <a:rPr lang="en-US" sz="1600" b="1" i="0" u="none" baseline="0" dirty="0">
                <a:latin typeface="Times New Roman" charset="0"/>
              </a:rPr>
              <a:t> Starts (to be used with Engagement Strategy above)</a:t>
            </a:r>
          </a:p>
          <a:p>
            <a:pPr>
              <a:lnSpc>
                <a:spcPct val="80000"/>
              </a:lnSpc>
              <a:buFontTx/>
              <a:buChar char="•"/>
            </a:pPr>
            <a:r>
              <a:rPr lang="en-US" sz="1600" b="1" i="0" u="none" baseline="0" dirty="0">
                <a:latin typeface="Times New Roman" charset="0"/>
              </a:rPr>
              <a:t>Great Starting Components</a:t>
            </a:r>
          </a:p>
          <a:p>
            <a:pPr lvl="1">
              <a:lnSpc>
                <a:spcPct val="80000"/>
              </a:lnSpc>
              <a:buFontTx/>
              <a:buChar char="•"/>
            </a:pPr>
            <a:r>
              <a:rPr lang="en-US" sz="1600" b="1" i="0" u="none" baseline="0" dirty="0">
                <a:latin typeface="Times New Roman" charset="0"/>
              </a:rPr>
              <a:t>Inform</a:t>
            </a:r>
          </a:p>
          <a:p>
            <a:pPr lvl="2">
              <a:lnSpc>
                <a:spcPct val="80000"/>
              </a:lnSpc>
              <a:buFontTx/>
              <a:buChar char="•"/>
            </a:pPr>
            <a:r>
              <a:rPr lang="en-US" sz="1600" b="1" i="0" u="none" baseline="0" dirty="0">
                <a:latin typeface="Times New Roman" charset="0"/>
              </a:rPr>
              <a:t>Purpose </a:t>
            </a:r>
          </a:p>
          <a:p>
            <a:pPr lvl="2">
              <a:lnSpc>
                <a:spcPct val="80000"/>
              </a:lnSpc>
              <a:buFontTx/>
              <a:buChar char="•"/>
            </a:pPr>
            <a:r>
              <a:rPr lang="en-US" sz="1600" b="1" i="0" u="none" baseline="0" dirty="0">
                <a:latin typeface="Times New Roman" charset="0"/>
              </a:rPr>
              <a:t>Product</a:t>
            </a:r>
          </a:p>
          <a:p>
            <a:pPr lvl="1">
              <a:lnSpc>
                <a:spcPct val="80000"/>
              </a:lnSpc>
              <a:buFontTx/>
              <a:buChar char="•"/>
            </a:pPr>
            <a:r>
              <a:rPr lang="en-US" sz="1600" b="1" i="0" u="none" baseline="0" dirty="0">
                <a:latin typeface="Times New Roman" charset="0"/>
              </a:rPr>
              <a:t>Excite</a:t>
            </a:r>
          </a:p>
          <a:p>
            <a:pPr lvl="2">
              <a:lnSpc>
                <a:spcPct val="80000"/>
              </a:lnSpc>
              <a:buFontTx/>
              <a:buChar char="•"/>
            </a:pPr>
            <a:r>
              <a:rPr lang="en-US" sz="1600" b="1" i="0" u="none" baseline="0" dirty="0">
                <a:latin typeface="Times New Roman" charset="0"/>
              </a:rPr>
              <a:t>Benefits to THEM</a:t>
            </a:r>
          </a:p>
          <a:p>
            <a:pPr lvl="2">
              <a:lnSpc>
                <a:spcPct val="80000"/>
              </a:lnSpc>
              <a:buFontTx/>
              <a:buChar char="•"/>
            </a:pPr>
            <a:r>
              <a:rPr lang="en-US" sz="1600" b="1" i="0" u="none" baseline="0" dirty="0">
                <a:latin typeface="Times New Roman" charset="0"/>
              </a:rPr>
              <a:t>WII-FM</a:t>
            </a:r>
          </a:p>
          <a:p>
            <a:pPr lvl="1">
              <a:lnSpc>
                <a:spcPct val="80000"/>
              </a:lnSpc>
              <a:buFontTx/>
              <a:buChar char="•"/>
            </a:pPr>
            <a:r>
              <a:rPr lang="en-US" sz="1600" b="1" i="0" u="none" baseline="0" dirty="0">
                <a:latin typeface="Times New Roman" charset="0"/>
              </a:rPr>
              <a:t>Empower</a:t>
            </a:r>
          </a:p>
          <a:p>
            <a:pPr lvl="2">
              <a:lnSpc>
                <a:spcPct val="80000"/>
              </a:lnSpc>
              <a:buFontTx/>
              <a:buChar char="•"/>
            </a:pPr>
            <a:r>
              <a:rPr lang="en-US" sz="1600" b="1" i="0" u="none" baseline="0" dirty="0">
                <a:latin typeface="Times New Roman" charset="0"/>
              </a:rPr>
              <a:t>Roles THEY will play</a:t>
            </a:r>
          </a:p>
          <a:p>
            <a:pPr lvl="2">
              <a:lnSpc>
                <a:spcPct val="80000"/>
              </a:lnSpc>
              <a:buFontTx/>
              <a:buChar char="•"/>
            </a:pPr>
            <a:r>
              <a:rPr lang="en-US" sz="1600" b="1" i="0" u="none" baseline="0" dirty="0">
                <a:latin typeface="Times New Roman" charset="0"/>
              </a:rPr>
              <a:t>Why me?</a:t>
            </a:r>
          </a:p>
          <a:p>
            <a:pPr lvl="1">
              <a:lnSpc>
                <a:spcPct val="80000"/>
              </a:lnSpc>
              <a:buFontTx/>
              <a:buChar char="•"/>
            </a:pPr>
            <a:r>
              <a:rPr lang="en-US" sz="1600" b="1" i="0" u="none" baseline="0" dirty="0">
                <a:latin typeface="Times New Roman" charset="0"/>
              </a:rPr>
              <a:t>Involve</a:t>
            </a:r>
          </a:p>
          <a:p>
            <a:pPr lvl="2">
              <a:lnSpc>
                <a:spcPct val="80000"/>
              </a:lnSpc>
              <a:buFontTx/>
              <a:buChar char="•"/>
            </a:pPr>
            <a:r>
              <a:rPr lang="en-US" sz="1600" b="1" i="0" u="none" baseline="0" dirty="0">
                <a:latin typeface="Times New Roman" charset="0"/>
              </a:rPr>
              <a:t>THEIR key topics</a:t>
            </a:r>
          </a:p>
          <a:p>
            <a:pPr lvl="0">
              <a:lnSpc>
                <a:spcPct val="80000"/>
              </a:lnSpc>
              <a:buFontTx/>
              <a:buChar char="•"/>
            </a:pPr>
            <a:r>
              <a:rPr lang="en-US" sz="1600" b="1" i="0" u="none" baseline="0" dirty="0">
                <a:latin typeface="Times New Roman" charset="0"/>
              </a:rPr>
              <a:t>Sample Agenda for Hiring Process</a:t>
            </a:r>
          </a:p>
          <a:p>
            <a:pPr>
              <a:lnSpc>
                <a:spcPct val="80000"/>
              </a:lnSpc>
              <a:buFontTx/>
              <a:buChar char="•"/>
            </a:pPr>
            <a:endParaRPr lang="en-US" sz="1600" b="1" i="0" u="none" baseline="0" dirty="0">
              <a:latin typeface="Times New Roman" charset="0"/>
            </a:endParaRPr>
          </a:p>
          <a:p>
            <a:pPr>
              <a:lnSpc>
                <a:spcPct val="80000"/>
              </a:lnSpc>
              <a:buFontTx/>
              <a:buChar char="•"/>
            </a:pPr>
            <a:endParaRPr lang="en-US" sz="1600" b="1" i="0" u="none" baseline="0" dirty="0">
              <a:latin typeface="Times New Roman" charset="0"/>
            </a:endParaRPr>
          </a:p>
          <a:p>
            <a:pPr>
              <a:lnSpc>
                <a:spcPct val="80000"/>
              </a:lnSpc>
              <a:buFontTx/>
              <a:buNone/>
            </a:pPr>
            <a:r>
              <a:rPr lang="en-US" sz="1600" b="1" i="0" u="sng" dirty="0">
                <a:latin typeface="Times New Roman" charset="0"/>
              </a:rPr>
              <a:t>DOs:</a:t>
            </a:r>
            <a:r>
              <a:rPr lang="en-US" sz="1600" b="1" i="0" dirty="0">
                <a:latin typeface="Times New Roman" charset="0"/>
              </a:rPr>
              <a:t> </a:t>
            </a:r>
          </a:p>
          <a:p>
            <a:pPr>
              <a:lnSpc>
                <a:spcPct val="80000"/>
              </a:lnSpc>
              <a:buFontTx/>
              <a:buChar char="•"/>
            </a:pPr>
            <a:r>
              <a:rPr lang="en-US" sz="1600" b="1" i="0" dirty="0">
                <a:latin typeface="Times New Roman" charset="0"/>
              </a:rPr>
              <a:t>Model every technique</a:t>
            </a:r>
            <a:r>
              <a:rPr lang="en-US" sz="1600" b="1" i="0" baseline="0" dirty="0">
                <a:latin typeface="Times New Roman" charset="0"/>
              </a:rPr>
              <a:t> (e.g. checkpoint, questioning, engagement, flip charting, asking teams vs. individuals, brainstorming and grouping etc.)</a:t>
            </a:r>
            <a:endParaRPr lang="en-US" sz="1600" b="1" i="0" u="none" baseline="0" dirty="0">
              <a:latin typeface="Times New Roman" charset="0"/>
            </a:endParaRPr>
          </a:p>
          <a:p>
            <a:pPr>
              <a:lnSpc>
                <a:spcPct val="80000"/>
              </a:lnSpc>
              <a:buFontTx/>
              <a:buChar char="•"/>
            </a:pPr>
            <a:r>
              <a:rPr lang="en-US" sz="1600" b="1" i="0" u="none" baseline="0" dirty="0">
                <a:latin typeface="Times New Roman" charset="0"/>
              </a:rPr>
              <a:t>Engage: 1) you know you the session started well when [last person standing]; 2)repeat the IEEI as you go through it in the same manner the Reacting Questions were reviewed during Principle 5 – Information Gathering </a:t>
            </a:r>
          </a:p>
          <a:p>
            <a:pPr>
              <a:lnSpc>
                <a:spcPct val="80000"/>
              </a:lnSpc>
              <a:buFontTx/>
              <a:buNone/>
            </a:pPr>
            <a:endParaRPr lang="en-US" sz="1600" b="1" i="0" u="sng" baseline="0" dirty="0">
              <a:latin typeface="Times New Roman" charset="0"/>
            </a:endParaRPr>
          </a:p>
          <a:p>
            <a:pPr>
              <a:lnSpc>
                <a:spcPct val="80000"/>
              </a:lnSpc>
              <a:buFontTx/>
              <a:buNone/>
            </a:pPr>
            <a:r>
              <a:rPr lang="en-US" sz="1600" b="1" i="0" u="sng" baseline="0" dirty="0">
                <a:latin typeface="Times New Roman" charset="0"/>
              </a:rPr>
              <a:t>DON’Ts</a:t>
            </a:r>
          </a:p>
          <a:p>
            <a:pPr>
              <a:lnSpc>
                <a:spcPct val="80000"/>
              </a:lnSpc>
              <a:buFontTx/>
              <a:buChar char="•"/>
            </a:pPr>
            <a:r>
              <a:rPr lang="en-US" sz="1600" b="1" i="0" dirty="0">
                <a:latin typeface="Times New Roman" charset="0"/>
              </a:rPr>
              <a:t>Read</a:t>
            </a:r>
            <a:r>
              <a:rPr lang="en-US" sz="1600" b="1" i="0" baseline="0" dirty="0">
                <a:latin typeface="Times New Roman" charset="0"/>
              </a:rPr>
              <a:t> the slides</a:t>
            </a:r>
          </a:p>
          <a:p>
            <a:pPr>
              <a:lnSpc>
                <a:spcPct val="80000"/>
              </a:lnSpc>
              <a:buFontTx/>
              <a:buChar char="•"/>
            </a:pPr>
            <a:r>
              <a:rPr lang="en-US" sz="1600" b="1" i="0" baseline="0" dirty="0">
                <a:latin typeface="Times New Roman" charset="0"/>
              </a:rPr>
              <a:t>Overuse the read-arounds</a:t>
            </a:r>
            <a:endParaRPr lang="en-US" sz="1600" b="1" i="0" dirty="0">
              <a:latin typeface="Times New Roman" charset="0"/>
            </a:endParaRPr>
          </a:p>
          <a:p>
            <a:endParaRPr lang="en-US" i="0" dirty="0"/>
          </a:p>
          <a:p>
            <a:endParaRPr lang="en-US" i="0" dirty="0"/>
          </a:p>
          <a:p>
            <a:endParaRPr lang="en-US"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a:t>
            </a:fld>
            <a:endParaRPr lang="en-US" dirty="0"/>
          </a:p>
        </p:txBody>
      </p:sp>
    </p:spTree>
    <p:extLst>
      <p:ext uri="{BB962C8B-B14F-4D97-AF65-F5344CB8AC3E}">
        <p14:creationId xmlns:p14="http://schemas.microsoft.com/office/powerpoint/2010/main" val="4000014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pPr eaLnBrk="1" hangingPunct="1">
              <a:buFont typeface="Wingdings" charset="2"/>
              <a:buNone/>
            </a:pPr>
            <a:r>
              <a:rPr lang="en-US" sz="3600" b="1" i="1" dirty="0"/>
              <a:t>The third component of our IEEI is Empower. Here we will tell them the roles they will play. Can you see why it was important to determine from the Session Sponsor whether the group was going to make a decision or provide a recommendation?</a:t>
            </a:r>
            <a:r>
              <a:rPr lang="en-US" sz="3600" b="1" i="1" baseline="0" dirty="0"/>
              <a:t> Yet, we will now use that information to tell the participants the role they will play. In other words, put ourselves in the seat of a participant and answer this question, why me?</a:t>
            </a:r>
          </a:p>
        </p:txBody>
      </p:sp>
      <p:sp>
        <p:nvSpPr>
          <p:cNvPr id="4" name="Slide Number Placeholder 3"/>
          <p:cNvSpPr>
            <a:spLocks noGrp="1"/>
          </p:cNvSpPr>
          <p:nvPr>
            <p:ph type="sldNum" sz="quarter" idx="10"/>
          </p:nvPr>
        </p:nvSpPr>
        <p:spPr/>
        <p:txBody>
          <a:bodyPr/>
          <a:lstStyle/>
          <a:p>
            <a:fld id="{4B573F6C-1218-BD4D-A5E4-4AD687B88FB2}" type="slidenum">
              <a:rPr lang="en-US" smtClean="0"/>
              <a:pPr/>
              <a:t>10</a:t>
            </a:fld>
            <a:endParaRPr lang="en-US" dirty="0"/>
          </a:p>
        </p:txBody>
      </p:sp>
    </p:spTree>
    <p:extLst>
      <p:ext uri="{BB962C8B-B14F-4D97-AF65-F5344CB8AC3E}">
        <p14:creationId xmlns:p14="http://schemas.microsoft.com/office/powerpoint/2010/main" val="2322283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pPr eaLnBrk="1" hangingPunct="1">
              <a:buFont typeface="Wingdings" charset="2"/>
              <a:buNone/>
            </a:pPr>
            <a:r>
              <a:rPr lang="en-US" sz="3600" b="1" i="1" dirty="0"/>
              <a:t>The last</a:t>
            </a:r>
            <a:r>
              <a:rPr lang="en-US" sz="3600" b="1" i="1" baseline="0" dirty="0"/>
              <a:t> part of that powerful opening is to get the participants engaged early. That tell them the session is really theirs; it’s all about them. We do this with our first question to engage them early; typically in the first 3 to 7 minutes of a session. And (purple) team, what kind of question do you think this will be to open that dialogue? That’s right our first Type B question. The Type A question is “what are your key topics?” Turn that into that great, visual starting question that allows the participants to see their answers.</a:t>
            </a:r>
          </a:p>
          <a:p>
            <a:pPr eaLnBrk="1" hangingPunct="1">
              <a:buFont typeface="Wingdings" charset="2"/>
              <a:buNone/>
            </a:pPr>
            <a:endParaRPr lang="en-US" sz="3600" b="1" baseline="0" dirty="0"/>
          </a:p>
          <a:p>
            <a:pPr eaLnBrk="1" hangingPunct="1">
              <a:buFont typeface="Wingdings" charset="2"/>
              <a:buNone/>
            </a:pPr>
            <a:endParaRPr lang="en-US" sz="3600"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11</a:t>
            </a:fld>
            <a:endParaRPr lang="en-US" dirty="0"/>
          </a:p>
        </p:txBody>
      </p:sp>
    </p:spTree>
    <p:extLst>
      <p:ext uri="{BB962C8B-B14F-4D97-AF65-F5344CB8AC3E}">
        <p14:creationId xmlns:p14="http://schemas.microsoft.com/office/powerpoint/2010/main" val="146682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This</a:t>
            </a:r>
            <a:r>
              <a:rPr lang="en-US" b="1" i="1" baseline="0" dirty="0"/>
              <a:t> is an interesting slide. Let’s try a (standing/show of hands) poll to see what this group thinks they are best and worst at and then we will compare that to what we have discovered in our 20+ years of experience. </a:t>
            </a:r>
          </a:p>
          <a:p>
            <a:endParaRPr lang="en-US" b="1" i="1" baseline="0" dirty="0"/>
          </a:p>
          <a:p>
            <a:r>
              <a:rPr lang="en-US" b="1" i="1" baseline="0" dirty="0"/>
              <a:t>How many of you think you are best at…? </a:t>
            </a:r>
            <a:r>
              <a:rPr lang="en-US" b="1" i="0" baseline="0" dirty="0"/>
              <a:t>[Go through all four and give #’s or %’s.]</a:t>
            </a:r>
          </a:p>
          <a:p>
            <a:r>
              <a:rPr lang="en-US" b="1" i="1" baseline="0" dirty="0"/>
              <a:t>How about which we are worst at? </a:t>
            </a:r>
            <a:r>
              <a:rPr lang="en-US" b="1" i="0" baseline="0" dirty="0"/>
              <a:t>[Same approach.}</a:t>
            </a:r>
          </a:p>
          <a:p>
            <a:endParaRPr lang="en-US" b="1" i="1" baseline="0" dirty="0"/>
          </a:p>
          <a:p>
            <a:r>
              <a:rPr lang="en-US" b="1" i="1" baseline="0" dirty="0"/>
              <a:t>Typically we find that facilitators are best at the Inform.</a:t>
            </a:r>
          </a:p>
          <a:p>
            <a:endParaRPr lang="en-US" b="1" i="1" baseline="0" dirty="0"/>
          </a:p>
          <a:p>
            <a:r>
              <a:rPr lang="en-US" b="1" i="1" baseline="0" dirty="0"/>
              <a:t>And they are worst at the Excite.</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12</a:t>
            </a:fld>
            <a:endParaRPr lang="en-US" dirty="0"/>
          </a:p>
        </p:txBody>
      </p:sp>
    </p:spTree>
    <p:extLst>
      <p:ext uri="{BB962C8B-B14F-4D97-AF65-F5344CB8AC3E}">
        <p14:creationId xmlns:p14="http://schemas.microsoft.com/office/powerpoint/2010/main" val="403009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Let’s take a look</a:t>
            </a:r>
            <a:r>
              <a:rPr lang="en-US" b="1" i="1" baseline="0" dirty="0"/>
              <a:t> at two examples of Excite statements for our Hiring Process session.</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13</a:t>
            </a:fld>
            <a:endParaRPr lang="en-US" dirty="0"/>
          </a:p>
        </p:txBody>
      </p:sp>
    </p:spTree>
    <p:extLst>
      <p:ext uri="{BB962C8B-B14F-4D97-AF65-F5344CB8AC3E}">
        <p14:creationId xmlns:p14="http://schemas.microsoft.com/office/powerpoint/2010/main" val="3307865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(Name),</a:t>
            </a:r>
            <a:r>
              <a:rPr lang="en-US" b="1" i="1" baseline="0" dirty="0"/>
              <a:t> would you please read Example #1.</a:t>
            </a:r>
          </a:p>
          <a:p>
            <a:endParaRPr lang="en-US" b="1" i="1" baseline="0" dirty="0"/>
          </a:p>
          <a:p>
            <a:r>
              <a:rPr lang="en-US" b="1" i="1" baseline="0" dirty="0"/>
              <a:t>Thank you, pretty good don’t you think folks? </a:t>
            </a:r>
            <a:r>
              <a:rPr lang="en-US" b="1" i="0" baseline="0" dirty="0"/>
              <a:t>[Nod your head.] </a:t>
            </a:r>
            <a:r>
              <a:rPr lang="en-US" b="1" i="1" baseline="0" dirty="0"/>
              <a:t>Probably better than most Excite statement I have heard. Let’s compare that to the next example.</a:t>
            </a:r>
            <a:endParaRPr lang="en-US" b="1" i="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14</a:t>
            </a:fld>
            <a:endParaRPr lang="en-US" dirty="0"/>
          </a:p>
        </p:txBody>
      </p:sp>
    </p:spTree>
    <p:extLst>
      <p:ext uri="{BB962C8B-B14F-4D97-AF65-F5344CB8AC3E}">
        <p14:creationId xmlns:p14="http://schemas.microsoft.com/office/powerpoint/2010/main" val="1708252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(Name),</a:t>
            </a:r>
            <a:r>
              <a:rPr lang="en-US" b="1" i="1" baseline="0" dirty="0"/>
              <a:t> would you please read Example #2?</a:t>
            </a:r>
          </a:p>
          <a:p>
            <a:endParaRPr lang="en-US" b="1" i="1" baseline="0" dirty="0"/>
          </a:p>
          <a:p>
            <a:r>
              <a:rPr lang="en-US" b="1" i="1" baseline="0" dirty="0"/>
              <a:t>OK, show of hands, how many of you think this Example, #2, is better? </a:t>
            </a:r>
            <a:r>
              <a:rPr lang="en-US" b="1" i="0" baseline="0" dirty="0"/>
              <a:t>[Announce the # or %.]</a:t>
            </a:r>
            <a:r>
              <a:rPr lang="en-US" b="1" i="1" baseline="0" dirty="0"/>
              <a:t> Yes, this one is more about THEM. While the first one is good it is not as directly tied to the participants. </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15</a:t>
            </a:fld>
            <a:endParaRPr lang="en-US" dirty="0"/>
          </a:p>
        </p:txBody>
      </p:sp>
    </p:spTree>
    <p:extLst>
      <p:ext uri="{BB962C8B-B14F-4D97-AF65-F5344CB8AC3E}">
        <p14:creationId xmlns:p14="http://schemas.microsoft.com/office/powerpoint/2010/main" val="1696478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Looking at them side-by-side</a:t>
            </a:r>
            <a:r>
              <a:rPr lang="en-US" b="1" i="1" baseline="0" dirty="0"/>
              <a:t> there is one really neat tip that will help us build better Excite statements. Can anyone see differences that appeal to them? </a:t>
            </a:r>
            <a:r>
              <a:rPr lang="en-US" b="1" i="0" baseline="0" dirty="0"/>
              <a:t>[Facilitate the discussion.]</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16</a:t>
            </a:fld>
            <a:endParaRPr lang="en-US" dirty="0"/>
          </a:p>
        </p:txBody>
      </p:sp>
    </p:spTree>
    <p:extLst>
      <p:ext uri="{BB962C8B-B14F-4D97-AF65-F5344CB8AC3E}">
        <p14:creationId xmlns:p14="http://schemas.microsoft.com/office/powerpoint/2010/main" val="3581890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i="1" kern="1200" dirty="0">
                <a:solidFill>
                  <a:schemeClr val="tx1"/>
                </a:solidFill>
                <a:latin typeface="+mn-lt"/>
                <a:ea typeface="+mn-ea"/>
                <a:cs typeface="+mn-cs"/>
              </a:rPr>
              <a:t>Some really good points. We also find that by using the words</a:t>
            </a:r>
            <a:r>
              <a:rPr lang="en-US" sz="1200" b="1" i="1" kern="1200" baseline="0" dirty="0">
                <a:solidFill>
                  <a:schemeClr val="tx1"/>
                </a:solidFill>
                <a:latin typeface="+mn-lt"/>
                <a:ea typeface="+mn-ea"/>
                <a:cs typeface="+mn-cs"/>
              </a:rPr>
              <a:t> “you” or “your” at least 4 times it makes that Excite statement more like the WII-FM that is so important about our Excite statements.</a:t>
            </a:r>
          </a:p>
          <a:p>
            <a:endParaRPr lang="en-US" sz="1200" b="1" i="1" kern="1200" baseline="0" dirty="0">
              <a:solidFill>
                <a:schemeClr val="tx1"/>
              </a:solidFill>
              <a:latin typeface="+mn-lt"/>
              <a:ea typeface="+mn-ea"/>
              <a:cs typeface="+mn-cs"/>
            </a:endParaRPr>
          </a:p>
          <a:p>
            <a:r>
              <a:rPr lang="en-US" sz="1200" b="1" i="1" kern="1200" baseline="0" dirty="0">
                <a:solidFill>
                  <a:schemeClr val="tx1"/>
                </a:solidFill>
                <a:latin typeface="+mn-lt"/>
                <a:ea typeface="+mn-ea"/>
                <a:cs typeface="+mn-cs"/>
              </a:rPr>
              <a:t>Are there any questions about the Excite statement? </a:t>
            </a:r>
            <a:r>
              <a:rPr lang="en-US" sz="1200" b="1" i="0" kern="1200" baseline="0" dirty="0">
                <a:solidFill>
                  <a:schemeClr val="tx1"/>
                </a:solidFill>
                <a:latin typeface="+mn-lt"/>
                <a:ea typeface="+mn-ea"/>
                <a:cs typeface="+mn-cs"/>
              </a:rPr>
              <a:t>[Facilitate the discussion.]</a:t>
            </a:r>
            <a:endParaRPr lang="en-US" sz="1200" b="1" i="0" kern="1200" dirty="0">
              <a:solidFill>
                <a:schemeClr val="tx1"/>
              </a:solidFill>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17</a:t>
            </a:fld>
            <a:endParaRPr lang="en-US" dirty="0"/>
          </a:p>
        </p:txBody>
      </p:sp>
    </p:spTree>
    <p:extLst>
      <p:ext uri="{BB962C8B-B14F-4D97-AF65-F5344CB8AC3E}">
        <p14:creationId xmlns:p14="http://schemas.microsoft.com/office/powerpoint/2010/main" val="3638229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What I would like to do now</a:t>
            </a:r>
            <a:r>
              <a:rPr lang="en-US" b="1" i="1" baseline="0" dirty="0"/>
              <a:t> is to ask each team to prepare an Excite statement. </a:t>
            </a:r>
            <a:r>
              <a:rPr lang="en-US" b="1" i="0" baseline="0" dirty="0"/>
              <a:t>[Assign the statements to each team; or offer the alternative for one of the participants from each team to describe an upcoming session they will be leading and build an Excite statement for that.]</a:t>
            </a:r>
          </a:p>
          <a:p>
            <a:endParaRPr lang="en-US" b="1" i="1" baseline="0" dirty="0"/>
          </a:p>
          <a:p>
            <a:r>
              <a:rPr lang="en-US" b="1" i="1" baseline="0" dirty="0"/>
              <a:t>Let’s take (3-4) minutes to prepare those Excite statements. </a:t>
            </a:r>
            <a:r>
              <a:rPr lang="en-US" b="1" i="0" baseline="0" dirty="0"/>
              <a:t>[Assign new team leads, etc. review the Excite statements providing feedback from other participants as well as yours.]</a:t>
            </a:r>
          </a:p>
          <a:p>
            <a:endParaRPr lang="en-US" b="1" i="1" baseline="0" dirty="0"/>
          </a:p>
          <a:p>
            <a:pPr defTabSz="452865">
              <a:defRPr/>
            </a:pPr>
            <a:r>
              <a:rPr lang="en-US" sz="1200" b="1" i="0" kern="1200" baseline="0" dirty="0">
                <a:solidFill>
                  <a:schemeClr val="tx1"/>
                </a:solidFill>
                <a:latin typeface="+mn-lt"/>
                <a:ea typeface="+mn-ea"/>
                <a:cs typeface="+mn-cs"/>
              </a:rPr>
              <a:t>[Award dots as appropriate.]</a:t>
            </a:r>
          </a:p>
          <a:p>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18</a:t>
            </a:fld>
            <a:endParaRPr lang="en-US" dirty="0"/>
          </a:p>
        </p:txBody>
      </p:sp>
    </p:spTree>
    <p:extLst>
      <p:ext uri="{BB962C8B-B14F-4D97-AF65-F5344CB8AC3E}">
        <p14:creationId xmlns:p14="http://schemas.microsoft.com/office/powerpoint/2010/main" val="558138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How many of you have</a:t>
            </a:r>
            <a:r>
              <a:rPr lang="en-US" b="1" i="1" baseline="0" dirty="0"/>
              <a:t> challenges getting your meetings started on time? [raise your hand] Let take a look at some tips to make that a “thing of the past” and it starts with Setting Up with 30 Minutes to Spare.</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19</a:t>
            </a:fld>
            <a:endParaRPr lang="en-US" dirty="0"/>
          </a:p>
        </p:txBody>
      </p:sp>
    </p:spTree>
    <p:extLst>
      <p:ext uri="{BB962C8B-B14F-4D97-AF65-F5344CB8AC3E}">
        <p14:creationId xmlns:p14="http://schemas.microsoft.com/office/powerpoint/2010/main" val="2967641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Checkpoint…</a:t>
            </a:r>
          </a:p>
          <a:p>
            <a:endParaRPr lang="en-US" b="1" dirty="0"/>
          </a:p>
          <a:p>
            <a:r>
              <a:rPr lang="en-US" b="1" dirty="0"/>
              <a:t>[Review:] </a:t>
            </a:r>
            <a:r>
              <a:rPr lang="en-US" b="1" i="1" dirty="0"/>
              <a:t>We have just</a:t>
            </a:r>
            <a:r>
              <a:rPr lang="en-US" b="1" i="1" baseline="0" dirty="0"/>
              <a:t> completed Principle 1 – Preparing for Success where we identified the 6 P’s of preparation and all the bases to cover to ensure we prepare for our sessions well.</a:t>
            </a:r>
          </a:p>
          <a:p>
            <a:endParaRPr lang="en-US" b="1" baseline="0" dirty="0"/>
          </a:p>
          <a:p>
            <a:r>
              <a:rPr lang="en-US" b="1" baseline="0" dirty="0"/>
              <a:t>[Preview:] </a:t>
            </a:r>
            <a:r>
              <a:rPr lang="en-US" b="1" i="1" baseline="0" dirty="0"/>
              <a:t>What we are going to address now is Principle 2 – Getting the Session Started.</a:t>
            </a:r>
          </a:p>
          <a:p>
            <a:endParaRPr lang="en-US" b="1" baseline="0" dirty="0"/>
          </a:p>
          <a:p>
            <a:r>
              <a:rPr lang="en-US" b="1" baseline="0" dirty="0"/>
              <a:t>[Big View:] </a:t>
            </a:r>
            <a:r>
              <a:rPr lang="en-US" b="1" i="1" baseline="0" dirty="0"/>
              <a:t>And, the reason this is important is when we start with confidence and clarity, we get the participants and, in particular, the senior participants (C level folks) in the session to transfer their power to us as the facilitator.</a:t>
            </a:r>
          </a:p>
          <a:p>
            <a:endParaRPr lang="en-US" b="1" baseline="0"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a:t>
            </a:fld>
            <a:endParaRPr lang="en-US" dirty="0"/>
          </a:p>
        </p:txBody>
      </p:sp>
    </p:spTree>
    <p:extLst>
      <p:ext uri="{BB962C8B-B14F-4D97-AF65-F5344CB8AC3E}">
        <p14:creationId xmlns:p14="http://schemas.microsoft.com/office/powerpoint/2010/main" val="1278631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What do we mean by Set Up with 30 Minutes to Spare? (green)</a:t>
            </a:r>
            <a:r>
              <a:rPr lang="en-US" b="1" i="1" baseline="0" dirty="0"/>
              <a:t> team, if it takes me 20 minutes to get set up and my start time is 8:30am, what time should I arrive at my session? </a:t>
            </a:r>
            <a:r>
              <a:rPr lang="en-US" b="1" i="0" baseline="0" dirty="0"/>
              <a:t>[Facilitate the discussion; answer is 7:40am; gives you 20 minutes to set up and then 30 minutes to “spare.”]</a:t>
            </a:r>
          </a:p>
          <a:p>
            <a:pPr eaLnBrk="1" hangingPunct="1"/>
            <a:endParaRPr lang="en-US" b="1" i="1" baseline="0" dirty="0"/>
          </a:p>
          <a:p>
            <a:pPr eaLnBrk="1" hangingPunct="1"/>
            <a:r>
              <a:rPr lang="en-US" b="1" i="1" baseline="0" dirty="0"/>
              <a:t>Of course, if you are familiar with the location, we typically find only 10-20 minutes to spare is sufficient.</a:t>
            </a:r>
          </a:p>
          <a:p>
            <a:pPr eaLnBrk="1" hangingPunct="1"/>
            <a:endParaRPr lang="en-US" b="1" i="1" baseline="0" dirty="0"/>
          </a:p>
          <a:p>
            <a:pPr eaLnBrk="1" hangingPunct="1"/>
            <a:r>
              <a:rPr lang="en-US" b="1" i="1" baseline="0" dirty="0"/>
              <a:t>Does that make sense to everyone? [nod your head] Any questions on setting up with time to spare? </a:t>
            </a:r>
            <a:r>
              <a:rPr lang="en-US" b="1" i="0" baseline="0" dirty="0"/>
              <a:t>[Facilitate discussion.]</a:t>
            </a:r>
            <a:endParaRPr lang="en-US" i="0"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20</a:t>
            </a:fld>
            <a:endParaRPr lang="en-US" dirty="0"/>
          </a:p>
        </p:txBody>
      </p:sp>
    </p:spTree>
    <p:extLst>
      <p:ext uri="{BB962C8B-B14F-4D97-AF65-F5344CB8AC3E}">
        <p14:creationId xmlns:p14="http://schemas.microsoft.com/office/powerpoint/2010/main" val="2784160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By arriving with time</a:t>
            </a:r>
            <a:r>
              <a:rPr lang="en-US" b="1" i="1" baseline="0" dirty="0"/>
              <a:t> to spare, we can Optimize Our Setup.</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21</a:t>
            </a:fld>
            <a:endParaRPr lang="en-US" dirty="0"/>
          </a:p>
        </p:txBody>
      </p:sp>
    </p:spTree>
    <p:extLst>
      <p:ext uri="{BB962C8B-B14F-4D97-AF65-F5344CB8AC3E}">
        <p14:creationId xmlns:p14="http://schemas.microsoft.com/office/powerpoint/2010/main" val="3592165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This is a great slide</a:t>
            </a:r>
            <a:r>
              <a:rPr lang="en-US" b="1" i="1" baseline="0" dirty="0"/>
              <a:t> to turn into a checklist for Optimizing Your Setup. Essentially, you want to be a gracious host and get the room setup to avoid being harried or rushed at the last minute as your participants begin to arrive.</a:t>
            </a:r>
          </a:p>
          <a:p>
            <a:endParaRPr lang="en-US" b="1" i="1" baseline="0" dirty="0"/>
          </a:p>
          <a:p>
            <a:r>
              <a:rPr lang="en-US" b="1" i="1" baseline="0" dirty="0"/>
              <a:t>Any points on setup that we should go deeper on? </a:t>
            </a:r>
            <a:r>
              <a:rPr lang="en-US" b="1" i="0" baseline="0" dirty="0"/>
              <a:t>[Facilitate discussion.]</a:t>
            </a: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22</a:t>
            </a:fld>
            <a:endParaRPr lang="en-US" dirty="0"/>
          </a:p>
        </p:txBody>
      </p:sp>
    </p:spTree>
    <p:extLst>
      <p:ext uri="{BB962C8B-B14F-4D97-AF65-F5344CB8AC3E}">
        <p14:creationId xmlns:p14="http://schemas.microsoft.com/office/powerpoint/2010/main" val="1588977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With</a:t>
            </a:r>
            <a:r>
              <a:rPr lang="en-US" b="1" i="1" baseline="0" dirty="0"/>
              <a:t> all of our setup successfully complete, we now have that “time to spare” and we can Use the Gathering Period. Often this is a good time to meet those participants you were unable to contact during the preparation phase or focus on neutral topics to establish rapport, open dialogue and begin to establish that “safe” environment conducive to engaging even the most reluctant participant.</a:t>
            </a:r>
          </a:p>
          <a:p>
            <a:endParaRPr lang="en-US" b="1" i="1" baseline="0" dirty="0"/>
          </a:p>
          <a:p>
            <a:r>
              <a:rPr lang="en-US" b="1" i="1" baseline="0" dirty="0"/>
              <a:t>Any other items you think important for the gathering period? </a:t>
            </a:r>
            <a:r>
              <a:rPr lang="en-US" b="1" i="0" baseline="0" dirty="0"/>
              <a:t>[Facilitate discussion.]</a:t>
            </a:r>
            <a:endParaRPr lang="en-US" b="1" i="0"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23</a:t>
            </a:fld>
            <a:endParaRPr lang="en-US" dirty="0"/>
          </a:p>
        </p:txBody>
      </p:sp>
    </p:spTree>
    <p:extLst>
      <p:ext uri="{BB962C8B-B14F-4D97-AF65-F5344CB8AC3E}">
        <p14:creationId xmlns:p14="http://schemas.microsoft.com/office/powerpoint/2010/main" val="1450183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ea typeface="ＭＳ Ｐゴシック" charset="-128"/>
                <a:cs typeface="ＭＳ Ｐゴシック" charset="-128"/>
              </a:rPr>
              <a:t>Most</a:t>
            </a:r>
            <a:r>
              <a:rPr lang="en-US" b="1" i="1" baseline="0" dirty="0">
                <a:latin typeface="Times New Roman" charset="0"/>
                <a:ea typeface="ＭＳ Ｐゴシック" charset="-128"/>
                <a:cs typeface="ＭＳ Ｐゴシック" charset="-128"/>
              </a:rPr>
              <a:t> of us agreed before that too many sessions start when the last few people or the senior exec arrives. Can we all agree that we should not “punish the [let them respond; punctual or timely]”. That’s right let’s look at several tips that will allow us to Kick Off Promptly. We covered many of these as a part of preparation so let’s review all of them and add a few more that we find work successfully. </a:t>
            </a:r>
          </a:p>
          <a:p>
            <a:endParaRPr lang="en-US" b="1" i="1" baseline="0" dirty="0">
              <a:latin typeface="Times New Roman" charset="0"/>
              <a:ea typeface="ＭＳ Ｐゴシック" charset="-128"/>
              <a:cs typeface="ＭＳ Ｐゴシック" charset="-128"/>
            </a:endParaRPr>
          </a:p>
          <a:p>
            <a:r>
              <a:rPr lang="en-US" b="1" i="1" baseline="0" dirty="0">
                <a:latin typeface="Times New Roman" charset="0"/>
                <a:ea typeface="ＭＳ Ｐゴシック" charset="-128"/>
                <a:cs typeface="ＭＳ Ｐゴシック" charset="-128"/>
              </a:rPr>
              <a:t>Ask the person that will kick off, often the Sponsor, to arrive 10 minutes early</a:t>
            </a:r>
          </a:p>
          <a:p>
            <a:r>
              <a:rPr lang="en-US" b="1" i="1" baseline="0" dirty="0">
                <a:latin typeface="Times New Roman" charset="0"/>
                <a:ea typeface="ＭＳ Ｐゴシック" charset="-128"/>
                <a:cs typeface="ＭＳ Ｐゴシック" charset="-128"/>
              </a:rPr>
              <a:t>Ask the Planning Team to arrive 10 minutes early</a:t>
            </a:r>
          </a:p>
          <a:p>
            <a:r>
              <a:rPr lang="en-US" b="1" i="1" baseline="0" dirty="0">
                <a:latin typeface="Times New Roman" charset="0"/>
                <a:ea typeface="ＭＳ Ｐゴシック" charset="-128"/>
                <a:cs typeface="ＭＳ Ｐゴシック" charset="-128"/>
              </a:rPr>
              <a:t>Ask the participants to arrive 10 minutes early</a:t>
            </a:r>
          </a:p>
          <a:p>
            <a:r>
              <a:rPr lang="en-US" b="1" i="1" baseline="0" dirty="0">
                <a:latin typeface="Times New Roman" charset="0"/>
                <a:ea typeface="ＭＳ Ｐゴシック" charset="-128"/>
                <a:cs typeface="ＭＳ Ｐゴシック" charset="-128"/>
              </a:rPr>
              <a:t>Provide a 10 minute warning</a:t>
            </a:r>
          </a:p>
          <a:p>
            <a:r>
              <a:rPr lang="en-US" b="1" i="1" baseline="0" dirty="0">
                <a:latin typeface="Times New Roman" charset="0"/>
                <a:ea typeface="ＭＳ Ｐゴシック" charset="-128"/>
                <a:cs typeface="ＭＳ Ｐゴシック" charset="-128"/>
              </a:rPr>
              <a:t>Provide a 2 minute warning</a:t>
            </a:r>
          </a:p>
          <a:p>
            <a:r>
              <a:rPr lang="en-US" b="1" i="1" baseline="0" dirty="0">
                <a:latin typeface="Times New Roman" charset="0"/>
                <a:ea typeface="ＭＳ Ｐゴシック" charset="-128"/>
                <a:cs typeface="ＭＳ Ｐゴシック" charset="-128"/>
              </a:rPr>
              <a:t>Project the countdown timer [available on the LSI web site]</a:t>
            </a:r>
          </a:p>
          <a:p>
            <a:endParaRPr lang="en-US" b="1" i="1" baseline="0" dirty="0">
              <a:latin typeface="Times New Roman" charset="0"/>
              <a:ea typeface="ＭＳ Ｐゴシック" charset="-128"/>
              <a:cs typeface="ＭＳ Ｐゴシック" charset="-128"/>
            </a:endParaRPr>
          </a:p>
          <a:p>
            <a:r>
              <a:rPr lang="en-US" b="1" i="1" baseline="0" dirty="0">
                <a:latin typeface="Times New Roman" charset="0"/>
                <a:ea typeface="ＭＳ Ｐゴシック" charset="-128"/>
                <a:cs typeface="ＭＳ Ｐゴシック" charset="-128"/>
              </a:rPr>
              <a:t>Are there other methods you have that we should consider? </a:t>
            </a:r>
            <a:r>
              <a:rPr lang="en-US" b="1" i="0" baseline="0" dirty="0">
                <a:latin typeface="Times New Roman" charset="0"/>
                <a:ea typeface="ＭＳ Ｐゴシック" charset="-128"/>
                <a:cs typeface="ＭＳ Ｐゴシック" charset="-128"/>
              </a:rPr>
              <a:t>[Facilitate the discussion.]</a:t>
            </a:r>
          </a:p>
          <a:p>
            <a:endParaRPr lang="en-US" b="1" i="1" baseline="0" dirty="0">
              <a:latin typeface="Times New Roman" charset="0"/>
              <a:ea typeface="ＭＳ Ｐゴシック" charset="-128"/>
              <a:cs typeface="ＭＳ Ｐゴシック" charset="-128"/>
            </a:endParaRPr>
          </a:p>
          <a:p>
            <a:r>
              <a:rPr lang="en-US" b="1" i="1" baseline="0" dirty="0">
                <a:latin typeface="Times New Roman" charset="0"/>
                <a:ea typeface="ＭＳ Ｐゴシック" charset="-128"/>
                <a:cs typeface="ＭＳ Ｐゴシック" charset="-128"/>
              </a:rPr>
              <a:t>Remember, kicking off the session sets the tone; it establishes the precedence that a time schedule will be followed. It sends the message to the participants that we will respect ALL of their time. </a:t>
            </a:r>
          </a:p>
          <a:p>
            <a:endParaRPr lang="en-US" b="1" i="1" baseline="0" dirty="0">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24</a:t>
            </a:fld>
            <a:endParaRPr lang="en-US" dirty="0"/>
          </a:p>
        </p:txBody>
      </p:sp>
    </p:spTree>
    <p:extLst>
      <p:ext uri="{BB962C8B-B14F-4D97-AF65-F5344CB8AC3E}">
        <p14:creationId xmlns:p14="http://schemas.microsoft.com/office/powerpoint/2010/main" val="925400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i="1" dirty="0"/>
              <a:t>Now that we know the 4 key</a:t>
            </a:r>
            <a:r>
              <a:rPr lang="en-US" b="1" i="1" baseline="0" dirty="0"/>
              <a:t> parts of the opening are, let me hear a choral response of the 4 letters please, those are…? </a:t>
            </a:r>
            <a:r>
              <a:rPr lang="en-US" b="1" i="0" baseline="0" dirty="0"/>
              <a:t>[Choral response of IEEI.]</a:t>
            </a:r>
          </a:p>
          <a:p>
            <a:pPr eaLnBrk="1" hangingPunct="1"/>
            <a:endParaRPr lang="en-US" b="1" i="1" baseline="0" dirty="0"/>
          </a:p>
          <a:p>
            <a:pPr eaLnBrk="1" hangingPunct="1"/>
            <a:r>
              <a:rPr lang="en-US" b="1" i="1" baseline="0" dirty="0"/>
              <a:t>Many facilitators find it helpful to have a mnemonic to help them remember their opening sequence. They Memorize Their Opening. Let’s open to Table 9 </a:t>
            </a:r>
            <a:r>
              <a:rPr lang="en-US" b="1" i="0" baseline="0" dirty="0"/>
              <a:t>[or use the next slide] </a:t>
            </a:r>
            <a:r>
              <a:rPr lang="en-US" b="1" i="1" baseline="0" dirty="0"/>
              <a:t>in the participant manual and start with (name) from our (blue) team to review the bolded text for the mnemonic GOEOSI.</a:t>
            </a:r>
            <a:endParaRPr lang="en-US" b="1" i="1" dirty="0"/>
          </a:p>
          <a:p>
            <a:pPr eaLnBrk="1" hangingPunct="1"/>
            <a:endParaRPr lang="en-US" b="1" i="1" dirty="0"/>
          </a:p>
          <a:p>
            <a:r>
              <a:rPr lang="en-US" b="1" i="1" dirty="0">
                <a:latin typeface="Times New Roman" charset="0"/>
              </a:rPr>
              <a:t>This really helps us to make that</a:t>
            </a:r>
            <a:r>
              <a:rPr lang="en-US" b="1" i="1" baseline="0" dirty="0">
                <a:latin typeface="Times New Roman" charset="0"/>
              </a:rPr>
              <a:t> lasting first impression. Any questions or comments on Memorizing Your Opening? </a:t>
            </a:r>
            <a:r>
              <a:rPr lang="en-US" b="1" i="0" baseline="0" dirty="0">
                <a:latin typeface="Times New Roman" charset="0"/>
              </a:rPr>
              <a:t>[Facilitate the discussion.]</a:t>
            </a:r>
            <a:endParaRPr lang="en-US" b="1" i="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25</a:t>
            </a:fld>
            <a:endParaRPr lang="en-US" dirty="0"/>
          </a:p>
        </p:txBody>
      </p:sp>
    </p:spTree>
    <p:extLst>
      <p:ext uri="{BB962C8B-B14F-4D97-AF65-F5344CB8AC3E}">
        <p14:creationId xmlns:p14="http://schemas.microsoft.com/office/powerpoint/2010/main" val="1365840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b="1" dirty="0"/>
              <a:t>[See previous</a:t>
            </a:r>
            <a:r>
              <a:rPr lang="en-US" b="1" baseline="0" dirty="0"/>
              <a:t> slide for notes.]</a:t>
            </a:r>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26</a:t>
            </a:fld>
            <a:endParaRPr lang="en-US" dirty="0"/>
          </a:p>
        </p:txBody>
      </p:sp>
    </p:spTree>
    <p:extLst>
      <p:ext uri="{BB962C8B-B14F-4D97-AF65-F5344CB8AC3E}">
        <p14:creationId xmlns:p14="http://schemas.microsoft.com/office/powerpoint/2010/main" val="185870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Another round of review. </a:t>
            </a:r>
            <a:r>
              <a:rPr lang="en-US" b="1" dirty="0"/>
              <a:t>[Same approach</a:t>
            </a:r>
            <a:r>
              <a:rPr lang="en-US" b="1" baseline="0" dirty="0"/>
              <a:t> as previous.]</a:t>
            </a:r>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27</a:t>
            </a:fld>
            <a:endParaRPr lang="en-US" dirty="0"/>
          </a:p>
        </p:txBody>
      </p:sp>
    </p:spTree>
    <p:extLst>
      <p:ext uri="{BB962C8B-B14F-4D97-AF65-F5344CB8AC3E}">
        <p14:creationId xmlns:p14="http://schemas.microsoft.com/office/powerpoint/2010/main" val="952321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28</a:t>
            </a:fld>
            <a:endParaRPr lang="en-US" dirty="0"/>
          </a:p>
        </p:txBody>
      </p:sp>
    </p:spTree>
    <p:extLst>
      <p:ext uri="{BB962C8B-B14F-4D97-AF65-F5344CB8AC3E}">
        <p14:creationId xmlns:p14="http://schemas.microsoft.com/office/powerpoint/2010/main" val="4229364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400050" lvl="1" indent="0" eaLnBrk="1" hangingPunct="1">
              <a:buFont typeface="Wingdings" charset="2"/>
              <a:buNone/>
            </a:pPr>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29</a:t>
            </a:fld>
            <a:endParaRPr lang="en-US" dirty="0"/>
          </a:p>
        </p:txBody>
      </p:sp>
    </p:spTree>
    <p:extLst>
      <p:ext uri="{BB962C8B-B14F-4D97-AF65-F5344CB8AC3E}">
        <p14:creationId xmlns:p14="http://schemas.microsoft.com/office/powerpoint/2010/main" val="75790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latin typeface="Times New Roman" pitchFamily="-84" charset="0"/>
              </a:rPr>
              <a:t>Our tagline</a:t>
            </a:r>
            <a:r>
              <a:rPr lang="en-US" b="1" i="1" baseline="0" dirty="0">
                <a:latin typeface="Times New Roman" pitchFamily="-84" charset="0"/>
              </a:rPr>
              <a:t> for this Principle is Inform, Excite, Empower and Involve, IEEI or, as it is often affectionately referred to, the LSI EIEIO.</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a:t>
            </a:fld>
            <a:endParaRPr lang="en-US" dirty="0"/>
          </a:p>
        </p:txBody>
      </p:sp>
    </p:spTree>
    <p:extLst>
      <p:ext uri="{BB962C8B-B14F-4D97-AF65-F5344CB8AC3E}">
        <p14:creationId xmlns:p14="http://schemas.microsoft.com/office/powerpoint/2010/main" val="110309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30</a:t>
            </a:fld>
            <a:endParaRPr lang="en-US" dirty="0"/>
          </a:p>
        </p:txBody>
      </p:sp>
    </p:spTree>
    <p:extLst>
      <p:ext uri="{BB962C8B-B14F-4D97-AF65-F5344CB8AC3E}">
        <p14:creationId xmlns:p14="http://schemas.microsoft.com/office/powerpoint/2010/main" val="4287282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400050" lvl="1" indent="0" eaLnBrk="1" hangingPunct="1">
              <a:buFont typeface="Wingdings" charset="2"/>
              <a:buNone/>
            </a:pPr>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31</a:t>
            </a:fld>
            <a:endParaRPr lang="en-US" dirty="0"/>
          </a:p>
        </p:txBody>
      </p:sp>
    </p:spTree>
    <p:extLst>
      <p:ext uri="{BB962C8B-B14F-4D97-AF65-F5344CB8AC3E}">
        <p14:creationId xmlns:p14="http://schemas.microsoft.com/office/powerpoint/2010/main" val="622378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32</a:t>
            </a:fld>
            <a:endParaRPr lang="en-US" dirty="0"/>
          </a:p>
        </p:txBody>
      </p:sp>
    </p:spTree>
    <p:extLst>
      <p:ext uri="{BB962C8B-B14F-4D97-AF65-F5344CB8AC3E}">
        <p14:creationId xmlns:p14="http://schemas.microsoft.com/office/powerpoint/2010/main" val="4037138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Let’s look at some tips to Effectively</a:t>
            </a:r>
            <a:r>
              <a:rPr lang="en-US" b="1" i="1" baseline="0" dirty="0">
                <a:latin typeface="Times New Roman" charset="0"/>
              </a:rPr>
              <a:t> Deliver the Opening.</a:t>
            </a:r>
            <a:endParaRPr lang="en-US" b="1" i="1" dirty="0">
              <a:latin typeface="Times New Roman" charset="0"/>
            </a:endParaRPr>
          </a:p>
          <a:p>
            <a:endParaRPr lang="en-US" dirty="0">
              <a:latin typeface="Times New Roman" charset="0"/>
            </a:endParaRPr>
          </a:p>
          <a:p>
            <a:endParaRPr lang="en-US" dirty="0">
              <a:latin typeface="Times New Roman" charset="0"/>
            </a:endParaRPr>
          </a:p>
          <a:p>
            <a:endParaRPr lang="en-US" dirty="0">
              <a:latin typeface="Times New Roman" charset="0"/>
            </a:endParaRPr>
          </a:p>
          <a:p>
            <a:endParaRPr lang="en-US"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33</a:t>
            </a:fld>
            <a:endParaRPr lang="en-US" dirty="0"/>
          </a:p>
        </p:txBody>
      </p:sp>
    </p:spTree>
    <p:extLst>
      <p:ext uri="{BB962C8B-B14F-4D97-AF65-F5344CB8AC3E}">
        <p14:creationId xmlns:p14="http://schemas.microsoft.com/office/powerpoint/2010/main" val="2384420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Let’s go through these bullet points because they are really helpful to Effectively Deliver</a:t>
            </a:r>
            <a:r>
              <a:rPr lang="en-US" b="1" i="1" baseline="0" dirty="0">
                <a:latin typeface="Times New Roman" charset="0"/>
              </a:rPr>
              <a:t> the Opening.</a:t>
            </a:r>
          </a:p>
          <a:p>
            <a:endParaRPr lang="en-US" b="1" i="1" baseline="0" dirty="0">
              <a:latin typeface="Times New Roman" charset="0"/>
            </a:endParaRPr>
          </a:p>
          <a:p>
            <a:r>
              <a:rPr lang="en-US" b="1" i="1" baseline="0" dirty="0">
                <a:latin typeface="Times New Roman" charset="0"/>
              </a:rPr>
              <a:t>Read through the bullets and elaborate how to avoid those distracting, bad habits (e.g. filler works, speaking to rapidly, importance of eye contact for rapport and projecting confidence by not being intimidated, etc.).</a:t>
            </a:r>
          </a:p>
          <a:p>
            <a:endParaRPr lang="en-US" b="1" i="1" baseline="0" dirty="0">
              <a:latin typeface="Times New Roman" charset="0"/>
            </a:endParaRPr>
          </a:p>
          <a:p>
            <a:r>
              <a:rPr lang="en-US" b="1" i="1" baseline="0" dirty="0">
                <a:latin typeface="Times New Roman" charset="0"/>
              </a:rPr>
              <a:t>Remember, regardless of whether or not you use the million-dollar words or the discounted words for your opening it is how they are delivered that makes the difference!</a:t>
            </a:r>
            <a:endParaRPr lang="en-US" b="1" i="1" dirty="0">
              <a:latin typeface="Times New Roman" charset="0"/>
            </a:endParaRPr>
          </a:p>
          <a:p>
            <a:endParaRPr lang="en-US" b="1" i="1" u="sng" dirty="0">
              <a:latin typeface="Times New Roman" charset="0"/>
            </a:endParaRPr>
          </a:p>
          <a:p>
            <a:endParaRPr lang="en-US" b="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34</a:t>
            </a:fld>
            <a:endParaRPr lang="en-US" dirty="0"/>
          </a:p>
        </p:txBody>
      </p:sp>
    </p:spTree>
    <p:extLst>
      <p:ext uri="{BB962C8B-B14F-4D97-AF65-F5344CB8AC3E}">
        <p14:creationId xmlns:p14="http://schemas.microsoft.com/office/powerpoint/2010/main" val="2013397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u="none" dirty="0">
                <a:latin typeface="Times New Roman" charset="0"/>
              </a:rPr>
              <a:t>The</a:t>
            </a:r>
            <a:r>
              <a:rPr lang="en-US" b="1" i="1" u="none" baseline="0" dirty="0">
                <a:latin typeface="Times New Roman" charset="0"/>
              </a:rPr>
              <a:t> opening is the time to address the key ideas or items. There is also this “invisible barrier” between you, the facilitator, and them, the participants. Cross that invisible barrier by moving deep into that U or semi circle.</a:t>
            </a:r>
          </a:p>
          <a:p>
            <a:endParaRPr lang="en-US" b="1" i="1" u="none" baseline="0" dirty="0">
              <a:latin typeface="Times New Roman" charset="0"/>
            </a:endParaRPr>
          </a:p>
          <a:p>
            <a:r>
              <a:rPr lang="en-US" b="1" i="1" u="none" baseline="0" dirty="0">
                <a:latin typeface="Times New Roman" charset="0"/>
              </a:rPr>
              <a:t>Public speaking is still the biggest fear of the majority of people. We find that those butterflies can be an asset. We make them an asset by following these tips and getting those butterflies to fly in formation. We also want to deliver those opening words with what we refer to as “Level 3” energy and we will cover that more in Principle 8 – Keeping the Energy High. We will figuratively, grab them by their collars and shake them so they know they are in good hands and this meeting will be well run and results oriented.</a:t>
            </a:r>
            <a:endParaRPr lang="en-US" b="1" i="1" u="sng" baseline="0" dirty="0">
              <a:latin typeface="Times New Roman" charset="0"/>
            </a:endParaRPr>
          </a:p>
          <a:p>
            <a:endParaRPr lang="en-US" b="1" i="1" u="sng" baseline="0" dirty="0">
              <a:latin typeface="Times New Roman" charset="0"/>
            </a:endParaRPr>
          </a:p>
          <a:p>
            <a:endParaRPr lang="en-US" b="1" i="0" u="none"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35</a:t>
            </a:fld>
            <a:endParaRPr lang="en-US" dirty="0"/>
          </a:p>
        </p:txBody>
      </p:sp>
    </p:spTree>
    <p:extLst>
      <p:ext uri="{BB962C8B-B14F-4D97-AF65-F5344CB8AC3E}">
        <p14:creationId xmlns:p14="http://schemas.microsoft.com/office/powerpoint/2010/main" val="2485045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In the typical</a:t>
            </a:r>
            <a:r>
              <a:rPr lang="en-US" b="1" i="1" baseline="0" dirty="0">
                <a:latin typeface="Times New Roman" charset="0"/>
              </a:rPr>
              <a:t> meeting you attend, how long is it before you typically are involved or are engaged in that meeting? My experience has been not soon enough. By Requesting Participants’ Key Topics as the Involve part of our IEEI, we involve them immediately in the session; it kind of “makes it theirs” sooner rather than later. It also allows us, as the facilitator, to consider their desires early enough that we can do something about it if we had not included it in our session plan.</a:t>
            </a:r>
          </a:p>
          <a:p>
            <a:endParaRPr lang="en-US" b="1" i="1" baseline="0" dirty="0">
              <a:latin typeface="Times New Roman" charset="0"/>
            </a:endParaRPr>
          </a:p>
          <a:p>
            <a:r>
              <a:rPr lang="en-US" b="1" i="1" baseline="0" dirty="0">
                <a:latin typeface="Times New Roman" charset="0"/>
              </a:rPr>
              <a:t>A nice technique to accomplish this is the Think-Pair-Share engagement activity Where </a:t>
            </a:r>
            <a:r>
              <a:rPr lang="en-US" b="1" i="1" dirty="0">
                <a:latin typeface="Times New Roman" charset="0"/>
              </a:rPr>
              <a:t>participants are paired up, share each other’s key topics and then report each other’s topics to the entire group.  This also helps the participants become comfortable with each other and minimizes their reservations to speak.</a:t>
            </a:r>
          </a:p>
          <a:p>
            <a:endParaRPr lang="en-US" b="1" dirty="0">
              <a:latin typeface="Times New Roman" charset="0"/>
            </a:endParaRPr>
          </a:p>
          <a:p>
            <a:endParaRPr lang="en-US" b="1" dirty="0">
              <a:latin typeface="Times New Roman" charset="0"/>
            </a:endParaRPr>
          </a:p>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36</a:t>
            </a:fld>
            <a:endParaRPr lang="en-US" dirty="0"/>
          </a:p>
        </p:txBody>
      </p:sp>
    </p:spTree>
    <p:extLst>
      <p:ext uri="{BB962C8B-B14F-4D97-AF65-F5344CB8AC3E}">
        <p14:creationId xmlns:p14="http://schemas.microsoft.com/office/powerpoint/2010/main" val="3416219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Once we have collected the participants’ key topics we want to demonstrate to them that we will address</a:t>
            </a:r>
            <a:r>
              <a:rPr lang="en-US" b="1" i="1" baseline="0" dirty="0">
                <a:latin typeface="Times New Roman" charset="0"/>
              </a:rPr>
              <a:t> them, where appropriate. We do this as a part of Reviewing the Agenda.</a:t>
            </a:r>
            <a:endParaRPr lang="en-US" b="1" i="1" dirty="0">
              <a:latin typeface="Times New Roman" charset="0"/>
            </a:endParaRPr>
          </a:p>
          <a:p>
            <a:r>
              <a:rPr lang="en-US" b="1" dirty="0"/>
              <a:t>.</a:t>
            </a:r>
          </a:p>
        </p:txBody>
      </p:sp>
      <p:sp>
        <p:nvSpPr>
          <p:cNvPr id="4" name="Slide Number Placeholder 3"/>
          <p:cNvSpPr>
            <a:spLocks noGrp="1"/>
          </p:cNvSpPr>
          <p:nvPr>
            <p:ph type="sldNum" sz="quarter" idx="10"/>
          </p:nvPr>
        </p:nvSpPr>
        <p:spPr/>
        <p:txBody>
          <a:bodyPr/>
          <a:lstStyle/>
          <a:p>
            <a:fld id="{4B573F6C-1218-BD4D-A5E4-4AD687B88FB2}" type="slidenum">
              <a:rPr lang="en-US" smtClean="0"/>
              <a:pPr/>
              <a:t>37</a:t>
            </a:fld>
            <a:endParaRPr lang="en-US" dirty="0"/>
          </a:p>
        </p:txBody>
      </p:sp>
    </p:spTree>
    <p:extLst>
      <p:ext uri="{BB962C8B-B14F-4D97-AF65-F5344CB8AC3E}">
        <p14:creationId xmlns:p14="http://schemas.microsoft.com/office/powerpoint/2010/main" val="2723522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Now we can ask the participants where on the agenda we will address their key topics,</a:t>
            </a:r>
            <a:r>
              <a:rPr lang="en-US" b="1" i="1" baseline="0" dirty="0">
                <a:latin typeface="Times New Roman" charset="0"/>
              </a:rPr>
              <a:t> which we have grouped in categories. Just as we did earlier this morning. I collected your individual topics in our teams, we then grouped all of your objectives on the categorized flip chart. After our review of the 10 Principles, I asked you, the participants, where we would address each of these categories. It accomplished at least 2 things:</a:t>
            </a:r>
          </a:p>
          <a:p>
            <a:endParaRPr lang="en-US" b="1" i="1" baseline="0" dirty="0">
              <a:latin typeface="Times New Roman" charset="0"/>
            </a:endParaRPr>
          </a:p>
          <a:p>
            <a:pPr marL="228600" indent="-228600">
              <a:buFont typeface="+mj-lt"/>
              <a:buAutoNum type="arabicPeriod"/>
            </a:pPr>
            <a:r>
              <a:rPr lang="en-US" b="1" i="1" baseline="0" dirty="0">
                <a:latin typeface="Times New Roman" charset="0"/>
              </a:rPr>
              <a:t>It demonstrates where each of your key topics will be addressed, and</a:t>
            </a:r>
          </a:p>
          <a:p>
            <a:pPr marL="228600" indent="-228600">
              <a:buFont typeface="+mj-lt"/>
              <a:buAutoNum type="arabicPeriod"/>
            </a:pPr>
            <a:r>
              <a:rPr lang="en-US" b="1" i="1" baseline="0" dirty="0">
                <a:latin typeface="Times New Roman" charset="0"/>
              </a:rPr>
              <a:t>It makes us aware of any “holes” that may exist so that we have time to adjust the agenda to meet your needs; a topic we will review as a part of Principle 10 – Agenda Setting</a:t>
            </a:r>
          </a:p>
          <a:p>
            <a:pPr marL="228600" indent="-228600">
              <a:buFont typeface="+mj-lt"/>
              <a:buAutoNum type="arabicPeriod"/>
            </a:pPr>
            <a:endParaRPr lang="en-US" b="1" i="1" baseline="0" dirty="0">
              <a:latin typeface="Times New Roman" charset="0"/>
            </a:endParaRPr>
          </a:p>
          <a:p>
            <a:pPr marL="0" indent="0">
              <a:buFont typeface="+mj-lt"/>
              <a:buNone/>
            </a:pPr>
            <a:r>
              <a:rPr lang="en-US" b="1" i="1" baseline="0" dirty="0">
                <a:latin typeface="Times New Roman" charset="0"/>
              </a:rPr>
              <a:t>Any questions or comments? </a:t>
            </a:r>
            <a:r>
              <a:rPr lang="en-US" b="1" i="0" baseline="0" dirty="0">
                <a:latin typeface="Times New Roman" charset="0"/>
              </a:rPr>
              <a:t>[Facilitate the discussion.]</a:t>
            </a:r>
            <a:endParaRPr lang="en-US" b="1" i="0" dirty="0">
              <a:latin typeface="Times New Roman" charset="0"/>
            </a:endParaRPr>
          </a:p>
          <a:p>
            <a:endParaRPr lang="en-US" b="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38</a:t>
            </a:fld>
            <a:endParaRPr lang="en-US" dirty="0"/>
          </a:p>
        </p:txBody>
      </p:sp>
    </p:spTree>
    <p:extLst>
      <p:ext uri="{BB962C8B-B14F-4D97-AF65-F5344CB8AC3E}">
        <p14:creationId xmlns:p14="http://schemas.microsoft.com/office/powerpoint/2010/main" val="4234698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charset="0"/>
              </a:rPr>
              <a:t>After, or as a part</a:t>
            </a:r>
            <a:r>
              <a:rPr lang="en-US" b="1" i="1" baseline="0" dirty="0">
                <a:latin typeface="Times New Roman" charset="0"/>
              </a:rPr>
              <a:t> of, </a:t>
            </a:r>
            <a:r>
              <a:rPr lang="en-US" b="1" i="1" dirty="0">
                <a:latin typeface="Times New Roman" charset="0"/>
              </a:rPr>
              <a:t>Reviewing the Agenda,</a:t>
            </a:r>
            <a:r>
              <a:rPr lang="en-US" b="1" i="1" baseline="0" dirty="0">
                <a:latin typeface="Times New Roman" charset="0"/>
              </a:rPr>
              <a:t> t</a:t>
            </a:r>
            <a:r>
              <a:rPr lang="en-US" b="1" i="1" dirty="0">
                <a:latin typeface="Times New Roman" charset="0"/>
              </a:rPr>
              <a:t>his is also the best time to show the sample deliverable so the</a:t>
            </a:r>
            <a:r>
              <a:rPr lang="en-US" b="1" i="1" baseline="0" dirty="0">
                <a:latin typeface="Times New Roman" charset="0"/>
              </a:rPr>
              <a:t> participants have clarity around what will be developed as the deliverable of the session. We can then discuss the administrative items including lunch, breaks, etc.  This helps with minimizing or to “</a:t>
            </a:r>
            <a:r>
              <a:rPr lang="en-US" b="1" i="1" dirty="0">
                <a:latin typeface="Times New Roman" charset="0"/>
              </a:rPr>
              <a:t>“Consciously Prevent” any possible dysfunctional behavior; i.e. leaving early. We will go deeper on dysfunctional behavior when we cover Principle</a:t>
            </a:r>
            <a:r>
              <a:rPr lang="en-US" b="1" i="1" baseline="0" dirty="0">
                <a:latin typeface="Times New Roman" charset="0"/>
              </a:rPr>
              <a:t> 6 – Managing Dysfunction later in the course.</a:t>
            </a:r>
          </a:p>
          <a:p>
            <a:pPr>
              <a:buFontTx/>
              <a:buNone/>
            </a:pPr>
            <a:endParaRPr lang="en-US" b="1" baseline="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39</a:t>
            </a:fld>
            <a:endParaRPr lang="en-US" dirty="0"/>
          </a:p>
        </p:txBody>
      </p:sp>
    </p:spTree>
    <p:extLst>
      <p:ext uri="{BB962C8B-B14F-4D97-AF65-F5344CB8AC3E}">
        <p14:creationId xmlns:p14="http://schemas.microsoft.com/office/powerpoint/2010/main" val="362328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i="1" dirty="0"/>
              <a:t>In this Principle we are going to cover the following 13 best practices/techniques. While they are all listed</a:t>
            </a:r>
            <a:r>
              <a:rPr lang="en-US" sz="1200" b="1" i="1" baseline="0" dirty="0"/>
              <a:t> chronologically on this slide, I would like to ask you to turn to Section E. We will start here, since it is the critical component in our starting.</a:t>
            </a:r>
            <a:endParaRPr lang="en-US" sz="1200" b="1" i="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a:t>
            </a:fld>
            <a:endParaRPr lang="en-US" dirty="0"/>
          </a:p>
        </p:txBody>
      </p:sp>
    </p:spTree>
    <p:extLst>
      <p:ext uri="{BB962C8B-B14F-4D97-AF65-F5344CB8AC3E}">
        <p14:creationId xmlns:p14="http://schemas.microsoft.com/office/powerpoint/2010/main" val="2696344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buFont typeface="Wingdings" charset="2"/>
              <a:buNone/>
            </a:pPr>
            <a:r>
              <a:rPr lang="en-US" b="1" i="1" u="none" dirty="0"/>
              <a:t>What</a:t>
            </a:r>
            <a:r>
              <a:rPr lang="en-US" b="1" i="1" u="none" baseline="0" dirty="0"/>
              <a:t> do we mean by a non-facilitated meeting. It could be a meeting that you were requested to lead with limited time to prepare or it could be a meeting, not a facilitated session where the participants will not necessarily be asked to create, understand and accept the results. Or, it could be we find it a best practice to begin with the session purpose; it would sound something like “t</a:t>
            </a:r>
            <a:r>
              <a:rPr lang="en-US" b="1" i="1" dirty="0"/>
              <a:t>he purpose of our meeting is … when we finish, we would like to walk away with … Are we agreed?” </a:t>
            </a:r>
          </a:p>
          <a:p>
            <a:pPr eaLnBrk="1" hangingPunct="1">
              <a:buFont typeface="Wingdings" charset="2"/>
              <a:buNone/>
            </a:pPr>
            <a:endParaRPr lang="en-US" b="1" i="1" dirty="0"/>
          </a:p>
          <a:p>
            <a:pPr eaLnBrk="1" hangingPunct="1">
              <a:buFont typeface="Wingdings" charset="2"/>
              <a:buNone/>
            </a:pPr>
            <a:r>
              <a:rPr lang="en-US" b="1" i="1" dirty="0"/>
              <a:t>Then</a:t>
            </a:r>
            <a:r>
              <a:rPr lang="en-US" b="1" i="1" baseline="0" dirty="0"/>
              <a:t> a review of the meeting agenda.</a:t>
            </a:r>
          </a:p>
          <a:p>
            <a:pPr eaLnBrk="1" hangingPunct="1">
              <a:buFont typeface="Wingdings" charset="2"/>
              <a:buNone/>
            </a:pPr>
            <a:endParaRPr lang="en-US" b="1" i="1" baseline="0" dirty="0"/>
          </a:p>
          <a:p>
            <a:pPr eaLnBrk="1" hangingPunct="1">
              <a:buFont typeface="Wingdings" charset="2"/>
              <a:buNone/>
            </a:pPr>
            <a:r>
              <a:rPr lang="en-US" b="1" i="1" baseline="0" dirty="0"/>
              <a:t>Followed by the time limits assigned for each agenda item.</a:t>
            </a:r>
          </a:p>
          <a:p>
            <a:pPr eaLnBrk="1" hangingPunct="1">
              <a:buFont typeface="Wingdings" charset="2"/>
              <a:buNone/>
            </a:pPr>
            <a:endParaRPr lang="en-US" b="1" i="1" baseline="0" dirty="0"/>
          </a:p>
          <a:p>
            <a:pPr eaLnBrk="1" hangingPunct="1">
              <a:buFont typeface="Wingdings" charset="2"/>
              <a:buNone/>
            </a:pPr>
            <a:r>
              <a:rPr lang="en-US" b="1" i="1" baseline="0" dirty="0"/>
              <a:t>Any further discussion on Starting Non-Facilitated Meetings? </a:t>
            </a:r>
            <a:r>
              <a:rPr lang="en-US" b="1" i="0" baseline="0" dirty="0"/>
              <a:t>[Facilitate the discussion.]</a:t>
            </a:r>
            <a:endParaRPr lang="en-US" b="1" i="0"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40</a:t>
            </a:fld>
            <a:endParaRPr lang="en-US" dirty="0"/>
          </a:p>
        </p:txBody>
      </p:sp>
    </p:spTree>
    <p:extLst>
      <p:ext uri="{BB962C8B-B14F-4D97-AF65-F5344CB8AC3E}">
        <p14:creationId xmlns:p14="http://schemas.microsoft.com/office/powerpoint/2010/main" val="1300791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How</a:t>
            </a:r>
            <a:r>
              <a:rPr lang="en-US" b="1" i="1" baseline="0" dirty="0">
                <a:latin typeface="Times New Roman" charset="0"/>
              </a:rPr>
              <a:t> many of you use ground rules in your sessions? </a:t>
            </a:r>
            <a:r>
              <a:rPr lang="en-US" b="1" i="0" baseline="0" dirty="0">
                <a:latin typeface="Times New Roman" charset="0"/>
              </a:rPr>
              <a:t>[Raise your hand.] </a:t>
            </a:r>
            <a:r>
              <a:rPr lang="en-US" b="1" i="1" baseline="0" dirty="0">
                <a:latin typeface="Times New Roman" charset="0"/>
              </a:rPr>
              <a:t>Do you find them a useful tool? </a:t>
            </a:r>
            <a:r>
              <a:rPr lang="en-US" b="1" i="0" baseline="0" dirty="0">
                <a:latin typeface="Times New Roman" charset="0"/>
              </a:rPr>
              <a:t>[Nod your head yes.]</a:t>
            </a:r>
          </a:p>
          <a:p>
            <a:endParaRPr lang="en-US" b="1" i="1" baseline="0" dirty="0">
              <a:latin typeface="Times New Roman" charset="0"/>
            </a:endParaRPr>
          </a:p>
          <a:p>
            <a:r>
              <a:rPr lang="en-US" b="1" i="1" baseline="0" dirty="0">
                <a:latin typeface="Times New Roman" charset="0"/>
              </a:rPr>
              <a:t>(Name), would you share the key purpose for your ground rules?</a:t>
            </a:r>
          </a:p>
          <a:p>
            <a:r>
              <a:rPr lang="en-US" b="1" i="1" baseline="0" dirty="0">
                <a:latin typeface="Times New Roman" charset="0"/>
              </a:rPr>
              <a:t>Thanks for that.</a:t>
            </a:r>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41</a:t>
            </a:fld>
            <a:endParaRPr lang="en-US" dirty="0"/>
          </a:p>
        </p:txBody>
      </p:sp>
    </p:spTree>
    <p:extLst>
      <p:ext uri="{BB962C8B-B14F-4D97-AF65-F5344CB8AC3E}">
        <p14:creationId xmlns:p14="http://schemas.microsoft.com/office/powerpoint/2010/main" val="3707777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We find Establishing</a:t>
            </a:r>
            <a:r>
              <a:rPr lang="en-US" b="1" i="1" baseline="0" dirty="0">
                <a:latin typeface="Times New Roman" charset="0"/>
              </a:rPr>
              <a:t> Ground Rules serves many purposes from getting the participants to self-correct, identifying means to address those probable issues we discovered as a part of our 6 P’s, preventing potential dysfunction and taking an issue off the table.</a:t>
            </a:r>
          </a:p>
          <a:p>
            <a:endParaRPr lang="en-US" b="1" i="1" baseline="0" dirty="0">
              <a:latin typeface="Times New Roman" charset="0"/>
            </a:endParaRPr>
          </a:p>
          <a:p>
            <a:r>
              <a:rPr lang="en-US" b="1" i="1" baseline="0" dirty="0">
                <a:latin typeface="Times New Roman" charset="0"/>
              </a:rPr>
              <a:t>One of the key tips here is to ensure the group agrees to the ground rules. How do some of you do that today? </a:t>
            </a:r>
            <a:r>
              <a:rPr lang="en-US" b="1" i="0" baseline="0" dirty="0">
                <a:latin typeface="Times New Roman" charset="0"/>
              </a:rPr>
              <a:t>[Facilitate the discussion.]</a:t>
            </a:r>
          </a:p>
          <a:p>
            <a:endParaRPr lang="en-US" b="1" i="1" baseline="0" dirty="0">
              <a:latin typeface="Times New Roman" charset="0"/>
            </a:endParaRPr>
          </a:p>
          <a:p>
            <a:r>
              <a:rPr lang="en-US" b="1" i="1" baseline="0" dirty="0">
                <a:latin typeface="Times New Roman" charset="0"/>
              </a:rPr>
              <a:t>We often we call for a motion to adopt the proposed ground rules; then as for a 2</a:t>
            </a:r>
            <a:r>
              <a:rPr lang="en-US" b="1" i="1" baseline="30000" dirty="0">
                <a:latin typeface="Times New Roman" charset="0"/>
              </a:rPr>
              <a:t>nd</a:t>
            </a:r>
            <a:r>
              <a:rPr lang="en-US" b="1" i="1" baseline="0" dirty="0">
                <a:latin typeface="Times New Roman" charset="0"/>
              </a:rPr>
              <a:t>; and, finally call for a vote on the ground rules to be adopted.</a:t>
            </a:r>
          </a:p>
          <a:p>
            <a:endParaRPr lang="en-US" b="1" i="1" baseline="0" dirty="0">
              <a:latin typeface="Times New Roman" charset="0"/>
            </a:endParaRPr>
          </a:p>
          <a:p>
            <a:r>
              <a:rPr lang="en-US" b="1" i="1" baseline="0" dirty="0">
                <a:latin typeface="Times New Roman" charset="0"/>
              </a:rPr>
              <a:t>The key “why” for ground rules are addressed in this slide.  Ground rules may be already established, or they may be created.  An important message about ground rules or session guidelines, if you prefer that wording, is that it sends a message that you value the participants time and these ground rules assist in ensure the session is productive.</a:t>
            </a:r>
          </a:p>
          <a:p>
            <a:endParaRPr lang="en-US" b="1" i="1" baseline="0" dirty="0">
              <a:latin typeface="Times New Roman" charset="0"/>
            </a:endParaRPr>
          </a:p>
          <a:p>
            <a:r>
              <a:rPr lang="en-US" b="1" i="1" baseline="0" dirty="0">
                <a:latin typeface="Times New Roman" charset="0"/>
              </a:rPr>
              <a:t>Any further points on ground rules? </a:t>
            </a:r>
            <a:r>
              <a:rPr lang="en-US" b="1" i="0" baseline="0" dirty="0">
                <a:latin typeface="Times New Roman" charset="0"/>
              </a:rPr>
              <a:t>[Facilitate the discussion.]</a:t>
            </a:r>
            <a:endParaRPr lang="en-US" b="1" i="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42</a:t>
            </a:fld>
            <a:endParaRPr lang="en-US" dirty="0"/>
          </a:p>
        </p:txBody>
      </p:sp>
    </p:spTree>
    <p:extLst>
      <p:ext uri="{BB962C8B-B14F-4D97-AF65-F5344CB8AC3E}">
        <p14:creationId xmlns:p14="http://schemas.microsoft.com/office/powerpoint/2010/main" val="9869348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0" dirty="0">
                <a:latin typeface="Times New Roman" charset="0"/>
              </a:rPr>
              <a:t>[Conduct a discussion (ask a Type B question) about their experiences with ground rules they had or wished they would have had, etc.]</a:t>
            </a: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43</a:t>
            </a:fld>
            <a:endParaRPr lang="en-US" dirty="0"/>
          </a:p>
        </p:txBody>
      </p:sp>
    </p:spTree>
    <p:extLst>
      <p:ext uri="{BB962C8B-B14F-4D97-AF65-F5344CB8AC3E}">
        <p14:creationId xmlns:p14="http://schemas.microsoft.com/office/powerpoint/2010/main" val="31285173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r>
              <a:rPr lang="en-US" b="1" i="1" dirty="0">
                <a:latin typeface="Times New Roman" charset="0"/>
              </a:rPr>
              <a:t>How many of you have used parking boards in sessions before? [raise your hand] Great,</a:t>
            </a:r>
            <a:r>
              <a:rPr lang="en-US" b="1" i="1" baseline="0" dirty="0">
                <a:latin typeface="Times New Roman" charset="0"/>
              </a:rPr>
              <a:t> we find these are extremely beneficial in the session we conduct as the repositories of the 3 key items: issues, decisions and actions or (sister/cousin) IDA. Our earlier IDA represented how we arrived as session purpose. (purple) team what did that IDA stand for? That’s right Interview, Deliverable and Agenda.</a:t>
            </a:r>
          </a:p>
          <a:p>
            <a:pPr>
              <a:buFontTx/>
              <a:buNone/>
            </a:pPr>
            <a:endParaRPr lang="en-US" b="1" baseline="0" dirty="0">
              <a:latin typeface="Times New Roman" charset="0"/>
            </a:endParaRPr>
          </a:p>
          <a:p>
            <a:pPr>
              <a:buFontTx/>
              <a:buNone/>
            </a:pPr>
            <a:endParaRPr lang="en-US" b="1" baseline="0"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44</a:t>
            </a:fld>
            <a:endParaRPr lang="en-US" dirty="0"/>
          </a:p>
        </p:txBody>
      </p:sp>
    </p:spTree>
    <p:extLst>
      <p:ext uri="{BB962C8B-B14F-4D97-AF65-F5344CB8AC3E}">
        <p14:creationId xmlns:p14="http://schemas.microsoft.com/office/powerpoint/2010/main" val="3944839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baseline="0" dirty="0">
                <a:latin typeface="Times New Roman" charset="0"/>
              </a:rPr>
              <a:t>(Sister/cousin) IDA for our Defining Parking Boards stand for: </a:t>
            </a:r>
            <a:r>
              <a:rPr lang="en-US" b="1" i="1" u="sng" baseline="0" dirty="0">
                <a:latin typeface="Times New Roman" charset="0"/>
              </a:rPr>
              <a:t>i</a:t>
            </a:r>
            <a:r>
              <a:rPr lang="en-US" b="1" i="1" baseline="0" dirty="0">
                <a:latin typeface="Times New Roman" charset="0"/>
              </a:rPr>
              <a:t>ssues, </a:t>
            </a:r>
            <a:r>
              <a:rPr lang="en-US" b="1" i="1" u="sng" baseline="0" dirty="0">
                <a:latin typeface="Times New Roman" charset="0"/>
              </a:rPr>
              <a:t>d</a:t>
            </a:r>
            <a:r>
              <a:rPr lang="en-US" b="1" i="1" baseline="0" dirty="0">
                <a:latin typeface="Times New Roman" charset="0"/>
              </a:rPr>
              <a:t>ecisions and </a:t>
            </a:r>
            <a:r>
              <a:rPr lang="en-US" b="1" i="1" u="sng" baseline="0" dirty="0">
                <a:latin typeface="Times New Roman" charset="0"/>
              </a:rPr>
              <a:t>a</a:t>
            </a:r>
            <a:r>
              <a:rPr lang="en-US" b="1" i="1" baseline="0" dirty="0">
                <a:latin typeface="Times New Roman" charset="0"/>
              </a:rPr>
              <a:t>ctions.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45</a:t>
            </a:fld>
            <a:endParaRPr lang="en-US" dirty="0"/>
          </a:p>
        </p:txBody>
      </p:sp>
    </p:spTree>
    <p:extLst>
      <p:ext uri="{BB962C8B-B14F-4D97-AF65-F5344CB8AC3E}">
        <p14:creationId xmlns:p14="http://schemas.microsoft.com/office/powerpoint/2010/main" val="136054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(Name),</a:t>
            </a:r>
            <a:r>
              <a:rPr lang="en-US" b="1" i="1" baseline="0" dirty="0">
                <a:latin typeface="Times New Roman" charset="0"/>
              </a:rPr>
              <a:t> can you read for us what the Issue List is used for?</a:t>
            </a:r>
          </a:p>
          <a:p>
            <a:endParaRPr lang="en-US" b="1" i="1" baseline="0" dirty="0">
              <a:latin typeface="Times New Roman" charset="0"/>
            </a:endParaRPr>
          </a:p>
          <a:p>
            <a:r>
              <a:rPr lang="en-US" b="1" i="1" baseline="0" dirty="0">
                <a:latin typeface="Times New Roman" charset="0"/>
              </a:rPr>
              <a:t>Thank you.</a:t>
            </a:r>
            <a:endParaRPr lang="en-US" b="1" i="1" dirty="0">
              <a:latin typeface="Times New Roman" charset="0"/>
            </a:endParaRPr>
          </a:p>
          <a:p>
            <a:endParaRPr lang="en-US" b="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46</a:t>
            </a:fld>
            <a:endParaRPr lang="en-US" dirty="0"/>
          </a:p>
        </p:txBody>
      </p:sp>
    </p:spTree>
    <p:extLst>
      <p:ext uri="{BB962C8B-B14F-4D97-AF65-F5344CB8AC3E}">
        <p14:creationId xmlns:p14="http://schemas.microsoft.com/office/powerpoint/2010/main" val="3911019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(Name), how abou</a:t>
            </a:r>
            <a:r>
              <a:rPr lang="en-US" b="1" i="1" baseline="0" dirty="0">
                <a:latin typeface="Times New Roman" charset="0"/>
              </a:rPr>
              <a:t>t our Decisions List? </a:t>
            </a:r>
          </a:p>
          <a:p>
            <a:endParaRPr lang="en-US" b="1" i="1" baseline="0" dirty="0">
              <a:latin typeface="Times New Roman" charset="0"/>
            </a:endParaRPr>
          </a:p>
          <a:p>
            <a:r>
              <a:rPr lang="en-US" b="1" i="1" baseline="0" dirty="0">
                <a:latin typeface="Times New Roman" charset="0"/>
              </a:rPr>
              <a:t>Thank you.</a:t>
            </a:r>
            <a:endParaRPr lang="en-US" b="1" i="1" dirty="0">
              <a:latin typeface="Times New Roman" charset="0"/>
            </a:endParaRPr>
          </a:p>
          <a:p>
            <a:endParaRPr lang="en-US" b="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47</a:t>
            </a:fld>
            <a:endParaRPr lang="en-US" dirty="0"/>
          </a:p>
        </p:txBody>
      </p:sp>
    </p:spTree>
    <p:extLst>
      <p:ext uri="{BB962C8B-B14F-4D97-AF65-F5344CB8AC3E}">
        <p14:creationId xmlns:p14="http://schemas.microsoft.com/office/powerpoint/2010/main" val="19613376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And, finally (name), what about</a:t>
            </a:r>
            <a:r>
              <a:rPr lang="en-US" b="1" i="1" baseline="0" dirty="0">
                <a:latin typeface="Times New Roman" charset="0"/>
              </a:rPr>
              <a:t> our Actions List?</a:t>
            </a:r>
          </a:p>
          <a:p>
            <a:endParaRPr lang="en-US" b="1" i="1" baseline="0" dirty="0">
              <a:latin typeface="Times New Roman" charset="0"/>
            </a:endParaRPr>
          </a:p>
          <a:p>
            <a:r>
              <a:rPr lang="en-US" b="1" i="1" baseline="0" dirty="0">
                <a:latin typeface="Times New Roman" charset="0"/>
              </a:rPr>
              <a:t>Thank you.</a:t>
            </a:r>
          </a:p>
          <a:p>
            <a:endParaRPr lang="en-US" b="1" i="1" baseline="0" dirty="0">
              <a:latin typeface="Times New Roman" charset="0"/>
            </a:endParaRPr>
          </a:p>
          <a:p>
            <a:r>
              <a:rPr lang="en-US" b="1" i="1" baseline="0" dirty="0">
                <a:latin typeface="Times New Roman" charset="0"/>
              </a:rPr>
              <a:t>Any further discussion on the 3 Parking Boards? </a:t>
            </a:r>
            <a:r>
              <a:rPr lang="en-US" b="1" i="0" baseline="0" dirty="0">
                <a:latin typeface="Times New Roman" charset="0"/>
              </a:rPr>
              <a:t>[Facilitate the discussion.]</a:t>
            </a:r>
            <a:endParaRPr lang="en-US" b="1" i="0" dirty="0">
              <a:latin typeface="Times New Roman" charset="0"/>
            </a:endParaRPr>
          </a:p>
          <a:p>
            <a:endParaRPr lang="en-US" b="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48</a:t>
            </a:fld>
            <a:endParaRPr lang="en-US" dirty="0"/>
          </a:p>
        </p:txBody>
      </p:sp>
    </p:spTree>
    <p:extLst>
      <p:ext uri="{BB962C8B-B14F-4D97-AF65-F5344CB8AC3E}">
        <p14:creationId xmlns:p14="http://schemas.microsoft.com/office/powerpoint/2010/main" val="21580619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While we will go</a:t>
            </a:r>
            <a:r>
              <a:rPr lang="en-US" b="1" i="1" baseline="0" dirty="0">
                <a:latin typeface="Times New Roman" charset="0"/>
              </a:rPr>
              <a:t> into consensus thoroughly when we cover Principle 7 – Generate a Consensus Focused Process, it is important to define what consensus is as a part of the start of a facilitated session.</a:t>
            </a:r>
            <a:endParaRPr lang="en-US" b="1" i="1" dirty="0">
              <a:latin typeface="Times New Roman" charset="0"/>
            </a:endParaRPr>
          </a:p>
          <a:p>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49</a:t>
            </a:fld>
            <a:endParaRPr lang="en-US" dirty="0"/>
          </a:p>
        </p:txBody>
      </p:sp>
    </p:spTree>
    <p:extLst>
      <p:ext uri="{BB962C8B-B14F-4D97-AF65-F5344CB8AC3E}">
        <p14:creationId xmlns:p14="http://schemas.microsoft.com/office/powerpoint/2010/main" val="1036436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pPr marL="4763" lvl="0" indent="-4763" eaLnBrk="1" hangingPunct="1">
              <a:lnSpc>
                <a:spcPct val="90000"/>
              </a:lnSpc>
              <a:buFont typeface="Wingdings" charset="2"/>
              <a:buNone/>
            </a:pPr>
            <a:r>
              <a:rPr lang="en-US" sz="2400" b="1" i="1" dirty="0"/>
              <a:t>This slide </a:t>
            </a:r>
            <a:r>
              <a:rPr lang="en-US" sz="2400" b="1" i="0" dirty="0"/>
              <a:t>[also refer to flip</a:t>
            </a:r>
            <a:r>
              <a:rPr lang="en-US" sz="2400" b="1" i="0" baseline="0" dirty="0"/>
              <a:t> chart] </a:t>
            </a:r>
            <a:r>
              <a:rPr lang="en-US" sz="2400" b="1" i="1" baseline="0" dirty="0"/>
              <a:t>contains our Sample Agenda for the Process Improvement Session on the Hiring Process. When we start this session how any of us have been told how important the start of a meeting is to its success? </a:t>
            </a:r>
            <a:r>
              <a:rPr lang="en-US" sz="2400" b="1" i="0" baseline="0" dirty="0"/>
              <a:t>[Raise your hand.] </a:t>
            </a:r>
            <a:r>
              <a:rPr lang="en-US" sz="2400" b="1" i="1" baseline="0" dirty="0"/>
              <a:t>How about the old adage of you get once chance to make a good impression or hook them at the start? </a:t>
            </a:r>
            <a:r>
              <a:rPr lang="en-US" sz="2400" b="1" i="0" baseline="0" dirty="0"/>
              <a:t>[Nod your head.] </a:t>
            </a:r>
            <a:r>
              <a:rPr lang="en-US" sz="2400" b="1" i="1" baseline="0" dirty="0"/>
              <a:t>Great, looks like many of us know about this. But, how many of us have been given an almost failsafe way to make that happen? No, I really hadn’t either until I met the LSI EIEIO. No really the IEEI. Let’s go there</a:t>
            </a:r>
            <a:endParaRPr lang="en-US" sz="2400"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a:t>
            </a:fld>
            <a:endParaRPr lang="en-US" dirty="0"/>
          </a:p>
        </p:txBody>
      </p:sp>
    </p:spTree>
    <p:extLst>
      <p:ext uri="{BB962C8B-B14F-4D97-AF65-F5344CB8AC3E}">
        <p14:creationId xmlns:p14="http://schemas.microsoft.com/office/powerpoint/2010/main" val="36994732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Again, although we will have an in-depth</a:t>
            </a:r>
            <a:r>
              <a:rPr lang="en-US" b="1" i="1" baseline="0" dirty="0">
                <a:latin typeface="Times New Roman" charset="0"/>
              </a:rPr>
              <a:t> discussion about consensus later, we want to define consensus early in our session. The more participants the more difficult it would be to use the definition of consensus as the best solution. Rather, we believe the definition of consensus for group should be this is a decision I can live with and support. It also ensures every participant has a common understanding of the meaning of the word decision. Since the participants must create, understand and AGREE to the results of a facilitated session gaining an understanding of what agreement is becomes critical.</a:t>
            </a:r>
            <a:endParaRPr lang="en-US" b="1" i="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50</a:t>
            </a:fld>
            <a:endParaRPr lang="en-US" dirty="0"/>
          </a:p>
        </p:txBody>
      </p:sp>
    </p:spTree>
    <p:extLst>
      <p:ext uri="{BB962C8B-B14F-4D97-AF65-F5344CB8AC3E}">
        <p14:creationId xmlns:p14="http://schemas.microsoft.com/office/powerpoint/2010/main" val="27456596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Have</a:t>
            </a:r>
            <a:r>
              <a:rPr lang="en-US" b="1" i="1" baseline="0" dirty="0">
                <a:latin typeface="Times New Roman" charset="0"/>
              </a:rPr>
              <a:t> any of you ever had to Open on the Fly? </a:t>
            </a:r>
            <a:r>
              <a:rPr lang="en-US" b="1" i="0" baseline="0" dirty="0">
                <a:latin typeface="Times New Roman" charset="0"/>
              </a:rPr>
              <a:t>[Raise your hand.] </a:t>
            </a:r>
            <a:r>
              <a:rPr lang="en-US" b="1" i="1" baseline="0" dirty="0">
                <a:latin typeface="Times New Roman" charset="0"/>
              </a:rPr>
              <a:t>(Name), can you share with us what happened and what you did in that case? </a:t>
            </a:r>
            <a:r>
              <a:rPr lang="en-US" b="1" i="0" baseline="0" dirty="0">
                <a:latin typeface="Times New Roman" charset="0"/>
              </a:rPr>
              <a:t>[Facilitate the discussion.]</a:t>
            </a:r>
          </a:p>
          <a:p>
            <a:endParaRPr lang="en-US" b="1" i="1" baseline="0" dirty="0">
              <a:latin typeface="Times New Roman" charset="0"/>
            </a:endParaRPr>
          </a:p>
          <a:p>
            <a:r>
              <a:rPr lang="en-US" b="1" i="1" baseline="0" dirty="0">
                <a:latin typeface="Times New Roman" charset="0"/>
              </a:rPr>
              <a:t>One reason could also be your boss will now know, if they do not already, that you are now a really Effective Facilitator. They may then call on you at the last moment to lead a meeting. Or it might sound something like, “we are here today to talk about ______. (Joe), why don’t you run this meeting?” Not much time to prepare, right?</a:t>
            </a:r>
            <a:endParaRPr lang="en-US" b="1" i="1" dirty="0">
              <a:latin typeface="Times New Roman" charset="0"/>
            </a:endParaRPr>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51</a:t>
            </a:fld>
            <a:endParaRPr lang="en-US" dirty="0"/>
          </a:p>
        </p:txBody>
      </p:sp>
    </p:spTree>
    <p:extLst>
      <p:ext uri="{BB962C8B-B14F-4D97-AF65-F5344CB8AC3E}">
        <p14:creationId xmlns:p14="http://schemas.microsoft.com/office/powerpoint/2010/main" val="8380924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We open on the slide when we are rushed for time and there</a:t>
            </a:r>
            <a:r>
              <a:rPr lang="en-US" b="1" i="1" baseline="0" dirty="0">
                <a:latin typeface="Times New Roman" charset="0"/>
              </a:rPr>
              <a:t> is insufficient time to do all, or any, of the desired preparation. You will find a simple use of our IEEI will be very helpful in those situations. </a:t>
            </a:r>
            <a:endParaRPr lang="en-US" b="1" i="1" dirty="0">
              <a:latin typeface="Times New Roman" charset="0"/>
            </a:endParaRPr>
          </a:p>
          <a:p>
            <a:endParaRPr lang="en-US" b="1" dirty="0">
              <a:latin typeface="Times New Roman" charset="0"/>
            </a:endParaRPr>
          </a:p>
          <a:p>
            <a:pPr>
              <a:buFontTx/>
              <a:buNone/>
            </a:pPr>
            <a:endParaRPr lang="en-US" b="1" dirty="0">
              <a:latin typeface="Times New Roman" charset="0"/>
            </a:endParaRPr>
          </a:p>
        </p:txBody>
      </p:sp>
      <p:sp>
        <p:nvSpPr>
          <p:cNvPr id="4" name="Slide Number Placeholder 3"/>
          <p:cNvSpPr>
            <a:spLocks noGrp="1"/>
          </p:cNvSpPr>
          <p:nvPr>
            <p:ph type="sldNum" sz="quarter" idx="10"/>
          </p:nvPr>
        </p:nvSpPr>
        <p:spPr/>
        <p:txBody>
          <a:bodyPr/>
          <a:lstStyle/>
          <a:p>
            <a:fld id="{4B573F6C-1218-BD4D-A5E4-4AD687B88FB2}" type="slidenum">
              <a:rPr lang="en-US" smtClean="0"/>
              <a:pPr/>
              <a:t>52</a:t>
            </a:fld>
            <a:endParaRPr lang="en-US" dirty="0"/>
          </a:p>
        </p:txBody>
      </p:sp>
    </p:spTree>
    <p:extLst>
      <p:ext uri="{BB962C8B-B14F-4D97-AF65-F5344CB8AC3E}">
        <p14:creationId xmlns:p14="http://schemas.microsoft.com/office/powerpoint/2010/main" val="19902571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latin typeface="Times New Roman" charset="0"/>
              </a:rPr>
              <a:t>At the close of our session, we will also be providing each of you with a copy of our Mini-Manual that</a:t>
            </a:r>
            <a:r>
              <a:rPr lang="en-US" b="1" i="1" baseline="0" dirty="0">
                <a:latin typeface="Times New Roman" charset="0"/>
              </a:rPr>
              <a:t> will provide you with tips for items including the 3 on this slide as well as many others</a:t>
            </a:r>
          </a:p>
          <a:p>
            <a:endParaRPr lang="en-US" b="1" dirty="0">
              <a:latin typeface="Times New Roman" charset="0"/>
            </a:endParaRPr>
          </a:p>
          <a:p>
            <a:endParaRPr lang="en-US" b="1" dirty="0">
              <a:latin typeface="Times New Roman" charset="0"/>
            </a:endParaRPr>
          </a:p>
          <a:p>
            <a:endParaRPr lang="en-US"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53</a:t>
            </a:fld>
            <a:endParaRPr lang="en-US" dirty="0"/>
          </a:p>
        </p:txBody>
      </p:sp>
    </p:spTree>
    <p:extLst>
      <p:ext uri="{BB962C8B-B14F-4D97-AF65-F5344CB8AC3E}">
        <p14:creationId xmlns:p14="http://schemas.microsoft.com/office/powerpoint/2010/main" val="35723389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Let’s do our final review of the best</a:t>
            </a:r>
            <a:r>
              <a:rPr lang="en-US" b="1" i="1" baseline="0" dirty="0"/>
              <a:t> practices/techniques from this Principle.</a:t>
            </a:r>
            <a:r>
              <a:rPr lang="en-US" b="1" i="0" baseline="0" dirty="0"/>
              <a:t> [Give directions on where you will start, the order you will go, etc. ; award dots, etc.]</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54</a:t>
            </a:fld>
            <a:endParaRPr lang="en-US" dirty="0"/>
          </a:p>
        </p:txBody>
      </p:sp>
    </p:spTree>
    <p:extLst>
      <p:ext uri="{BB962C8B-B14F-4D97-AF65-F5344CB8AC3E}">
        <p14:creationId xmlns:p14="http://schemas.microsoft.com/office/powerpoint/2010/main" val="32002024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r>
              <a:rPr lang="en-US" b="1" i="1" dirty="0"/>
              <a:t>What are the 4 parts of the Great Opening?</a:t>
            </a:r>
          </a:p>
          <a:p>
            <a:pPr marL="0" indent="0" eaLnBrk="1" hangingPunct="1"/>
            <a:r>
              <a:rPr lang="en-US" b="1" i="1" dirty="0"/>
              <a:t> IEEI</a:t>
            </a:r>
          </a:p>
          <a:p>
            <a:pPr marL="400050" lvl="1" indent="0" eaLnBrk="1" hangingPunct="1"/>
            <a:r>
              <a:rPr lang="en-US" b="1" i="1" dirty="0"/>
              <a:t> Inform</a:t>
            </a:r>
          </a:p>
          <a:p>
            <a:pPr marL="400050" lvl="1" indent="0" eaLnBrk="1" hangingPunct="1"/>
            <a:r>
              <a:rPr lang="en-US" b="1" i="1" dirty="0"/>
              <a:t> Excite</a:t>
            </a:r>
          </a:p>
          <a:p>
            <a:pPr marL="400050" lvl="1" indent="0" eaLnBrk="1" hangingPunct="1"/>
            <a:r>
              <a:rPr lang="en-US" b="1" i="1" dirty="0"/>
              <a:t> Empower</a:t>
            </a:r>
          </a:p>
          <a:p>
            <a:pPr marL="400050" lvl="1" indent="0" eaLnBrk="1" hangingPunct="1"/>
            <a:r>
              <a:rPr lang="en-US" b="1" i="1" dirty="0"/>
              <a:t> Involve</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55</a:t>
            </a:fld>
            <a:endParaRPr lang="en-US" dirty="0"/>
          </a:p>
        </p:txBody>
      </p:sp>
    </p:spTree>
    <p:extLst>
      <p:ext uri="{BB962C8B-B14F-4D97-AF65-F5344CB8AC3E}">
        <p14:creationId xmlns:p14="http://schemas.microsoft.com/office/powerpoint/2010/main" val="20660911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r>
              <a:rPr lang="en-US" b="1" i="1" dirty="0"/>
              <a:t>What should be included in the Inform?</a:t>
            </a:r>
          </a:p>
          <a:p>
            <a:pPr marL="0" indent="0" eaLnBrk="1" hangingPunct="1"/>
            <a:r>
              <a:rPr lang="en-US" b="1" i="1" dirty="0"/>
              <a:t> Purpose</a:t>
            </a:r>
          </a:p>
          <a:p>
            <a:pPr marL="0" indent="0" eaLnBrk="1" hangingPunct="1"/>
            <a:r>
              <a:rPr lang="en-US" b="1" i="1" dirty="0"/>
              <a:t> Product</a:t>
            </a:r>
          </a:p>
          <a:p>
            <a:pPr marL="400050" lvl="1" indent="0" eaLnBrk="1" hangingPunct="1">
              <a:buFont typeface="Wingdings" charset="2"/>
              <a:buNone/>
            </a:pPr>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56</a:t>
            </a:fld>
            <a:endParaRPr lang="en-US" dirty="0"/>
          </a:p>
        </p:txBody>
      </p:sp>
    </p:spTree>
    <p:extLst>
      <p:ext uri="{BB962C8B-B14F-4D97-AF65-F5344CB8AC3E}">
        <p14:creationId xmlns:p14="http://schemas.microsoft.com/office/powerpoint/2010/main" val="2914537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r>
              <a:rPr lang="en-US" b="1" i="1" dirty="0"/>
              <a:t>What should be included in the Excite?</a:t>
            </a:r>
          </a:p>
          <a:p>
            <a:pPr marL="0" indent="0" eaLnBrk="1" hangingPunct="1"/>
            <a:r>
              <a:rPr lang="en-US" b="1" i="1" dirty="0"/>
              <a:t> Benefits…..to Them</a:t>
            </a:r>
          </a:p>
          <a:p>
            <a:pPr marL="0" indent="0" eaLnBrk="1" hangingPunct="1"/>
            <a:r>
              <a:rPr lang="en-US" b="1" i="1" dirty="0"/>
              <a:t> WII-FM</a:t>
            </a:r>
          </a:p>
          <a:p>
            <a:pPr marL="400050" lvl="1" indent="0" eaLnBrk="1" hangingPunct="1">
              <a:buFont typeface="Wingdings" charset="2"/>
              <a:buNone/>
            </a:pPr>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57</a:t>
            </a:fld>
            <a:endParaRPr lang="en-US" dirty="0"/>
          </a:p>
        </p:txBody>
      </p:sp>
    </p:spTree>
    <p:extLst>
      <p:ext uri="{BB962C8B-B14F-4D97-AF65-F5344CB8AC3E}">
        <p14:creationId xmlns:p14="http://schemas.microsoft.com/office/powerpoint/2010/main" val="38664129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r>
              <a:rPr lang="en-US" b="1" i="1" dirty="0"/>
              <a:t>What should be included in the Empower?</a:t>
            </a:r>
          </a:p>
          <a:p>
            <a:pPr marL="0" indent="0" eaLnBrk="1" hangingPunct="1"/>
            <a:r>
              <a:rPr lang="en-US" b="1" i="1" dirty="0"/>
              <a:t> Their ROLES</a:t>
            </a:r>
          </a:p>
          <a:p>
            <a:pPr marL="0" indent="0" eaLnBrk="1" hangingPunct="1"/>
            <a:r>
              <a:rPr lang="en-US" b="1" i="1" dirty="0"/>
              <a:t> Why me?</a:t>
            </a:r>
          </a:p>
          <a:p>
            <a:pPr marL="400050" lvl="1" indent="0" eaLnBrk="1" hangingPunct="1">
              <a:buFont typeface="Wingdings" charset="2"/>
              <a:buNone/>
            </a:pPr>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58</a:t>
            </a:fld>
            <a:endParaRPr lang="en-US" dirty="0"/>
          </a:p>
        </p:txBody>
      </p:sp>
    </p:spTree>
    <p:extLst>
      <p:ext uri="{BB962C8B-B14F-4D97-AF65-F5344CB8AC3E}">
        <p14:creationId xmlns:p14="http://schemas.microsoft.com/office/powerpoint/2010/main" val="40352215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r>
              <a:rPr lang="en-US" b="1" i="1" dirty="0"/>
              <a:t>What should be included in the Involve?</a:t>
            </a:r>
          </a:p>
          <a:p>
            <a:pPr marL="0" indent="0" eaLnBrk="1" hangingPunct="1"/>
            <a:r>
              <a:rPr lang="en-US" b="1" i="1" dirty="0"/>
              <a:t> Their Personal objectives/Key issues</a:t>
            </a:r>
          </a:p>
          <a:p>
            <a:pPr marL="400050" lvl="1" indent="0" eaLnBrk="1" hangingPunct="1">
              <a:buFont typeface="Wingdings" charset="2"/>
              <a:buNone/>
            </a:pPr>
            <a:endParaRPr lang="en-US"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59</a:t>
            </a:fld>
            <a:endParaRPr lang="en-US" dirty="0"/>
          </a:p>
        </p:txBody>
      </p:sp>
    </p:spTree>
    <p:extLst>
      <p:ext uri="{BB962C8B-B14F-4D97-AF65-F5344CB8AC3E}">
        <p14:creationId xmlns:p14="http://schemas.microsoft.com/office/powerpoint/2010/main" val="3423726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eaLnBrk="1" hangingPunct="1"/>
            <a:r>
              <a:rPr lang="en-US" sz="2000" b="1" i="1" dirty="0"/>
              <a:t>When we kick off that facilitated</a:t>
            </a:r>
            <a:r>
              <a:rPr lang="en-US" sz="2000" b="1" i="1" baseline="0" dirty="0"/>
              <a:t> session that we did a great job of preparing, for we want to…</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a:t>
            </a:fld>
            <a:endParaRPr lang="en-US" dirty="0"/>
          </a:p>
        </p:txBody>
      </p:sp>
    </p:spTree>
    <p:extLst>
      <p:ext uri="{BB962C8B-B14F-4D97-AF65-F5344CB8AC3E}">
        <p14:creationId xmlns:p14="http://schemas.microsoft.com/office/powerpoint/2010/main" val="2632881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r>
              <a:rPr lang="en-US" b="1" i="1" dirty="0"/>
              <a:t>What is the key purpose of Ground Rules?</a:t>
            </a:r>
          </a:p>
          <a:p>
            <a:pPr marL="0" indent="0" eaLnBrk="1" hangingPunct="1"/>
            <a:r>
              <a:rPr lang="en-US" b="1" i="1" dirty="0"/>
              <a:t> Self correcting by the participants</a:t>
            </a:r>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60</a:t>
            </a:fld>
            <a:endParaRPr lang="en-US" dirty="0"/>
          </a:p>
        </p:txBody>
      </p:sp>
    </p:spTree>
    <p:extLst>
      <p:ext uri="{BB962C8B-B14F-4D97-AF65-F5344CB8AC3E}">
        <p14:creationId xmlns:p14="http://schemas.microsoft.com/office/powerpoint/2010/main" val="39909532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indent="0" eaLnBrk="1" hangingPunct="1">
              <a:buFont typeface="Wingdings" charset="2"/>
              <a:buNone/>
            </a:pPr>
            <a:r>
              <a:rPr lang="en-US" b="1" i="1" dirty="0"/>
              <a:t>What are the 3 parking boards?</a:t>
            </a:r>
          </a:p>
          <a:p>
            <a:pPr marL="0" indent="0" eaLnBrk="1" hangingPunct="1"/>
            <a:r>
              <a:rPr lang="en-US" b="1" i="1" dirty="0"/>
              <a:t> IDA </a:t>
            </a:r>
          </a:p>
          <a:p>
            <a:pPr marL="400050" lvl="1" indent="0" eaLnBrk="1" hangingPunct="1"/>
            <a:r>
              <a:rPr lang="en-US" b="1" i="1" dirty="0"/>
              <a:t> Issues</a:t>
            </a:r>
          </a:p>
          <a:p>
            <a:pPr marL="400050" lvl="1" indent="0" eaLnBrk="1" hangingPunct="1"/>
            <a:r>
              <a:rPr lang="en-US" b="1" i="1" dirty="0"/>
              <a:t> Decisions</a:t>
            </a:r>
          </a:p>
          <a:p>
            <a:pPr marL="400050" lvl="1" indent="0" eaLnBrk="1" hangingPunct="1"/>
            <a:r>
              <a:rPr lang="en-US" b="1" i="1" dirty="0"/>
              <a:t> Actions</a:t>
            </a:r>
          </a:p>
          <a:p>
            <a:endParaRPr lang="en-US" dirty="0"/>
          </a:p>
          <a:p>
            <a:pPr>
              <a:lnSpc>
                <a:spcPct val="80000"/>
              </a:lnSpc>
              <a:spcAft>
                <a:spcPts val="600"/>
              </a:spcAft>
            </a:pPr>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61</a:t>
            </a:fld>
            <a:endParaRPr lang="en-US" dirty="0"/>
          </a:p>
        </p:txBody>
      </p:sp>
    </p:spTree>
    <p:extLst>
      <p:ext uri="{BB962C8B-B14F-4D97-AF65-F5344CB8AC3E}">
        <p14:creationId xmlns:p14="http://schemas.microsoft.com/office/powerpoint/2010/main" val="35254238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i="1" dirty="0"/>
              <a:t>Let’s tie it all together. </a:t>
            </a:r>
            <a:r>
              <a:rPr lang="en-US" b="1" i="0" dirty="0"/>
              <a:t>[Appoint</a:t>
            </a:r>
            <a:r>
              <a:rPr lang="en-US" b="1" i="0" baseline="0" dirty="0"/>
              <a:t> new team leaders and assign each team to put these in proper order based on the materials that were just covered; when completed, post on a flip chart, award dots, etc.]</a:t>
            </a:r>
            <a:endParaRPr lang="en-US" b="1" i="0"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62</a:t>
            </a:fld>
            <a:endParaRPr lang="en-US" dirty="0"/>
          </a:p>
        </p:txBody>
      </p:sp>
    </p:spTree>
    <p:extLst>
      <p:ext uri="{BB962C8B-B14F-4D97-AF65-F5344CB8AC3E}">
        <p14:creationId xmlns:p14="http://schemas.microsoft.com/office/powerpoint/2010/main" val="9282492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63</a:t>
            </a:fld>
            <a:endParaRPr lang="en-US" dirty="0"/>
          </a:p>
        </p:txBody>
      </p:sp>
    </p:spTree>
    <p:extLst>
      <p:ext uri="{BB962C8B-B14F-4D97-AF65-F5344CB8AC3E}">
        <p14:creationId xmlns:p14="http://schemas.microsoft.com/office/powerpoint/2010/main" val="15799594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64</a:t>
            </a:fld>
            <a:endParaRPr lang="en-US" dirty="0"/>
          </a:p>
        </p:txBody>
      </p:sp>
    </p:spTree>
    <p:extLst>
      <p:ext uri="{BB962C8B-B14F-4D97-AF65-F5344CB8AC3E}">
        <p14:creationId xmlns:p14="http://schemas.microsoft.com/office/powerpoint/2010/main" val="5779929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65</a:t>
            </a:fld>
            <a:endParaRPr lang="en-US" dirty="0"/>
          </a:p>
        </p:txBody>
      </p:sp>
    </p:spTree>
    <p:extLst>
      <p:ext uri="{BB962C8B-B14F-4D97-AF65-F5344CB8AC3E}">
        <p14:creationId xmlns:p14="http://schemas.microsoft.com/office/powerpoint/2010/main" val="826215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i="1" dirty="0"/>
              <a:t>Set the Stage with Our</a:t>
            </a:r>
            <a:r>
              <a:rPr lang="en-US" b="1" i="1" baseline="0" dirty="0"/>
              <a:t> Opening by…</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7</a:t>
            </a:fld>
            <a:endParaRPr lang="en-US" dirty="0"/>
          </a:p>
        </p:txBody>
      </p:sp>
    </p:spTree>
    <p:extLst>
      <p:ext uri="{BB962C8B-B14F-4D97-AF65-F5344CB8AC3E}">
        <p14:creationId xmlns:p14="http://schemas.microsoft.com/office/powerpoint/2010/main" val="183737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pPr lvl="0" eaLnBrk="1" hangingPunct="1"/>
            <a:r>
              <a:rPr lang="en-US" sz="3600" b="1" i="1" dirty="0">
                <a:solidFill>
                  <a:srgbClr val="FF0000"/>
                </a:solidFill>
              </a:rPr>
              <a:t>Inform</a:t>
            </a:r>
            <a:r>
              <a:rPr lang="en-US" sz="3600" b="1" i="1" dirty="0"/>
              <a:t> participants about  the session objective.</a:t>
            </a:r>
            <a:r>
              <a:rPr lang="en-US" sz="3600" b="1" i="1" baseline="0" dirty="0"/>
              <a:t> </a:t>
            </a:r>
            <a:r>
              <a:rPr lang="en-US" sz="3600" b="1" i="1" dirty="0"/>
              <a:t>In the Inform</a:t>
            </a:r>
            <a:r>
              <a:rPr lang="en-US" sz="3600" b="1" i="1" baseline="0" dirty="0"/>
              <a:t> we will cover the purpose and the product. It might sound something like…</a:t>
            </a:r>
          </a:p>
          <a:p>
            <a:pPr lvl="0" eaLnBrk="1" hangingPunct="1"/>
            <a:endParaRPr lang="en-US" sz="3600" b="1" i="1" baseline="0" dirty="0"/>
          </a:p>
          <a:p>
            <a:pPr lvl="0" eaLnBrk="1" hangingPunct="1"/>
            <a:r>
              <a:rPr lang="en-US" sz="3600" b="1" i="1" baseline="0" dirty="0"/>
              <a:t>Good morning, it is a pleasure to be here with you this afternoon. We have a very important objective for this session. We are going to identify and agree to all the changes this group agrees needs to be made to the hiring process </a:t>
            </a:r>
            <a:r>
              <a:rPr lang="en-US" sz="3600" b="1" i="0" baseline="0" dirty="0"/>
              <a:t>[product]</a:t>
            </a:r>
            <a:r>
              <a:rPr lang="en-US" sz="3600" b="1" i="1" baseline="0" dirty="0"/>
              <a:t>. And when we are done what we will have will be a list of the changes you have agreed to be made and a plan to implement those changes </a:t>
            </a:r>
            <a:r>
              <a:rPr lang="en-US" sz="3600" b="1" i="0" baseline="0" dirty="0"/>
              <a:t>[product]</a:t>
            </a:r>
            <a:r>
              <a:rPr lang="en-US" sz="3600" b="1" i="1" baseline="0" dirty="0"/>
              <a:t>.</a:t>
            </a:r>
          </a:p>
          <a:p>
            <a:pPr lvl="0" eaLnBrk="1" hangingPunct="1"/>
            <a:endParaRPr lang="en-US" sz="3600" b="1" i="1" baseline="0" dirty="0"/>
          </a:p>
          <a:p>
            <a:pPr lvl="0" eaLnBrk="1" hangingPunct="1"/>
            <a:r>
              <a:rPr lang="en-US" sz="3600" b="1" i="1" baseline="0" dirty="0"/>
              <a:t>So, what do we cover in the Inform? </a:t>
            </a:r>
            <a:r>
              <a:rPr lang="en-US" sz="3600" b="1" i="0" baseline="0" dirty="0"/>
              <a:t>[Choral response from all: purpose and product.]</a:t>
            </a:r>
          </a:p>
          <a:p>
            <a:pPr lvl="0" eaLnBrk="1" hangingPunct="1"/>
            <a:endParaRPr lang="en-US" sz="3200" dirty="0"/>
          </a:p>
          <a:p>
            <a:endParaRPr lang="en-US"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a:t>
            </a:fld>
            <a:endParaRPr lang="en-US" dirty="0"/>
          </a:p>
        </p:txBody>
      </p:sp>
    </p:spTree>
    <p:extLst>
      <p:ext uri="{BB962C8B-B14F-4D97-AF65-F5344CB8AC3E}">
        <p14:creationId xmlns:p14="http://schemas.microsoft.com/office/powerpoint/2010/main" val="3660831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pPr eaLnBrk="1" hangingPunct="1">
              <a:buFont typeface="Wingdings" charset="2"/>
              <a:buNone/>
            </a:pPr>
            <a:r>
              <a:rPr lang="en-US" sz="3600" b="1" i="1" dirty="0"/>
              <a:t>Next, we will get</a:t>
            </a:r>
            <a:r>
              <a:rPr lang="en-US" sz="3600" b="1" i="1" baseline="0" dirty="0"/>
              <a:t> the participants to tune in to radio station WII-FM by covering the benefits to them. Let me come back to an example of this in a few minutes</a:t>
            </a:r>
          </a:p>
          <a:p>
            <a:pPr eaLnBrk="1" hangingPunct="1">
              <a:buFont typeface="Wingdings" charset="2"/>
              <a:buNone/>
            </a:pPr>
            <a:endParaRPr lang="en-US" sz="3600" b="1" i="1" baseline="0" dirty="0"/>
          </a:p>
          <a:p>
            <a:pPr eaLnBrk="1" hangingPunct="1">
              <a:buFont typeface="Wingdings" charset="2"/>
              <a:buNone/>
            </a:pPr>
            <a:r>
              <a:rPr lang="en-US" sz="3600" b="1" i="1" baseline="0" dirty="0"/>
              <a:t>So, (red) team, with our choral response, the Inform covers? </a:t>
            </a:r>
            <a:r>
              <a:rPr lang="en-US" sz="3600" b="1" i="0" baseline="0" dirty="0"/>
              <a:t>[Choral response: purpose and product.]</a:t>
            </a:r>
          </a:p>
          <a:p>
            <a:pPr eaLnBrk="1" hangingPunct="1">
              <a:buFont typeface="Wingdings" charset="2"/>
              <a:buNone/>
            </a:pPr>
            <a:r>
              <a:rPr lang="en-US" sz="3600" b="1" i="1" baseline="0" dirty="0"/>
              <a:t>And, (green) team the Excite covers? </a:t>
            </a:r>
            <a:r>
              <a:rPr lang="en-US" sz="3600" b="1" i="0" baseline="0" dirty="0"/>
              <a:t>[Choral response: benefits to them or WII-FM.]</a:t>
            </a:r>
            <a:endParaRPr lang="en-US" sz="3600" b="1" i="0" dirty="0"/>
          </a:p>
          <a:p>
            <a:pPr eaLnBrk="1" hangingPunct="1">
              <a:buFont typeface="Wingdings" charset="2"/>
              <a:buNone/>
            </a:pPr>
            <a:endParaRPr lang="en-US" sz="3600" b="1" dirty="0"/>
          </a:p>
          <a:p>
            <a:endParaRPr lang="en-US" b="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9</a:t>
            </a:fld>
            <a:endParaRPr lang="en-US" dirty="0"/>
          </a:p>
        </p:txBody>
      </p:sp>
    </p:spTree>
    <p:extLst>
      <p:ext uri="{BB962C8B-B14F-4D97-AF65-F5344CB8AC3E}">
        <p14:creationId xmlns:p14="http://schemas.microsoft.com/office/powerpoint/2010/main" val="31166326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df"/><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d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df"/><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d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extLst>
      <p:ext uri="{BB962C8B-B14F-4D97-AF65-F5344CB8AC3E}">
        <p14:creationId xmlns:p14="http://schemas.microsoft.com/office/powerpoint/2010/main" val="1993461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C3E952-A644-2944-B340-DE59CBFB7D5F}"/>
              </a:ext>
            </a:extLst>
          </p:cNvPr>
          <p:cNvSpPr>
            <a:spLocks noGrp="1"/>
          </p:cNvSpPr>
          <p:nvPr>
            <p:ph type="pic" idx="1"/>
          </p:nvPr>
        </p:nvSpPr>
        <p:spPr>
          <a:xfrm>
            <a:off x="5183188" y="1319210"/>
            <a:ext cx="6172200" cy="45418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Footer Placeholder 5">
            <a:extLst>
              <a:ext uri="{FF2B5EF4-FFF2-40B4-BE49-F238E27FC236}">
                <a16:creationId xmlns:a16="http://schemas.microsoft.com/office/drawing/2014/main" id="{4EB17DDD-F289-D84F-B921-81C3614BF0DB}"/>
              </a:ext>
            </a:extLst>
          </p:cNvPr>
          <p:cNvSpPr>
            <a:spLocks noGrp="1"/>
          </p:cNvSpPr>
          <p:nvPr>
            <p:ph type="ftr" sz="quarter" idx="11"/>
          </p:nvPr>
        </p:nvSpPr>
        <p:spPr/>
        <p:txBody>
          <a:bodyPr/>
          <a:lstStyle/>
          <a:p>
            <a:r>
              <a:rPr lang="en-US" dirty="0"/>
              <a:t>Copyright 1992-2015, Leadership Strategies, Inc. V15.02</a:t>
            </a:r>
          </a:p>
        </p:txBody>
      </p:sp>
      <p:sp>
        <p:nvSpPr>
          <p:cNvPr id="7" name="Slide Number Placeholder 6">
            <a:extLst>
              <a:ext uri="{FF2B5EF4-FFF2-40B4-BE49-F238E27FC236}">
                <a16:creationId xmlns:a16="http://schemas.microsoft.com/office/drawing/2014/main" id="{FB695446-E5FA-5F44-8D50-6594722125C4}"/>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8" name="Title 1">
            <a:extLst>
              <a:ext uri="{FF2B5EF4-FFF2-40B4-BE49-F238E27FC236}">
                <a16:creationId xmlns:a16="http://schemas.microsoft.com/office/drawing/2014/main" id="{2262D5A3-3EE0-394E-8616-1A60752FD88D}"/>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4CBDD242-89AC-9B4E-93CB-02A5F948F785}"/>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1" name="Picture 10">
            <a:extLst>
              <a:ext uri="{FF2B5EF4-FFF2-40B4-BE49-F238E27FC236}">
                <a16:creationId xmlns:a16="http://schemas.microsoft.com/office/drawing/2014/main" id="{BA04D804-5413-1649-9706-AB5BB7D6EA1C}"/>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3155915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13"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pic>
        <p:nvPicPr>
          <p:cNvPr id="14" name="Picture 13"/>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995850" y="1771917"/>
            <a:ext cx="4250909" cy="3564146"/>
          </a:xfrm>
          <a:prstGeom prst="rect">
            <a:avLst/>
          </a:prstGeom>
        </p:spPr>
      </p:pic>
      <p:sp>
        <p:nvSpPr>
          <p:cNvPr id="15" name="TextBox 14"/>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endParaRPr lang="en-US" sz="1000" dirty="0">
              <a:solidFill>
                <a:srgbClr val="00467F"/>
              </a:solidFill>
              <a:latin typeface="Franklin Gothic Book"/>
              <a:cs typeface="Franklin Gothic Book"/>
            </a:endParaRPr>
          </a:p>
        </p:txBody>
      </p:sp>
    </p:spTree>
    <p:extLst>
      <p:ext uri="{BB962C8B-B14F-4D97-AF65-F5344CB8AC3E}">
        <p14:creationId xmlns:p14="http://schemas.microsoft.com/office/powerpoint/2010/main" val="235974019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extLst>
      <p:ext uri="{BB962C8B-B14F-4D97-AF65-F5344CB8AC3E}">
        <p14:creationId xmlns:p14="http://schemas.microsoft.com/office/powerpoint/2010/main" val="289961021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pic>
        <p:nvPicPr>
          <p:cNvPr id="6" name="Picture 5"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1044520" y="132198"/>
            <a:ext cx="10761720" cy="1143000"/>
          </a:xfrm>
        </p:spPr>
        <p:txBody>
          <a:bodyPr>
            <a:normAutofit/>
          </a:bodyPr>
          <a:lstStyle>
            <a:lvl1pPr algn="l">
              <a:defRPr sz="4800" cap="none">
                <a:solidFill>
                  <a:srgbClr val="00467F"/>
                </a:solidFill>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104452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12" name="Content Placeholder 2"/>
          <p:cNvSpPr>
            <a:spLocks noGrp="1"/>
          </p:cNvSpPr>
          <p:nvPr>
            <p:ph idx="13"/>
          </p:nvPr>
        </p:nvSpPr>
        <p:spPr>
          <a:xfrm>
            <a:off x="6551560" y="1457760"/>
            <a:ext cx="5254680" cy="4898590"/>
          </a:xfrm>
        </p:spPr>
        <p:txBody>
          <a:bodyPr/>
          <a:lstStyle>
            <a:lvl1pPr>
              <a:buClr>
                <a:srgbClr val="99AB21"/>
              </a:buClr>
              <a:defRPr>
                <a:solidFill>
                  <a:srgbClr val="00467F"/>
                </a:solidFill>
                <a:latin typeface="Franklin Gothic Book"/>
                <a:cs typeface="Franklin Gothic Book"/>
              </a:defRPr>
            </a:lvl1pPr>
            <a:lvl2pPr>
              <a:buClr>
                <a:srgbClr val="99AB21"/>
              </a:buClr>
              <a:defRPr>
                <a:solidFill>
                  <a:srgbClr val="AFBD22"/>
                </a:solidFill>
                <a:latin typeface="Franklin Gothic Book"/>
                <a:cs typeface="Franklin Gothic Book"/>
              </a:defRPr>
            </a:lvl2pPr>
            <a:lvl3pPr>
              <a:buClr>
                <a:srgbClr val="99AB21"/>
              </a:buClr>
              <a:defRPr>
                <a:solidFill>
                  <a:srgbClr val="00467F"/>
                </a:solidFill>
                <a:latin typeface="Franklin Gothic Book"/>
                <a:cs typeface="Franklin Gothic Book"/>
              </a:defRPr>
            </a:lvl3pPr>
            <a:lvl4pPr>
              <a:buClr>
                <a:srgbClr val="99AB21"/>
              </a:buClr>
              <a:defRPr>
                <a:solidFill>
                  <a:srgbClr val="00467F"/>
                </a:solidFill>
                <a:latin typeface="Franklin Gothic Book"/>
                <a:cs typeface="Franklin Gothic Book"/>
              </a:defRPr>
            </a:lvl4pPr>
            <a:lvl5pPr>
              <a:buClr>
                <a:srgbClr val="99AB21"/>
              </a:buClr>
              <a:defRPr>
                <a:solidFill>
                  <a:srgbClr val="00467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6" name="TextBox 1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3" name="TextBox 12"/>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endParaRPr lang="en-US" sz="1000" dirty="0">
              <a:solidFill>
                <a:srgbClr val="00467F"/>
              </a:solidFill>
              <a:latin typeface="Franklin Gothic Book"/>
              <a:cs typeface="Franklin Gothic Book"/>
            </a:endParaRPr>
          </a:p>
        </p:txBody>
      </p:sp>
    </p:spTree>
    <p:extLst>
      <p:ext uri="{BB962C8B-B14F-4D97-AF65-F5344CB8AC3E}">
        <p14:creationId xmlns:p14="http://schemas.microsoft.com/office/powerpoint/2010/main" val="217381637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descr="background_standard_scree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1044521" y="2422696"/>
            <a:ext cx="7142340" cy="1470025"/>
          </a:xfrm>
        </p:spPr>
        <p:txBody>
          <a:bodyPr anchor="t">
            <a:normAutofit/>
          </a:bodyPr>
          <a:lstStyle>
            <a:lvl1pPr>
              <a:lnSpc>
                <a:spcPts val="5420"/>
              </a:lnSpc>
              <a:defRPr sz="6600" cap="all" spc="-150"/>
            </a:lvl1pPr>
          </a:lstStyle>
          <a:p>
            <a:endParaRPr lang="en-US" dirty="0"/>
          </a:p>
        </p:txBody>
      </p:sp>
      <p:sp>
        <p:nvSpPr>
          <p:cNvPr id="7" name="Rectangle 6"/>
          <p:cNvSpPr/>
          <p:nvPr userDrawn="1"/>
        </p:nvSpPr>
        <p:spPr>
          <a:xfrm>
            <a:off x="1" y="0"/>
            <a:ext cx="457256" cy="6858000"/>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8692549" y="6360187"/>
            <a:ext cx="3113692" cy="444477"/>
          </a:xfrm>
          <a:prstGeom prst="rect">
            <a:avLst/>
          </a:prstGeom>
        </p:spPr>
      </p:pic>
      <p:sp>
        <p:nvSpPr>
          <p:cNvPr id="11" name="TextBox 10"/>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2" name="Slide Number Placeholder 5"/>
          <p:cNvSpPr txBox="1">
            <a:spLocks/>
          </p:cNvSpPr>
          <p:nvPr userDrawn="1"/>
        </p:nvSpPr>
        <p:spPr>
          <a:xfrm>
            <a:off x="1" y="6446709"/>
            <a:ext cx="457257" cy="365125"/>
          </a:xfrm>
          <a:prstGeom prst="rect">
            <a:avLst/>
          </a:prstGeom>
        </p:spPr>
        <p:txBody>
          <a:bodyPr vert="horz" lIns="91440" tIns="45720" rIns="91440" bIns="45720" rtlCol="0" anchor="b"/>
          <a:lstStyle>
            <a:lvl1pPr algn="ctr">
              <a:defRPr sz="1000">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F29FD61F-2294-5D42-A9D7-9928D42B3773}" type="slidenum">
              <a:rPr kumimoji="0" lang="en-US" sz="10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mn-lt"/>
              <a:ea typeface="+mn-ea"/>
              <a:cs typeface="+mn-cs"/>
            </a:endParaRPr>
          </a:p>
        </p:txBody>
      </p:sp>
      <p:pic>
        <p:nvPicPr>
          <p:cNvPr id="15" name="Picture 1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flipH="1">
            <a:off x="8534399" y="2493324"/>
            <a:ext cx="3287184" cy="2064046"/>
          </a:xfrm>
          <a:prstGeom prst="rect">
            <a:avLst/>
          </a:prstGeom>
        </p:spPr>
      </p:pic>
      <p:sp>
        <p:nvSpPr>
          <p:cNvPr id="14" name="Content Placeholder 13"/>
          <p:cNvSpPr>
            <a:spLocks noGrp="1"/>
          </p:cNvSpPr>
          <p:nvPr>
            <p:ph sz="quarter" idx="10" hasCustomPrompt="1"/>
          </p:nvPr>
        </p:nvSpPr>
        <p:spPr>
          <a:xfrm>
            <a:off x="1044520" y="4240003"/>
            <a:ext cx="6192960" cy="914400"/>
          </a:xfrm>
        </p:spPr>
        <p:txBody>
          <a:bodyPr/>
          <a:lstStyle>
            <a:lvl1pPr marL="0" indent="0">
              <a:spcBef>
                <a:spcPts val="768"/>
              </a:spcBef>
              <a:buNone/>
              <a:defRPr cap="all">
                <a:solidFill>
                  <a:srgbClr val="A0DBE6"/>
                </a:solidFill>
              </a:defRPr>
            </a:lvl1pPr>
            <a:lvl2pPr marL="0" indent="0">
              <a:spcBef>
                <a:spcPts val="768"/>
              </a:spcBef>
              <a:buNone/>
              <a:defRPr/>
            </a:lvl2pPr>
            <a:lvl3pPr marL="0" indent="0">
              <a:spcBef>
                <a:spcPts val="768"/>
              </a:spcBef>
              <a:buNone/>
              <a:defRPr/>
            </a:lvl3pPr>
            <a:lvl4pPr marL="0" indent="0">
              <a:spcBef>
                <a:spcPts val="768"/>
              </a:spcBef>
              <a:buNone/>
              <a:defRPr/>
            </a:lvl4pPr>
            <a:lvl5pPr marL="0" indent="0">
              <a:spcBef>
                <a:spcPts val="768"/>
              </a:spcBef>
              <a:buNone/>
              <a:defRPr/>
            </a:lvl5pPr>
          </a:lstStyle>
          <a:p>
            <a:pPr lvl="0"/>
            <a:r>
              <a:rPr lang="en-US" dirty="0"/>
              <a:t>ENTER SECTION HERE</a:t>
            </a:r>
          </a:p>
        </p:txBody>
      </p:sp>
      <p:sp>
        <p:nvSpPr>
          <p:cNvPr id="16" name="TextBox 15"/>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7"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8"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9" name="TextBox 8"/>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8667477" y="6356607"/>
            <a:ext cx="3138763" cy="448056"/>
          </a:xfrm>
          <a:prstGeom prst="rect">
            <a:avLst/>
          </a:prstGeom>
        </p:spPr>
      </p:pic>
      <p:sp>
        <p:nvSpPr>
          <p:cNvPr id="6" name="TextBox 5"/>
          <p:cNvSpPr txBox="1"/>
          <p:nvPr userDrawn="1"/>
        </p:nvSpPr>
        <p:spPr>
          <a:xfrm>
            <a:off x="5322137" y="6565613"/>
            <a:ext cx="2271776" cy="246221"/>
          </a:xfrm>
          <a:prstGeom prst="rect">
            <a:avLst/>
          </a:prstGeom>
          <a:noFill/>
        </p:spPr>
        <p:txBody>
          <a:bodyPr wrap="none" rtlCol="0">
            <a:spAutoFit/>
          </a:bodyPr>
          <a:lstStyle/>
          <a:p>
            <a:pPr algn="ctr"/>
            <a:r>
              <a:rPr lang="en-US" sz="1000" dirty="0">
                <a:solidFill>
                  <a:schemeClr val="bg1"/>
                </a:solidFill>
                <a:latin typeface="Franklin Gothic Book"/>
                <a:cs typeface="Franklin Gothic Book"/>
              </a:rPr>
              <a:t>Duplication prohibited without consent</a:t>
            </a:r>
          </a:p>
        </p:txBody>
      </p:sp>
      <p:sp>
        <p:nvSpPr>
          <p:cNvPr id="8" name="Slide Number Placeholder 5"/>
          <p:cNvSpPr>
            <a:spLocks noGrp="1"/>
          </p:cNvSpPr>
          <p:nvPr>
            <p:ph type="sldNum" sz="quarter" idx="12"/>
          </p:nvPr>
        </p:nvSpPr>
        <p:spPr>
          <a:xfrm>
            <a:off x="1" y="6446709"/>
            <a:ext cx="457257" cy="365125"/>
          </a:xfrm>
        </p:spPr>
        <p:txBody>
          <a:bodyPr anchor="b"/>
          <a:lstStyle>
            <a:lvl1pPr algn="ctr">
              <a:defRPr sz="1000">
                <a:solidFill>
                  <a:schemeClr val="bg1"/>
                </a:solidFill>
              </a:defRPr>
            </a:lvl1pPr>
          </a:lstStyle>
          <a:p>
            <a:fld id="{F29FD61F-2294-5D42-A9D7-9928D42B3773}" type="slidenum">
              <a:rPr lang="en-US" smtClean="0"/>
              <a:pPr/>
              <a:t>‹#›</a:t>
            </a:fld>
            <a:endParaRPr lang="en-US" dirty="0"/>
          </a:p>
        </p:txBody>
      </p:sp>
      <p:sp>
        <p:nvSpPr>
          <p:cNvPr id="9" name="Title 7"/>
          <p:cNvSpPr>
            <a:spLocks noGrp="1"/>
          </p:cNvSpPr>
          <p:nvPr>
            <p:ph type="title"/>
          </p:nvPr>
        </p:nvSpPr>
        <p:spPr>
          <a:xfrm>
            <a:off x="1044520" y="2412474"/>
            <a:ext cx="10761720" cy="1694614"/>
          </a:xfrm>
        </p:spPr>
        <p:txBody>
          <a:bodyPr anchor="ctr">
            <a:noAutofit/>
          </a:bodyPr>
          <a:lstStyle>
            <a:lvl1pPr>
              <a:defRPr sz="5200">
                <a:solidFill>
                  <a:schemeClr val="bg1"/>
                </a:solidFill>
                <a:latin typeface="Franklin Gothic Book"/>
                <a:cs typeface="Franklin Gothic Book"/>
              </a:defRPr>
            </a:lvl1pPr>
          </a:lstStyle>
          <a:p>
            <a:r>
              <a:rPr lang="en-US" dirty="0"/>
              <a:t>Click to edit Master title style</a:t>
            </a:r>
          </a:p>
        </p:txBody>
      </p:sp>
      <p:sp>
        <p:nvSpPr>
          <p:cNvPr id="10" name="TextBox 9"/>
          <p:cNvSpPr txBox="1"/>
          <p:nvPr userDrawn="1"/>
        </p:nvSpPr>
        <p:spPr>
          <a:xfrm>
            <a:off x="551778" y="6565613"/>
            <a:ext cx="3292889" cy="246221"/>
          </a:xfrm>
          <a:prstGeom prst="rect">
            <a:avLst/>
          </a:prstGeom>
          <a:noFill/>
        </p:spPr>
        <p:txBody>
          <a:bodyPr wrap="none" rtlCol="0">
            <a:spAutoFit/>
          </a:bodyPr>
          <a:lstStyle/>
          <a:p>
            <a:pPr algn="l"/>
            <a:r>
              <a:rPr lang="en-US" sz="1000" dirty="0">
                <a:solidFill>
                  <a:schemeClr val="bg1"/>
                </a:solidFill>
                <a:latin typeface="Franklin Gothic Book"/>
                <a:cs typeface="Franklin Gothic Book"/>
              </a:rPr>
              <a:t>Copyright 1992-2015, Leadership Strategies, Inc. V17.06</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938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1054405"/>
            <a:ext cx="5520610" cy="1311129"/>
          </a:xfrm>
        </p:spPr>
        <p:txBody>
          <a:bodyPr anchor="b">
            <a:noAutofit/>
          </a:bodyPr>
          <a:lstStyle>
            <a:lvl1pPr algn="l">
              <a:defRPr sz="4400">
                <a:solidFill>
                  <a:schemeClr val="bg1"/>
                </a:solidFill>
                <a:latin typeface="Arial Black" panose="020B0A040201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3" y="2457609"/>
            <a:ext cx="5045016" cy="757130"/>
          </a:xfrm>
        </p:spPr>
        <p:txBody>
          <a:bodyPr>
            <a:noAutofit/>
          </a:bodyPr>
          <a:lstStyle>
            <a:lvl1pPr marL="0" indent="0" algn="l">
              <a:buNone/>
              <a:defRPr sz="2400" b="0">
                <a:solidFill>
                  <a:srgbClr val="2D2A2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pic>
        <p:nvPicPr>
          <p:cNvPr id="11" name="Picture 10">
            <a:extLst>
              <a:ext uri="{FF2B5EF4-FFF2-40B4-BE49-F238E27FC236}">
                <a16:creationId xmlns:a16="http://schemas.microsoft.com/office/drawing/2014/main" id="{EEA33D19-E6CC-0946-ADE8-48547C18923F}"/>
              </a:ext>
            </a:extLst>
          </p:cNvPr>
          <p:cNvPicPr>
            <a:picLocks noChangeAspect="1"/>
          </p:cNvPicPr>
          <p:nvPr/>
        </p:nvPicPr>
        <p:blipFill>
          <a:blip r:embed="rId2"/>
          <a:stretch>
            <a:fillRect/>
          </a:stretch>
        </p:blipFill>
        <p:spPr>
          <a:xfrm>
            <a:off x="5756275" y="602456"/>
            <a:ext cx="8601195" cy="6410325"/>
          </a:xfrm>
          <a:prstGeom prst="rect">
            <a:avLst/>
          </a:prstGeom>
        </p:spPr>
      </p:pic>
      <p:sp>
        <p:nvSpPr>
          <p:cNvPr id="12" name="Rectangle 11">
            <a:extLst>
              <a:ext uri="{FF2B5EF4-FFF2-40B4-BE49-F238E27FC236}">
                <a16:creationId xmlns:a16="http://schemas.microsoft.com/office/drawing/2014/main" id="{4A00F24F-1D82-6D48-A0DB-E26CC06CAF2C}"/>
              </a:ext>
            </a:extLst>
          </p:cNvPr>
          <p:cNvSpPr/>
          <p:nvPr/>
        </p:nvSpPr>
        <p:spPr>
          <a:xfrm>
            <a:off x="0" y="689622"/>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669983" y="4529687"/>
            <a:ext cx="2425700" cy="1231900"/>
          </a:xfrm>
          <a:prstGeom prst="rect">
            <a:avLst/>
          </a:prstGeom>
        </p:spPr>
      </p:pic>
    </p:spTree>
    <p:extLst>
      <p:ext uri="{BB962C8B-B14F-4D97-AF65-F5344CB8AC3E}">
        <p14:creationId xmlns:p14="http://schemas.microsoft.com/office/powerpoint/2010/main" val="3430374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9383"/>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C34E3F-2874-3E49-9452-6C3A0CC4307C}"/>
              </a:ext>
            </a:extLst>
          </p:cNvPr>
          <p:cNvPicPr>
            <a:picLocks noChangeAspect="1"/>
          </p:cNvPicPr>
          <p:nvPr/>
        </p:nvPicPr>
        <p:blipFill>
          <a:blip r:embed="rId2"/>
          <a:stretch>
            <a:fillRect/>
          </a:stretch>
        </p:blipFill>
        <p:spPr>
          <a:xfrm>
            <a:off x="2066456" y="461966"/>
            <a:ext cx="7497113" cy="6396025"/>
          </a:xfrm>
          <a:prstGeom prst="rect">
            <a:avLst/>
          </a:prstGeom>
        </p:spPr>
      </p:pic>
      <p:sp>
        <p:nvSpPr>
          <p:cNvPr id="2" name="Title 1">
            <a:extLst>
              <a:ext uri="{FF2B5EF4-FFF2-40B4-BE49-F238E27FC236}">
                <a16:creationId xmlns:a16="http://schemas.microsoft.com/office/drawing/2014/main" id="{97BA1FA1-0670-7546-91D6-83E63F2F78F1}"/>
              </a:ext>
            </a:extLst>
          </p:cNvPr>
          <p:cNvSpPr>
            <a:spLocks noGrp="1"/>
          </p:cNvSpPr>
          <p:nvPr>
            <p:ph type="ctrTitle"/>
          </p:nvPr>
        </p:nvSpPr>
        <p:spPr>
          <a:xfrm>
            <a:off x="669983" y="3951231"/>
            <a:ext cx="9131242" cy="701731"/>
          </a:xfrm>
        </p:spPr>
        <p:txBody>
          <a:bodyPr wrap="square" anchor="b">
            <a:sp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ADB82D-75AD-A146-9076-0180CA5230F6}"/>
              </a:ext>
            </a:extLst>
          </p:cNvPr>
          <p:cNvSpPr>
            <a:spLocks noGrp="1"/>
          </p:cNvSpPr>
          <p:nvPr>
            <p:ph type="subTitle" idx="1" hasCustomPrompt="1"/>
          </p:nvPr>
        </p:nvSpPr>
        <p:spPr>
          <a:xfrm>
            <a:off x="669982" y="4745038"/>
            <a:ext cx="9131241" cy="424732"/>
          </a:xfrm>
        </p:spPr>
        <p:txBody>
          <a:bodyPr wrap="square">
            <a:spAutoFit/>
          </a:bodyPr>
          <a:lstStyle>
            <a:lvl1pPr marL="0" indent="0" algn="l">
              <a:buNone/>
              <a:defRPr sz="2400" b="0">
                <a:solidFill>
                  <a:srgbClr val="2D2A2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this is line 2</a:t>
            </a:r>
          </a:p>
        </p:txBody>
      </p:sp>
      <p:sp>
        <p:nvSpPr>
          <p:cNvPr id="12" name="Rectangle 11">
            <a:extLst>
              <a:ext uri="{FF2B5EF4-FFF2-40B4-BE49-F238E27FC236}">
                <a16:creationId xmlns:a16="http://schemas.microsoft.com/office/drawing/2014/main" id="{4A00F24F-1D82-6D48-A0DB-E26CC06CAF2C}"/>
              </a:ext>
            </a:extLst>
          </p:cNvPr>
          <p:cNvSpPr/>
          <p:nvPr/>
        </p:nvSpPr>
        <p:spPr>
          <a:xfrm>
            <a:off x="0" y="3429000"/>
            <a:ext cx="400050" cy="1992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28CB13A0-97CF-D047-91F0-ACEB4C5A35D7}"/>
              </a:ext>
            </a:extLst>
          </p:cNvPr>
          <p:cNvPicPr>
            <a:picLocks noChangeAspect="1"/>
          </p:cNvPicPr>
          <p:nvPr/>
        </p:nvPicPr>
        <p:blipFill>
          <a:blip r:embed="rId3"/>
          <a:stretch>
            <a:fillRect/>
          </a:stretch>
        </p:blipFill>
        <p:spPr>
          <a:xfrm>
            <a:off x="766791" y="602456"/>
            <a:ext cx="2425700" cy="1231900"/>
          </a:xfrm>
          <a:prstGeom prst="rect">
            <a:avLst/>
          </a:prstGeom>
        </p:spPr>
      </p:pic>
    </p:spTree>
    <p:extLst>
      <p:ext uri="{BB962C8B-B14F-4D97-AF65-F5344CB8AC3E}">
        <p14:creationId xmlns:p14="http://schemas.microsoft.com/office/powerpoint/2010/main" val="2420537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bg>
      <p:bgPr>
        <a:solidFill>
          <a:srgbClr val="2D2A2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80B189-8889-774C-9341-C8F6516EFF7F}"/>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4" name="Slide Number Placeholder 3">
            <a:extLst>
              <a:ext uri="{FF2B5EF4-FFF2-40B4-BE49-F238E27FC236}">
                <a16:creationId xmlns:a16="http://schemas.microsoft.com/office/drawing/2014/main" id="{524D1B67-D927-7342-8AF1-A16BE4EE375E}"/>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dirty="0"/>
          </a:p>
        </p:txBody>
      </p:sp>
      <p:pic>
        <p:nvPicPr>
          <p:cNvPr id="15" name="Picture 14">
            <a:extLst>
              <a:ext uri="{FF2B5EF4-FFF2-40B4-BE49-F238E27FC236}">
                <a16:creationId xmlns:a16="http://schemas.microsoft.com/office/drawing/2014/main" id="{E58B9FCD-AB85-2341-80A4-4DEF8C5A98C2}"/>
              </a:ext>
            </a:extLst>
          </p:cNvPr>
          <p:cNvPicPr>
            <a:picLocks noChangeAspect="1"/>
          </p:cNvPicPr>
          <p:nvPr/>
        </p:nvPicPr>
        <p:blipFill>
          <a:blip r:embed="rId2"/>
          <a:stretch>
            <a:fillRect/>
          </a:stretch>
        </p:blipFill>
        <p:spPr>
          <a:xfrm>
            <a:off x="10399495" y="331553"/>
            <a:ext cx="1587500" cy="622300"/>
          </a:xfrm>
          <a:prstGeom prst="rect">
            <a:avLst/>
          </a:prstGeom>
        </p:spPr>
      </p:pic>
      <p:sp>
        <p:nvSpPr>
          <p:cNvPr id="10" name="Title 1">
            <a:extLst>
              <a:ext uri="{FF2B5EF4-FFF2-40B4-BE49-F238E27FC236}">
                <a16:creationId xmlns:a16="http://schemas.microsoft.com/office/drawing/2014/main" id="{46FC5942-C801-0D47-ACA1-BCFA59731762}"/>
              </a:ext>
            </a:extLst>
          </p:cNvPr>
          <p:cNvSpPr>
            <a:spLocks noGrp="1"/>
          </p:cNvSpPr>
          <p:nvPr>
            <p:ph type="title" hasCustomPrompt="1"/>
          </p:nvPr>
        </p:nvSpPr>
        <p:spPr>
          <a:xfrm>
            <a:off x="657225" y="522072"/>
            <a:ext cx="7429500" cy="690564"/>
          </a:xfrm>
        </p:spPr>
        <p:txBody>
          <a:bodyPr anchor="b">
            <a:normAutofit/>
          </a:bodyPr>
          <a:lstStyle>
            <a:lvl1pPr>
              <a:defRPr sz="40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9BD4C403-6851-9740-89D4-E83EE39C08CC}"/>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9F8C5FD1-F017-7347-97F6-32F01568D84D}"/>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DD1D2BB9-3C16-498F-AB5E-F2966CFF7039}"/>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795910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3" name="Content Placeholder 2">
            <a:extLst>
              <a:ext uri="{FF2B5EF4-FFF2-40B4-BE49-F238E27FC236}">
                <a16:creationId xmlns:a16="http://schemas.microsoft.com/office/drawing/2014/main" id="{AB657FC1-A3D3-4444-9A92-134A8A2789E2}"/>
              </a:ext>
            </a:extLst>
          </p:cNvPr>
          <p:cNvSpPr>
            <a:spLocks noGrp="1"/>
          </p:cNvSpPr>
          <p:nvPr>
            <p:ph idx="1"/>
          </p:nvPr>
        </p:nvSpPr>
        <p:spPr>
          <a:xfrm>
            <a:off x="657225" y="1679552"/>
            <a:ext cx="10696575" cy="4505732"/>
          </a:xfrm>
        </p:spPr>
        <p:txBody>
          <a:bodyPr/>
          <a:lstStyle>
            <a:lvl1pPr marL="0" indent="0">
              <a:spcBef>
                <a:spcPts val="1600"/>
              </a:spcBef>
              <a:buNone/>
              <a:defRPr sz="2800">
                <a:solidFill>
                  <a:srgbClr val="00C7B1"/>
                </a:solidFill>
              </a:defRPr>
            </a:lvl1pPr>
            <a:lvl2pPr>
              <a:spcBef>
                <a:spcPts val="800"/>
              </a:spcBef>
              <a:defRPr sz="2800"/>
            </a:lvl2pPr>
            <a:lvl3pP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F2E3FEC1-572B-D04E-A6CE-92A816670E40}"/>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10" name="Footer Placeholder 4">
            <a:extLst>
              <a:ext uri="{FF2B5EF4-FFF2-40B4-BE49-F238E27FC236}">
                <a16:creationId xmlns:a16="http://schemas.microsoft.com/office/drawing/2014/main" id="{3793822C-7CA8-46C2-9C5E-87D2630E5B54}"/>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pic>
        <p:nvPicPr>
          <p:cNvPr id="11" name="Picture 10" descr="background_standard_screen.jpg">
            <a:extLst>
              <a:ext uri="{FF2B5EF4-FFF2-40B4-BE49-F238E27FC236}">
                <a16:creationId xmlns:a16="http://schemas.microsoft.com/office/drawing/2014/main" id="{63000D6F-99EF-4505-A7B1-6B154F32536A}"/>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F1AD2DC9-4D29-43B5-89B8-5355C04FEE13}"/>
              </a:ext>
            </a:extLst>
          </p:cNvPr>
          <p:cNvSpPr/>
          <p:nvPr userDrawn="1"/>
        </p:nvSpPr>
        <p:spPr>
          <a:xfrm>
            <a:off x="1" y="0"/>
            <a:ext cx="457256" cy="6858000"/>
          </a:xfrm>
          <a:prstGeom prst="rect">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467FE4B4-51F4-4CCE-B984-5D04DCF18866}"/>
              </a:ext>
            </a:extLst>
          </p:cNvPr>
          <p:cNvSpPr/>
          <p:nvPr userDrawn="1"/>
        </p:nvSpPr>
        <p:spPr>
          <a:xfrm>
            <a:off x="443601" y="0"/>
            <a:ext cx="123324" cy="6858000"/>
          </a:xfrm>
          <a:prstGeom prst="rect">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4A22C19C-6127-4E5B-954B-8D1BCD456EBF}"/>
              </a:ext>
            </a:extLst>
          </p:cNvPr>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8692549" y="6360187"/>
            <a:ext cx="3113692" cy="444477"/>
          </a:xfrm>
          <a:prstGeom prst="rect">
            <a:avLst/>
          </a:prstGeom>
        </p:spPr>
      </p:pic>
      <p:sp>
        <p:nvSpPr>
          <p:cNvPr id="15" name="TextBox 14">
            <a:extLst>
              <a:ext uri="{FF2B5EF4-FFF2-40B4-BE49-F238E27FC236}">
                <a16:creationId xmlns:a16="http://schemas.microsoft.com/office/drawing/2014/main" id="{41189A54-0B60-4CDB-9896-37C7B6E2933E}"/>
              </a:ext>
            </a:extLst>
          </p:cNvPr>
          <p:cNvSpPr txBox="1"/>
          <p:nvPr userDrawn="1"/>
        </p:nvSpPr>
        <p:spPr>
          <a:xfrm>
            <a:off x="5322137" y="6565613"/>
            <a:ext cx="2271776" cy="246221"/>
          </a:xfrm>
          <a:prstGeom prst="rect">
            <a:avLst/>
          </a:prstGeom>
          <a:noFill/>
        </p:spPr>
        <p:txBody>
          <a:bodyPr wrap="none" rtlCol="0">
            <a:spAutoFit/>
          </a:bodyPr>
          <a:lstStyle/>
          <a:p>
            <a:pPr algn="ctr"/>
            <a:r>
              <a:rPr lang="en-US" sz="1000" dirty="0">
                <a:solidFill>
                  <a:srgbClr val="00467F"/>
                </a:solidFill>
                <a:latin typeface="Franklin Gothic Book"/>
                <a:cs typeface="Franklin Gothic Book"/>
              </a:rPr>
              <a:t>Duplication prohibited without consent</a:t>
            </a:r>
          </a:p>
        </p:txBody>
      </p:sp>
      <p:sp>
        <p:nvSpPr>
          <p:cNvPr id="17" name="TextBox 16">
            <a:extLst>
              <a:ext uri="{FF2B5EF4-FFF2-40B4-BE49-F238E27FC236}">
                <a16:creationId xmlns:a16="http://schemas.microsoft.com/office/drawing/2014/main" id="{8A75B403-D736-40BA-BFED-D20BA62CAF7C}"/>
              </a:ext>
            </a:extLst>
          </p:cNvPr>
          <p:cNvSpPr txBox="1"/>
          <p:nvPr userDrawn="1"/>
        </p:nvSpPr>
        <p:spPr>
          <a:xfrm>
            <a:off x="551778" y="6565613"/>
            <a:ext cx="3292889" cy="246221"/>
          </a:xfrm>
          <a:prstGeom prst="rect">
            <a:avLst/>
          </a:prstGeom>
          <a:noFill/>
        </p:spPr>
        <p:txBody>
          <a:bodyPr wrap="none" rtlCol="0">
            <a:spAutoFit/>
          </a:bodyPr>
          <a:lstStyle/>
          <a:p>
            <a:pPr algn="l"/>
            <a:r>
              <a:rPr lang="en-US" sz="1000" dirty="0">
                <a:solidFill>
                  <a:srgbClr val="00467F"/>
                </a:solidFill>
                <a:latin typeface="Franklin Gothic Book"/>
                <a:cs typeface="Franklin Gothic Book"/>
              </a:rPr>
              <a:t>Copyright 1992-2015, Leadership Strategies, Inc. </a:t>
            </a:r>
            <a:r>
              <a:rPr lang="en-US" sz="1000" dirty="0">
                <a:solidFill>
                  <a:schemeClr val="tx2"/>
                </a:solidFill>
                <a:latin typeface="Franklin Gothic Book"/>
                <a:cs typeface="Franklin Gothic Book"/>
              </a:rPr>
              <a:t>V17.06</a:t>
            </a:r>
            <a:endParaRPr lang="en-US" sz="1000" dirty="0">
              <a:solidFill>
                <a:srgbClr val="00467F"/>
              </a:solidFill>
              <a:latin typeface="Franklin Gothic Book"/>
              <a:cs typeface="Franklin Gothic Book"/>
            </a:endParaRPr>
          </a:p>
        </p:txBody>
      </p:sp>
    </p:spTree>
    <p:extLst>
      <p:ext uri="{BB962C8B-B14F-4D97-AF65-F5344CB8AC3E}">
        <p14:creationId xmlns:p14="http://schemas.microsoft.com/office/powerpoint/2010/main" val="2347798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Title Only">
    <p:bg>
      <p:bgPr>
        <a:solidFill>
          <a:srgbClr val="0093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8" name="Picture 7">
            <a:extLst>
              <a:ext uri="{FF2B5EF4-FFF2-40B4-BE49-F238E27FC236}">
                <a16:creationId xmlns:a16="http://schemas.microsoft.com/office/drawing/2014/main" id="{19B32C47-E29E-6F45-9863-175137A324EE}"/>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Title 1">
            <a:extLst>
              <a:ext uri="{FF2B5EF4-FFF2-40B4-BE49-F238E27FC236}">
                <a16:creationId xmlns:a16="http://schemas.microsoft.com/office/drawing/2014/main" id="{931268D7-4F9C-2246-B5B2-F7683605B295}"/>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sp>
        <p:nvSpPr>
          <p:cNvPr id="11" name="Rectangle 10">
            <a:extLst>
              <a:ext uri="{FF2B5EF4-FFF2-40B4-BE49-F238E27FC236}">
                <a16:creationId xmlns:a16="http://schemas.microsoft.com/office/drawing/2014/main" id="{C180C2B9-17F2-8D44-A8DA-00932EC35E1C}"/>
              </a:ext>
            </a:extLst>
          </p:cNvPr>
          <p:cNvSpPr/>
          <p:nvPr/>
        </p:nvSpPr>
        <p:spPr>
          <a:xfrm>
            <a:off x="-14288" y="518317"/>
            <a:ext cx="400050" cy="1585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2">
            <a:extLst>
              <a:ext uri="{FF2B5EF4-FFF2-40B4-BE49-F238E27FC236}">
                <a16:creationId xmlns:a16="http://schemas.microsoft.com/office/drawing/2014/main" id="{970705DE-0D8F-41DB-8A35-EB8C047AA09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2" name="Footer Placeholder 4">
            <a:extLst>
              <a:ext uri="{FF2B5EF4-FFF2-40B4-BE49-F238E27FC236}">
                <a16:creationId xmlns:a16="http://schemas.microsoft.com/office/drawing/2014/main" id="{1DDB3A18-9523-435D-8E0E-D20868A7B4F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390777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00467F"/>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dirty="0"/>
          </a:p>
        </p:txBody>
      </p:sp>
      <p:sp>
        <p:nvSpPr>
          <p:cNvPr id="8" name="Title 1">
            <a:extLst>
              <a:ext uri="{FF2B5EF4-FFF2-40B4-BE49-F238E27FC236}">
                <a16:creationId xmlns:a16="http://schemas.microsoft.com/office/drawing/2014/main" id="{8F2D126A-B91E-F544-A45E-33A3F161A91F}"/>
              </a:ext>
            </a:extLst>
          </p:cNvPr>
          <p:cNvSpPr>
            <a:spLocks noGrp="1"/>
          </p:cNvSpPr>
          <p:nvPr>
            <p:ph type="title" hasCustomPrompt="1"/>
          </p:nvPr>
        </p:nvSpPr>
        <p:spPr>
          <a:xfrm>
            <a:off x="685800" y="689771"/>
            <a:ext cx="7400925" cy="1243007"/>
          </a:xfrm>
        </p:spPr>
        <p:txBody>
          <a:bodyPr anchor="ctr">
            <a:normAutofit/>
          </a:bodyPr>
          <a:lstStyle>
            <a:lvl1pPr>
              <a:defRPr sz="5600">
                <a:solidFill>
                  <a:schemeClr val="bg1"/>
                </a:solidFill>
              </a:defRPr>
            </a:lvl1pPr>
          </a:lstStyle>
          <a:p>
            <a:r>
              <a:rPr lang="en-US" dirty="0"/>
              <a:t>Title</a:t>
            </a:r>
          </a:p>
        </p:txBody>
      </p:sp>
      <p:pic>
        <p:nvPicPr>
          <p:cNvPr id="9" name="Picture 8">
            <a:extLst>
              <a:ext uri="{FF2B5EF4-FFF2-40B4-BE49-F238E27FC236}">
                <a16:creationId xmlns:a16="http://schemas.microsoft.com/office/drawing/2014/main" id="{F8386991-00E1-AA4C-83BD-5E7DD91DDC5A}"/>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10" name="Rectangle 9">
            <a:extLst>
              <a:ext uri="{FF2B5EF4-FFF2-40B4-BE49-F238E27FC236}">
                <a16:creationId xmlns:a16="http://schemas.microsoft.com/office/drawing/2014/main" id="{723D9F17-2410-314E-BC09-B99E839E0DB8}"/>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
            <a:extLst>
              <a:ext uri="{FF2B5EF4-FFF2-40B4-BE49-F238E27FC236}">
                <a16:creationId xmlns:a16="http://schemas.microsoft.com/office/drawing/2014/main" id="{E3BDBA62-398E-4676-A6C3-9DAA53D9AEF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2" name="Footer Placeholder 4">
            <a:extLst>
              <a:ext uri="{FF2B5EF4-FFF2-40B4-BE49-F238E27FC236}">
                <a16:creationId xmlns:a16="http://schemas.microsoft.com/office/drawing/2014/main" id="{BD6254C1-842B-4544-9D72-B2C476196A2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570340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Only">
    <p:bg>
      <p:bgPr>
        <a:solidFill>
          <a:srgbClr val="F1B434"/>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lstStyle>
            <a:lvl1pPr>
              <a:defRPr>
                <a:solidFill>
                  <a:schemeClr val="bg1"/>
                </a:solidFill>
              </a:defRPr>
            </a:lvl1pPr>
          </a:lstStyle>
          <a:p>
            <a:fld id="{FB18ED99-006D-46A3-9306-FF6381D259D1}" type="slidenum">
              <a:rPr lang="en-US" smtClean="0"/>
              <a:pPr/>
              <a:t>‹#›</a:t>
            </a:fld>
            <a:endParaRPr lang="en-US" dirty="0"/>
          </a:p>
        </p:txBody>
      </p:sp>
      <p:pic>
        <p:nvPicPr>
          <p:cNvPr id="8" name="Picture 7">
            <a:extLst>
              <a:ext uri="{FF2B5EF4-FFF2-40B4-BE49-F238E27FC236}">
                <a16:creationId xmlns:a16="http://schemas.microsoft.com/office/drawing/2014/main" id="{756ED616-8711-4C4F-8B99-8C64DDA93C37}"/>
              </a:ext>
            </a:extLst>
          </p:cNvPr>
          <p:cNvPicPr>
            <a:picLocks noChangeAspect="1"/>
          </p:cNvPicPr>
          <p:nvPr/>
        </p:nvPicPr>
        <p:blipFill>
          <a:blip r:embed="rId2"/>
          <a:stretch>
            <a:fillRect/>
          </a:stretch>
        </p:blipFill>
        <p:spPr>
          <a:xfrm>
            <a:off x="10407431" y="1000123"/>
            <a:ext cx="1587500" cy="622300"/>
          </a:xfrm>
          <a:prstGeom prst="rect">
            <a:avLst/>
          </a:prstGeom>
        </p:spPr>
      </p:pic>
      <p:sp>
        <p:nvSpPr>
          <p:cNvPr id="9" name="Title 1">
            <a:extLst>
              <a:ext uri="{FF2B5EF4-FFF2-40B4-BE49-F238E27FC236}">
                <a16:creationId xmlns:a16="http://schemas.microsoft.com/office/drawing/2014/main" id="{ACA7F37E-3E97-3647-ADF1-1E70CE1BF42B}"/>
              </a:ext>
            </a:extLst>
          </p:cNvPr>
          <p:cNvSpPr>
            <a:spLocks noGrp="1"/>
          </p:cNvSpPr>
          <p:nvPr>
            <p:ph type="title" hasCustomPrompt="1"/>
          </p:nvPr>
        </p:nvSpPr>
        <p:spPr>
          <a:xfrm>
            <a:off x="685800" y="689771"/>
            <a:ext cx="7400925" cy="1243007"/>
          </a:xfrm>
        </p:spPr>
        <p:txBody>
          <a:bodyPr anchor="ctr">
            <a:normAutofit/>
          </a:bodyPr>
          <a:lstStyle>
            <a:lvl1pPr>
              <a:defRPr sz="5600">
                <a:solidFill>
                  <a:srgbClr val="2D2A26"/>
                </a:solidFill>
              </a:defRPr>
            </a:lvl1pPr>
          </a:lstStyle>
          <a:p>
            <a:r>
              <a:rPr lang="en-US" dirty="0"/>
              <a:t>Title</a:t>
            </a:r>
          </a:p>
        </p:txBody>
      </p:sp>
      <p:sp>
        <p:nvSpPr>
          <p:cNvPr id="13" name="Rectangle 12">
            <a:extLst>
              <a:ext uri="{FF2B5EF4-FFF2-40B4-BE49-F238E27FC236}">
                <a16:creationId xmlns:a16="http://schemas.microsoft.com/office/drawing/2014/main" id="{0EB6EBBD-DB55-604D-AB8A-021C33060683}"/>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
            <a:extLst>
              <a:ext uri="{FF2B5EF4-FFF2-40B4-BE49-F238E27FC236}">
                <a16:creationId xmlns:a16="http://schemas.microsoft.com/office/drawing/2014/main" id="{535237E0-5394-498C-9664-33FFD405B661}"/>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2" name="Footer Placeholder 4">
            <a:extLst>
              <a:ext uri="{FF2B5EF4-FFF2-40B4-BE49-F238E27FC236}">
                <a16:creationId xmlns:a16="http://schemas.microsoft.com/office/drawing/2014/main" id="{01A6D64F-4757-406C-BE18-E980ACBEBEF5}"/>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1996125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Only">
    <p:bg>
      <p:bgPr>
        <a:solidFill>
          <a:srgbClr val="F2652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a:xfrm>
            <a:off x="197069" y="6356350"/>
            <a:ext cx="2743200" cy="365125"/>
          </a:xfrm>
          <a:prstGeom prst="rect">
            <a:avLst/>
          </a:prstGeom>
        </p:spPr>
        <p:txBody>
          <a:bodyPr anchor="ctr" anchorCtr="0"/>
          <a:lstStyle>
            <a:lvl1pPr>
              <a:defRPr sz="1200">
                <a:solidFill>
                  <a:schemeClr val="bg1"/>
                </a:solidFill>
                <a:latin typeface="Arial" panose="020B0604020202020204" pitchFamily="34" charset="0"/>
                <a:cs typeface="Arial" panose="020B0604020202020204" pitchFamily="34" charset="0"/>
              </a:defRPr>
            </a:lvl1pPr>
          </a:lstStyle>
          <a:p>
            <a:fld id="{FB18ED99-006D-46A3-9306-FF6381D259D1}" type="slidenum">
              <a:rPr lang="en-US" smtClean="0"/>
              <a:pPr/>
              <a:t>‹#›</a:t>
            </a:fld>
            <a:endParaRPr lang="en-US" dirty="0"/>
          </a:p>
        </p:txBody>
      </p:sp>
      <p:pic>
        <p:nvPicPr>
          <p:cNvPr id="10" name="Picture 9">
            <a:extLst>
              <a:ext uri="{FF2B5EF4-FFF2-40B4-BE49-F238E27FC236}">
                <a16:creationId xmlns:a16="http://schemas.microsoft.com/office/drawing/2014/main" id="{C10CD979-CF77-6C4D-B950-87DB25FCF31B}"/>
              </a:ext>
            </a:extLst>
          </p:cNvPr>
          <p:cNvPicPr>
            <a:picLocks noChangeAspect="1"/>
          </p:cNvPicPr>
          <p:nvPr/>
        </p:nvPicPr>
        <p:blipFill>
          <a:blip r:embed="rId2"/>
          <a:stretch>
            <a:fillRect/>
          </a:stretch>
        </p:blipFill>
        <p:spPr>
          <a:xfrm>
            <a:off x="10404554" y="1001115"/>
            <a:ext cx="1590377" cy="620313"/>
          </a:xfrm>
          <a:prstGeom prst="rect">
            <a:avLst/>
          </a:prstGeom>
        </p:spPr>
      </p:pic>
      <p:sp>
        <p:nvSpPr>
          <p:cNvPr id="16" name="Rectangle 15">
            <a:extLst>
              <a:ext uri="{FF2B5EF4-FFF2-40B4-BE49-F238E27FC236}">
                <a16:creationId xmlns:a16="http://schemas.microsoft.com/office/drawing/2014/main" id="{B414C3F6-9996-9C43-A365-D96A61CD33EC}"/>
              </a:ext>
            </a:extLst>
          </p:cNvPr>
          <p:cNvSpPr/>
          <p:nvPr/>
        </p:nvSpPr>
        <p:spPr>
          <a:xfrm>
            <a:off x="-14288" y="518317"/>
            <a:ext cx="400050" cy="1585913"/>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8">
            <a:extLst>
              <a:ext uri="{FF2B5EF4-FFF2-40B4-BE49-F238E27FC236}">
                <a16:creationId xmlns:a16="http://schemas.microsoft.com/office/drawing/2014/main" id="{F95F6B4E-5412-EF43-9186-2771E2954436}"/>
              </a:ext>
            </a:extLst>
          </p:cNvPr>
          <p:cNvSpPr>
            <a:spLocks noGrp="1"/>
          </p:cNvSpPr>
          <p:nvPr>
            <p:ph type="title" hasCustomPrompt="1"/>
          </p:nvPr>
        </p:nvSpPr>
        <p:spPr>
          <a:xfrm>
            <a:off x="685800" y="648491"/>
            <a:ext cx="10515600" cy="1325563"/>
          </a:xfrm>
        </p:spPr>
        <p:txBody>
          <a:bodyPr>
            <a:normAutofit/>
          </a:bodyPr>
          <a:lstStyle>
            <a:lvl1pPr>
              <a:defRPr sz="5600">
                <a:solidFill>
                  <a:schemeClr val="bg1"/>
                </a:solidFill>
              </a:defRPr>
            </a:lvl1pPr>
          </a:lstStyle>
          <a:p>
            <a:r>
              <a:rPr lang="en-US" dirty="0"/>
              <a:t>Title</a:t>
            </a:r>
          </a:p>
        </p:txBody>
      </p:sp>
      <p:sp>
        <p:nvSpPr>
          <p:cNvPr id="8" name="Footer Placeholder 2">
            <a:extLst>
              <a:ext uri="{FF2B5EF4-FFF2-40B4-BE49-F238E27FC236}">
                <a16:creationId xmlns:a16="http://schemas.microsoft.com/office/drawing/2014/main" id="{982F5C2C-9F57-4764-8DAC-1207027C2507}"/>
              </a:ext>
            </a:extLst>
          </p:cNvPr>
          <p:cNvSpPr>
            <a:spLocks noGrp="1"/>
          </p:cNvSpPr>
          <p:nvPr>
            <p:ph type="ftr" sz="quarter" idx="11"/>
          </p:nvPr>
        </p:nvSpPr>
        <p:spPr>
          <a:xfrm>
            <a:off x="3307749" y="6378122"/>
            <a:ext cx="6179918" cy="365125"/>
          </a:xfrm>
          <a:prstGeom prst="rect">
            <a:avLst/>
          </a:prstGeom>
        </p:spPr>
        <p:txBody>
          <a:bodyPr anchor="ctr" anchorCtr="0"/>
          <a:lstStyle>
            <a:lvl1pPr algn="ctr">
              <a:defRPr sz="800">
                <a:solidFill>
                  <a:schemeClr val="bg1"/>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11" name="Footer Placeholder 4">
            <a:extLst>
              <a:ext uri="{FF2B5EF4-FFF2-40B4-BE49-F238E27FC236}">
                <a16:creationId xmlns:a16="http://schemas.microsoft.com/office/drawing/2014/main" id="{6079D9A8-D022-4809-AF46-D5B6225C897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421904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79552"/>
            <a:ext cx="10815638" cy="4410099"/>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dirty="0"/>
              <a:t>Copyright 1992-2015, Leadership Strategies, Inc. V15.02</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Title 1">
            <a:extLst>
              <a:ext uri="{FF2B5EF4-FFF2-40B4-BE49-F238E27FC236}">
                <a16:creationId xmlns:a16="http://schemas.microsoft.com/office/drawing/2014/main" id="{5F1B07E5-EC90-9847-A22C-62CC7CA1F4A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5" name="Rectangle 14">
            <a:extLst>
              <a:ext uri="{FF2B5EF4-FFF2-40B4-BE49-F238E27FC236}">
                <a16:creationId xmlns:a16="http://schemas.microsoft.com/office/drawing/2014/main" id="{3B0AB2AA-EEEF-BA4A-AC3B-0BFB4A929494}"/>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08CCE92F-D068-C748-B543-1726D4DAD3DC}"/>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56A4896-B62A-9642-A31D-CF4D117EE9C7}"/>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3640323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acilitation Cycl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33820-4019-3F49-9783-49790C9BBF1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6" name="Slide Number Placeholder 5">
            <a:extLst>
              <a:ext uri="{FF2B5EF4-FFF2-40B4-BE49-F238E27FC236}">
                <a16:creationId xmlns:a16="http://schemas.microsoft.com/office/drawing/2014/main" id="{332F7065-ED30-AF47-96A7-1874B75EE5E9}"/>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7" name="Rectangle 6">
            <a:extLst>
              <a:ext uri="{FF2B5EF4-FFF2-40B4-BE49-F238E27FC236}">
                <a16:creationId xmlns:a16="http://schemas.microsoft.com/office/drawing/2014/main" id="{C8FB4799-D399-4344-90BD-BAAB15A0D625}"/>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E6842720-7EDC-C744-911C-1767A71BE2DF}"/>
              </a:ext>
            </a:extLst>
          </p:cNvPr>
          <p:cNvPicPr>
            <a:picLocks noChangeAspect="1"/>
          </p:cNvPicPr>
          <p:nvPr/>
        </p:nvPicPr>
        <p:blipFill>
          <a:blip r:embed="rId2"/>
          <a:stretch>
            <a:fillRect/>
          </a:stretch>
        </p:blipFill>
        <p:spPr>
          <a:xfrm>
            <a:off x="10399495" y="294482"/>
            <a:ext cx="1587500" cy="622300"/>
          </a:xfrm>
          <a:prstGeom prst="rect">
            <a:avLst/>
          </a:prstGeom>
        </p:spPr>
      </p:pic>
      <p:sp>
        <p:nvSpPr>
          <p:cNvPr id="8" name="Text Placeholder 7">
            <a:extLst>
              <a:ext uri="{FF2B5EF4-FFF2-40B4-BE49-F238E27FC236}">
                <a16:creationId xmlns:a16="http://schemas.microsoft.com/office/drawing/2014/main" id="{09E398AC-F708-432B-AAA3-12C141C853DC}"/>
              </a:ext>
            </a:extLst>
          </p:cNvPr>
          <p:cNvSpPr>
            <a:spLocks noGrp="1"/>
          </p:cNvSpPr>
          <p:nvPr>
            <p:ph type="body" sz="quarter" idx="13"/>
          </p:nvPr>
        </p:nvSpPr>
        <p:spPr>
          <a:xfrm>
            <a:off x="560388" y="1582738"/>
            <a:ext cx="11426825" cy="4602544"/>
          </a:xfrm>
        </p:spPr>
        <p:txBody>
          <a:bodyPr/>
          <a:lstStyle>
            <a:lvl1pPr marL="285750" indent="-285750">
              <a:spcBef>
                <a:spcPts val="1600"/>
              </a:spcBef>
              <a:buClr>
                <a:srgbClr val="009383"/>
              </a:buClr>
              <a:buFont typeface="Arial" panose="020B0604020202020204" pitchFamily="34" charset="0"/>
              <a:buChar char="•"/>
              <a:defRPr sz="2800" b="0">
                <a:solidFill>
                  <a:schemeClr val="tx1"/>
                </a:solidFill>
              </a:defRPr>
            </a:lvl1pPr>
            <a:lvl2pPr marL="569913" indent="-228600">
              <a:spcBef>
                <a:spcPts val="800"/>
              </a:spcBef>
              <a:defRPr sz="2400"/>
            </a:lvl2pPr>
            <a:lvl3pPr marL="855663" indent="-228600">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FF11683E-2DC7-4B04-B01D-AABDCD90FAAE}"/>
              </a:ext>
            </a:extLst>
          </p:cNvPr>
          <p:cNvSpPr>
            <a:spLocks noGrp="1"/>
          </p:cNvSpPr>
          <p:nvPr>
            <p:ph type="ftr" sz="quarter" idx="11"/>
          </p:nvPr>
        </p:nvSpPr>
        <p:spPr>
          <a:xfrm>
            <a:off x="3307749" y="6378122"/>
            <a:ext cx="6179918" cy="365125"/>
          </a:xfrm>
        </p:spPr>
        <p:txBody>
          <a:bodyPr/>
          <a:lstStyle/>
          <a:p>
            <a:r>
              <a:rPr lang="en-US" dirty="0"/>
              <a:t>Copyright 1992-2015, Leadership Strategies, Inc. V15.02 </a:t>
            </a:r>
          </a:p>
        </p:txBody>
      </p:sp>
    </p:spTree>
    <p:extLst>
      <p:ext uri="{BB962C8B-B14F-4D97-AF65-F5344CB8AC3E}">
        <p14:creationId xmlns:p14="http://schemas.microsoft.com/office/powerpoint/2010/main" val="1549494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1980C1-3773-F840-962F-CE82AF12C872}"/>
              </a:ext>
            </a:extLst>
          </p:cNvPr>
          <p:cNvSpPr>
            <a:spLocks noGrp="1"/>
          </p:cNvSpPr>
          <p:nvPr>
            <p:ph type="body" idx="1"/>
          </p:nvPr>
        </p:nvSpPr>
        <p:spPr>
          <a:xfrm>
            <a:off x="657225" y="1629509"/>
            <a:ext cx="10815638" cy="4460144"/>
          </a:xfrm>
        </p:spPr>
        <p:txBody>
          <a:bodyPr>
            <a:normAutofit/>
          </a:bodyPr>
          <a:lstStyle>
            <a:lvl1pPr marL="0" indent="0">
              <a:buNone/>
              <a:defRPr sz="2400">
                <a:solidFill>
                  <a:srgbClr val="00C7B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EF8DABE-1EA6-C54A-8831-AD72ACACF465}"/>
              </a:ext>
            </a:extLst>
          </p:cNvPr>
          <p:cNvSpPr>
            <a:spLocks noGrp="1"/>
          </p:cNvSpPr>
          <p:nvPr>
            <p:ph type="ftr" sz="quarter" idx="11"/>
          </p:nvPr>
        </p:nvSpPr>
        <p:spPr/>
        <p:txBody>
          <a:bodyPr/>
          <a:lstStyle/>
          <a:p>
            <a:r>
              <a:rPr lang="en-US" dirty="0"/>
              <a:t>Copyright 1992-2015, Leadership Strategies, Inc. V15.02</a:t>
            </a:r>
          </a:p>
        </p:txBody>
      </p:sp>
      <p:sp>
        <p:nvSpPr>
          <p:cNvPr id="6" name="Slide Number Placeholder 5">
            <a:extLst>
              <a:ext uri="{FF2B5EF4-FFF2-40B4-BE49-F238E27FC236}">
                <a16:creationId xmlns:a16="http://schemas.microsoft.com/office/drawing/2014/main" id="{47335FAF-E705-EB40-8DB2-44839C834833}"/>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4" name="Round Single Corner Rectangle 13">
            <a:extLst>
              <a:ext uri="{FF2B5EF4-FFF2-40B4-BE49-F238E27FC236}">
                <a16:creationId xmlns:a16="http://schemas.microsoft.com/office/drawing/2014/main" id="{506BB316-EEC1-354B-9DF7-5774D747A11D}"/>
              </a:ext>
            </a:extLst>
          </p:cNvPr>
          <p:cNvSpPr/>
          <p:nvPr/>
        </p:nvSpPr>
        <p:spPr>
          <a:xfrm rot="10800000">
            <a:off x="8299173" y="-9939"/>
            <a:ext cx="3902765" cy="622295"/>
          </a:xfrm>
          <a:prstGeom prst="round1Rect">
            <a:avLst/>
          </a:prstGeom>
          <a:solidFill>
            <a:srgbClr val="F26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EC40073-8F57-A945-839B-3A3B8B54E4F2}"/>
              </a:ext>
            </a:extLst>
          </p:cNvPr>
          <p:cNvSpPr>
            <a:spLocks noGrp="1"/>
          </p:cNvSpPr>
          <p:nvPr>
            <p:ph type="body" sz="quarter" idx="13" hasCustomPrompt="1"/>
          </p:nvPr>
        </p:nvSpPr>
        <p:spPr>
          <a:xfrm>
            <a:off x="8607425" y="115614"/>
            <a:ext cx="3379788" cy="357188"/>
          </a:xfrm>
        </p:spPr>
        <p:txBody>
          <a:bodyPr>
            <a:noAutofit/>
          </a:bodyPr>
          <a:lstStyle>
            <a:lvl1pPr algn="ct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Insert Text</a:t>
            </a:r>
          </a:p>
        </p:txBody>
      </p:sp>
      <p:sp>
        <p:nvSpPr>
          <p:cNvPr id="15" name="Title 1">
            <a:extLst>
              <a:ext uri="{FF2B5EF4-FFF2-40B4-BE49-F238E27FC236}">
                <a16:creationId xmlns:a16="http://schemas.microsoft.com/office/drawing/2014/main" id="{EED9833C-DE66-A84B-8D82-CFFAF4DA206F}"/>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9" name="Rectangle 18">
            <a:extLst>
              <a:ext uri="{FF2B5EF4-FFF2-40B4-BE49-F238E27FC236}">
                <a16:creationId xmlns:a16="http://schemas.microsoft.com/office/drawing/2014/main" id="{2B7F0F3F-DFF2-AF45-BF9D-71157CE14B97}"/>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B26BC73C-5C58-3640-93BA-BED25FA859C8}"/>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2235A1E-3259-5E4A-ADDD-70A99E4D3A0F}"/>
              </a:ext>
            </a:extLst>
          </p:cNvPr>
          <p:cNvPicPr>
            <a:picLocks noChangeAspect="1"/>
          </p:cNvPicPr>
          <p:nvPr/>
        </p:nvPicPr>
        <p:blipFill>
          <a:blip r:embed="rId2"/>
          <a:stretch>
            <a:fillRect/>
          </a:stretch>
        </p:blipFill>
        <p:spPr>
          <a:xfrm>
            <a:off x="10399495" y="685165"/>
            <a:ext cx="1587500" cy="622300"/>
          </a:xfrm>
          <a:prstGeom prst="rect">
            <a:avLst/>
          </a:prstGeom>
        </p:spPr>
      </p:pic>
    </p:spTree>
    <p:extLst>
      <p:ext uri="{BB962C8B-B14F-4D97-AF65-F5344CB8AC3E}">
        <p14:creationId xmlns:p14="http://schemas.microsoft.com/office/powerpoint/2010/main" val="614792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12E24C-02AD-9142-A8BE-8EBB5DB75123}"/>
              </a:ext>
            </a:extLst>
          </p:cNvPr>
          <p:cNvSpPr>
            <a:spLocks noGrp="1"/>
          </p:cNvSpPr>
          <p:nvPr>
            <p:ph sz="half" idx="1"/>
          </p:nvPr>
        </p:nvSpPr>
        <p:spPr>
          <a:xfrm>
            <a:off x="671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94383B5-602B-D64A-B057-91B4427F77EE}"/>
              </a:ext>
            </a:extLst>
          </p:cNvPr>
          <p:cNvSpPr>
            <a:spLocks noGrp="1"/>
          </p:cNvSpPr>
          <p:nvPr>
            <p:ph sz="half" idx="2"/>
          </p:nvPr>
        </p:nvSpPr>
        <p:spPr>
          <a:xfrm>
            <a:off x="6005513" y="1679552"/>
            <a:ext cx="5348287" cy="4403235"/>
          </a:xfrm>
        </p:spPr>
        <p:txBody>
          <a:bodyPr/>
          <a:lstStyle>
            <a:lvl1pPr marL="0" indent="0">
              <a:buNone/>
              <a:defRPr sz="2400">
                <a:solidFill>
                  <a:srgbClr val="00C7B1"/>
                </a:solidFill>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C1CA7D3-F68B-2642-8F79-F2612C08D9EA}"/>
              </a:ext>
            </a:extLst>
          </p:cNvPr>
          <p:cNvSpPr>
            <a:spLocks noGrp="1"/>
          </p:cNvSpPr>
          <p:nvPr>
            <p:ph type="ftr" sz="quarter" idx="11"/>
          </p:nvPr>
        </p:nvSpPr>
        <p:spPr/>
        <p:txBody>
          <a:bodyPr/>
          <a:lstStyle/>
          <a:p>
            <a:r>
              <a:rPr lang="en-US" dirty="0"/>
              <a:t>Copyright 1992-2015, Leadership Strategies, Inc. V15.02</a:t>
            </a:r>
          </a:p>
        </p:txBody>
      </p:sp>
      <p:sp>
        <p:nvSpPr>
          <p:cNvPr id="7" name="Slide Number Placeholder 6">
            <a:extLst>
              <a:ext uri="{FF2B5EF4-FFF2-40B4-BE49-F238E27FC236}">
                <a16:creationId xmlns:a16="http://schemas.microsoft.com/office/drawing/2014/main" id="{8B0B61FC-0DE4-CE4F-9337-C5453BBC927D}"/>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5" name="Title 1">
            <a:extLst>
              <a:ext uri="{FF2B5EF4-FFF2-40B4-BE49-F238E27FC236}">
                <a16:creationId xmlns:a16="http://schemas.microsoft.com/office/drawing/2014/main" id="{CAB8D7C9-B784-9145-A3CF-178D77888E3C}"/>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6" name="Rectangle 15">
            <a:extLst>
              <a:ext uri="{FF2B5EF4-FFF2-40B4-BE49-F238E27FC236}">
                <a16:creationId xmlns:a16="http://schemas.microsoft.com/office/drawing/2014/main" id="{922D3676-3E10-D946-990C-0A0C75BB3851}"/>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122F40F6-84B6-8341-B69E-14C00F5D9363}"/>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1DE8-163F-844A-94C3-561D8CA8B419}"/>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2911930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971701-43DD-5544-88E0-9D52CA5A5A85}"/>
              </a:ext>
            </a:extLst>
          </p:cNvPr>
          <p:cNvSpPr>
            <a:spLocks noGrp="1"/>
          </p:cNvSpPr>
          <p:nvPr>
            <p:ph type="body" idx="1"/>
          </p:nvPr>
        </p:nvSpPr>
        <p:spPr>
          <a:xfrm>
            <a:off x="628650" y="1718562"/>
            <a:ext cx="5368925"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C40F6-0642-074F-8A70-0BFF9A34169D}"/>
              </a:ext>
            </a:extLst>
          </p:cNvPr>
          <p:cNvSpPr>
            <a:spLocks noGrp="1"/>
          </p:cNvSpPr>
          <p:nvPr>
            <p:ph sz="half" idx="2"/>
          </p:nvPr>
        </p:nvSpPr>
        <p:spPr>
          <a:xfrm>
            <a:off x="628650" y="2438400"/>
            <a:ext cx="5368925"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34781C6-6D54-384F-84DD-BF21C4C341C7}"/>
              </a:ext>
            </a:extLst>
          </p:cNvPr>
          <p:cNvSpPr>
            <a:spLocks noGrp="1"/>
          </p:cNvSpPr>
          <p:nvPr>
            <p:ph type="body" sz="quarter" idx="3"/>
          </p:nvPr>
        </p:nvSpPr>
        <p:spPr>
          <a:xfrm>
            <a:off x="5960022" y="1718562"/>
            <a:ext cx="5395366" cy="476238"/>
          </a:xfrm>
        </p:spPr>
        <p:txBody>
          <a:bodyPr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78E81-3B9E-1C41-AE36-C449E9834ECE}"/>
              </a:ext>
            </a:extLst>
          </p:cNvPr>
          <p:cNvSpPr>
            <a:spLocks noGrp="1"/>
          </p:cNvSpPr>
          <p:nvPr>
            <p:ph sz="quarter" idx="4"/>
          </p:nvPr>
        </p:nvSpPr>
        <p:spPr>
          <a:xfrm>
            <a:off x="5960022" y="2438400"/>
            <a:ext cx="5395366" cy="348297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0E7805BC-BF08-CE4C-8511-E92F51E5942D}"/>
              </a:ext>
            </a:extLst>
          </p:cNvPr>
          <p:cNvSpPr>
            <a:spLocks noGrp="1"/>
          </p:cNvSpPr>
          <p:nvPr>
            <p:ph type="ftr" sz="quarter" idx="11"/>
          </p:nvPr>
        </p:nvSpPr>
        <p:spPr/>
        <p:txBody>
          <a:bodyPr/>
          <a:lstStyle/>
          <a:p>
            <a:r>
              <a:rPr lang="en-US" dirty="0"/>
              <a:t>Copyright 1992-2015, Leadership Strategies, Inc. V15.02</a:t>
            </a:r>
          </a:p>
        </p:txBody>
      </p:sp>
      <p:sp>
        <p:nvSpPr>
          <p:cNvPr id="9" name="Slide Number Placeholder 8">
            <a:extLst>
              <a:ext uri="{FF2B5EF4-FFF2-40B4-BE49-F238E27FC236}">
                <a16:creationId xmlns:a16="http://schemas.microsoft.com/office/drawing/2014/main" id="{AB25755D-98A0-E64D-AEBE-8800C11E7EEE}"/>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6" name="Title 1">
            <a:extLst>
              <a:ext uri="{FF2B5EF4-FFF2-40B4-BE49-F238E27FC236}">
                <a16:creationId xmlns:a16="http://schemas.microsoft.com/office/drawing/2014/main" id="{F6B56ABC-CABC-8B4C-892A-C5688F045538}"/>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8" name="Rectangle 17">
            <a:extLst>
              <a:ext uri="{FF2B5EF4-FFF2-40B4-BE49-F238E27FC236}">
                <a16:creationId xmlns:a16="http://schemas.microsoft.com/office/drawing/2014/main" id="{54403037-A994-994A-9046-27EB815FD196}"/>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C7073F5-5B19-5F4E-B795-D9BD741A6D45}"/>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2D86DF7-39BE-6740-9B8F-F6A7EA98787C}"/>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065979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5A45A6-9194-E746-AAD2-70D550FFE587}"/>
              </a:ext>
            </a:extLst>
          </p:cNvPr>
          <p:cNvSpPr>
            <a:spLocks noGrp="1"/>
          </p:cNvSpPr>
          <p:nvPr>
            <p:ph type="ftr" sz="quarter" idx="11"/>
          </p:nvPr>
        </p:nvSpPr>
        <p:spPr/>
        <p:txBody>
          <a:bodyPr/>
          <a:lstStyle/>
          <a:p>
            <a:r>
              <a:rPr lang="en-US" dirty="0"/>
              <a:t>Copyright 1992-2015, Leadership Strategies, Inc. V15.02</a:t>
            </a:r>
          </a:p>
        </p:txBody>
      </p:sp>
      <p:sp>
        <p:nvSpPr>
          <p:cNvPr id="5" name="Slide Number Placeholder 4">
            <a:extLst>
              <a:ext uri="{FF2B5EF4-FFF2-40B4-BE49-F238E27FC236}">
                <a16:creationId xmlns:a16="http://schemas.microsoft.com/office/drawing/2014/main" id="{382268D6-C5B2-134B-8261-768B6059EC45}"/>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sp>
        <p:nvSpPr>
          <p:cNvPr id="12" name="Title 1">
            <a:extLst>
              <a:ext uri="{FF2B5EF4-FFF2-40B4-BE49-F238E27FC236}">
                <a16:creationId xmlns:a16="http://schemas.microsoft.com/office/drawing/2014/main" id="{F0E86AA0-3ABC-D043-846C-4072B56B7481}"/>
              </a:ext>
            </a:extLst>
          </p:cNvPr>
          <p:cNvSpPr>
            <a:spLocks noGrp="1"/>
          </p:cNvSpPr>
          <p:nvPr>
            <p:ph type="title" hasCustomPrompt="1"/>
          </p:nvPr>
        </p:nvSpPr>
        <p:spPr>
          <a:xfrm>
            <a:off x="657225" y="522072"/>
            <a:ext cx="7429500" cy="690564"/>
          </a:xfrm>
        </p:spPr>
        <p:txBody>
          <a:bodyPr anchor="b">
            <a:normAutofit/>
          </a:bodyPr>
          <a:lstStyle>
            <a:lvl1pPr>
              <a:defRPr sz="4000"/>
            </a:lvl1pPr>
          </a:lstStyle>
          <a:p>
            <a:r>
              <a:rPr lang="en-US" dirty="0"/>
              <a:t>Title</a:t>
            </a:r>
          </a:p>
        </p:txBody>
      </p:sp>
      <p:sp>
        <p:nvSpPr>
          <p:cNvPr id="14" name="Rectangle 13">
            <a:extLst>
              <a:ext uri="{FF2B5EF4-FFF2-40B4-BE49-F238E27FC236}">
                <a16:creationId xmlns:a16="http://schemas.microsoft.com/office/drawing/2014/main" id="{ACEAFB2F-4161-7E43-B6B7-52B5354D2D08}"/>
              </a:ext>
            </a:extLst>
          </p:cNvPr>
          <p:cNvSpPr/>
          <p:nvPr/>
        </p:nvSpPr>
        <p:spPr>
          <a:xfrm>
            <a:off x="-14288" y="-13836"/>
            <a:ext cx="400050" cy="1262064"/>
          </a:xfrm>
          <a:prstGeom prst="rect">
            <a:avLst/>
          </a:prstGeom>
          <a:solidFill>
            <a:srgbClr val="00C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7EDBD6A-8290-E845-9BC8-43C2DA201FD2}"/>
              </a:ext>
            </a:extLst>
          </p:cNvPr>
          <p:cNvCxnSpPr>
            <a:cxnSpLocks/>
          </p:cNvCxnSpPr>
          <p:nvPr/>
        </p:nvCxnSpPr>
        <p:spPr>
          <a:xfrm>
            <a:off x="400050" y="1383698"/>
            <a:ext cx="11594881" cy="0"/>
          </a:xfrm>
          <a:prstGeom prst="line">
            <a:avLst/>
          </a:prstGeom>
          <a:ln>
            <a:solidFill>
              <a:srgbClr val="F2652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C57742F-9260-5A40-9D93-2C06C3AED004}"/>
              </a:ext>
            </a:extLst>
          </p:cNvPr>
          <p:cNvPicPr>
            <a:picLocks noChangeAspect="1"/>
          </p:cNvPicPr>
          <p:nvPr/>
        </p:nvPicPr>
        <p:blipFill>
          <a:blip r:embed="rId2"/>
          <a:stretch>
            <a:fillRect/>
          </a:stretch>
        </p:blipFill>
        <p:spPr>
          <a:xfrm>
            <a:off x="10399495" y="294482"/>
            <a:ext cx="1587500" cy="622300"/>
          </a:xfrm>
          <a:prstGeom prst="rect">
            <a:avLst/>
          </a:prstGeom>
        </p:spPr>
      </p:pic>
    </p:spTree>
    <p:extLst>
      <p:ext uri="{BB962C8B-B14F-4D97-AF65-F5344CB8AC3E}">
        <p14:creationId xmlns:p14="http://schemas.microsoft.com/office/powerpoint/2010/main" val="1721907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67328-D22E-C94E-85B0-CCCA49C74591}"/>
              </a:ext>
            </a:extLst>
          </p:cNvPr>
          <p:cNvSpPr>
            <a:spLocks noGrp="1"/>
          </p:cNvSpPr>
          <p:nvPr>
            <p:ph type="title"/>
          </p:nvPr>
        </p:nvSpPr>
        <p:spPr>
          <a:xfrm>
            <a:off x="836612" y="552449"/>
            <a:ext cx="3935413" cy="1776414"/>
          </a:xfrm>
        </p:spPr>
        <p:txBody>
          <a:bodyPr anchor="t">
            <a:normAutofit/>
          </a:bodyPr>
          <a:lstStyle>
            <a:lvl1pPr>
              <a:defRPr sz="4000">
                <a:solidFill>
                  <a:srgbClr val="2D2A2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D19AFE9-148E-5340-8284-F58404F32346}"/>
              </a:ext>
            </a:extLst>
          </p:cNvPr>
          <p:cNvSpPr>
            <a:spLocks noGrp="1"/>
          </p:cNvSpPr>
          <p:nvPr>
            <p:ph idx="1"/>
          </p:nvPr>
        </p:nvSpPr>
        <p:spPr>
          <a:xfrm>
            <a:off x="5183188" y="1319213"/>
            <a:ext cx="6172200" cy="4541838"/>
          </a:xfrm>
        </p:spPr>
        <p:txBody>
          <a:bodyPr/>
          <a:lstStyle>
            <a:lvl1pPr marL="0" indent="0">
              <a:buNone/>
              <a:defRPr sz="3200">
                <a:solidFill>
                  <a:srgbClr val="00C7B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9F154CF-BC9A-D34C-BD57-474C59B99E9F}"/>
              </a:ext>
            </a:extLst>
          </p:cNvPr>
          <p:cNvSpPr>
            <a:spLocks noGrp="1"/>
          </p:cNvSpPr>
          <p:nvPr>
            <p:ph type="body" sz="half" idx="2"/>
          </p:nvPr>
        </p:nvSpPr>
        <p:spPr>
          <a:xfrm>
            <a:off x="836612" y="2486032"/>
            <a:ext cx="3935413" cy="3382956"/>
          </a:xfrm>
        </p:spPr>
        <p:txBody>
          <a:bodyPr/>
          <a:lstStyle>
            <a:lvl1pPr marL="0" indent="0">
              <a:buNone/>
              <a:defRPr sz="1600">
                <a:solidFill>
                  <a:srgbClr val="00C7B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6B18280-8B58-A643-944B-89338F62E0E1}"/>
              </a:ext>
            </a:extLst>
          </p:cNvPr>
          <p:cNvSpPr>
            <a:spLocks noGrp="1"/>
          </p:cNvSpPr>
          <p:nvPr>
            <p:ph type="ftr" sz="quarter" idx="11"/>
          </p:nvPr>
        </p:nvSpPr>
        <p:spPr/>
        <p:txBody>
          <a:bodyPr/>
          <a:lstStyle/>
          <a:p>
            <a:r>
              <a:rPr lang="en-US" dirty="0"/>
              <a:t>Copyright 1992-2015, Leadership Strategies, Inc. V15.02</a:t>
            </a:r>
          </a:p>
        </p:txBody>
      </p:sp>
      <p:sp>
        <p:nvSpPr>
          <p:cNvPr id="7" name="Slide Number Placeholder 6">
            <a:extLst>
              <a:ext uri="{FF2B5EF4-FFF2-40B4-BE49-F238E27FC236}">
                <a16:creationId xmlns:a16="http://schemas.microsoft.com/office/drawing/2014/main" id="{DBDBCE79-FD0F-2B44-881B-8E95263187D6}"/>
              </a:ext>
            </a:extLst>
          </p:cNvPr>
          <p:cNvSpPr>
            <a:spLocks noGrp="1"/>
          </p:cNvSpPr>
          <p:nvPr>
            <p:ph type="sldNum" sz="quarter" idx="12"/>
          </p:nvPr>
        </p:nvSpPr>
        <p:spPr/>
        <p:txBody>
          <a:bodyPr/>
          <a:lstStyle>
            <a:lvl1pPr>
              <a:defRPr>
                <a:solidFill>
                  <a:srgbClr val="00C7B1"/>
                </a:solidFill>
              </a:defRPr>
            </a:lvl1pPr>
          </a:lstStyle>
          <a:p>
            <a:fld id="{F29FD61F-2294-5D42-A9D7-9928D42B3773}" type="slidenum">
              <a:rPr lang="en-US" smtClean="0"/>
              <a:pPr/>
              <a:t>‹#›</a:t>
            </a:fld>
            <a:endParaRPr lang="en-US" dirty="0"/>
          </a:p>
        </p:txBody>
      </p:sp>
      <p:pic>
        <p:nvPicPr>
          <p:cNvPr id="12" name="Picture 11">
            <a:extLst>
              <a:ext uri="{FF2B5EF4-FFF2-40B4-BE49-F238E27FC236}">
                <a16:creationId xmlns:a16="http://schemas.microsoft.com/office/drawing/2014/main" id="{63BC6FEF-E7D2-8E40-A578-9503D64D93AB}"/>
              </a:ext>
            </a:extLst>
          </p:cNvPr>
          <p:cNvPicPr>
            <a:picLocks noChangeAspect="1"/>
          </p:cNvPicPr>
          <p:nvPr/>
        </p:nvPicPr>
        <p:blipFill>
          <a:blip r:embed="rId2"/>
          <a:stretch>
            <a:fillRect/>
          </a:stretch>
        </p:blipFill>
        <p:spPr>
          <a:xfrm>
            <a:off x="10399495" y="260349"/>
            <a:ext cx="1587500" cy="622300"/>
          </a:xfrm>
          <a:prstGeom prst="rect">
            <a:avLst/>
          </a:prstGeom>
        </p:spPr>
      </p:pic>
    </p:spTree>
    <p:extLst>
      <p:ext uri="{BB962C8B-B14F-4D97-AF65-F5344CB8AC3E}">
        <p14:creationId xmlns:p14="http://schemas.microsoft.com/office/powerpoint/2010/main" val="797944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283FC2-7675-0841-86BC-69FD1EF01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486E16C-0C41-6F4E-A653-ACA5AF046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A777ABB-0E99-6740-9225-0F0BD3A78581}"/>
              </a:ext>
            </a:extLst>
          </p:cNvPr>
          <p:cNvSpPr>
            <a:spLocks noGrp="1"/>
          </p:cNvSpPr>
          <p:nvPr>
            <p:ph type="ftr" sz="quarter" idx="3"/>
          </p:nvPr>
        </p:nvSpPr>
        <p:spPr>
          <a:xfrm>
            <a:off x="3307749" y="6378122"/>
            <a:ext cx="6179918" cy="365125"/>
          </a:xfrm>
          <a:prstGeom prst="rect">
            <a:avLst/>
          </a:prstGeom>
        </p:spPr>
        <p:txBody>
          <a:bodyPr vert="horz" lIns="9144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r>
              <a:rPr lang="en-US" dirty="0"/>
              <a:t>Copyright 1992-2015, Leadership Strategies, Inc. V15.02</a:t>
            </a:r>
          </a:p>
        </p:txBody>
      </p:sp>
      <p:sp>
        <p:nvSpPr>
          <p:cNvPr id="6" name="Slide Number Placeholder 5">
            <a:extLst>
              <a:ext uri="{FF2B5EF4-FFF2-40B4-BE49-F238E27FC236}">
                <a16:creationId xmlns:a16="http://schemas.microsoft.com/office/drawing/2014/main" id="{AAB40D69-EDE8-E044-84F7-0BB4C8CB76F6}"/>
              </a:ext>
            </a:extLst>
          </p:cNvPr>
          <p:cNvSpPr>
            <a:spLocks noGrp="1"/>
          </p:cNvSpPr>
          <p:nvPr>
            <p:ph type="sldNum" sz="quarter" idx="4"/>
          </p:nvPr>
        </p:nvSpPr>
        <p:spPr>
          <a:xfrm>
            <a:off x="197069" y="6356350"/>
            <a:ext cx="2743200" cy="365125"/>
          </a:xfrm>
          <a:prstGeom prst="rect">
            <a:avLst/>
          </a:prstGeom>
        </p:spPr>
        <p:txBody>
          <a:bodyPr vert="horz" lIns="91440" tIns="45720" rIns="91440" bIns="45720" rtlCol="0" anchor="ctr"/>
          <a:lstStyle>
            <a:lvl1pPr algn="l">
              <a:defRPr sz="1200">
                <a:solidFill>
                  <a:srgbClr val="00C7B1"/>
                </a:solidFill>
                <a:latin typeface="Arial" panose="020B0604020202020204" pitchFamily="34" charset="0"/>
                <a:cs typeface="Arial" panose="020B0604020202020204" pitchFamily="34" charset="0"/>
              </a:defRPr>
            </a:lvl1pPr>
          </a:lstStyle>
          <a:p>
            <a:fld id="{F29FD61F-2294-5D42-A9D7-9928D42B3773}" type="slidenum">
              <a:rPr lang="en-US" smtClean="0"/>
              <a:pPr/>
              <a:t>‹#›</a:t>
            </a:fld>
            <a:endParaRPr lang="en-US" dirty="0"/>
          </a:p>
        </p:txBody>
      </p:sp>
      <p:sp>
        <p:nvSpPr>
          <p:cNvPr id="7" name="Footer Placeholder 4">
            <a:extLst>
              <a:ext uri="{FF2B5EF4-FFF2-40B4-BE49-F238E27FC236}">
                <a16:creationId xmlns:a16="http://schemas.microsoft.com/office/drawing/2014/main" id="{6330CCC0-4408-4713-8928-D6E4E2EC377E}"/>
              </a:ext>
            </a:extLst>
          </p:cNvPr>
          <p:cNvSpPr txBox="1">
            <a:spLocks/>
          </p:cNvSpPr>
          <p:nvPr/>
        </p:nvSpPr>
        <p:spPr>
          <a:xfrm>
            <a:off x="6780288" y="6381124"/>
            <a:ext cx="51515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rgbClr val="898989"/>
                </a:solidFill>
                <a:latin typeface="Arial" panose="020B0604020202020204" pitchFamily="34" charset="0"/>
                <a:cs typeface="Arial" panose="020B0604020202020204" pitchFamily="34" charset="0"/>
              </a:rPr>
              <a:t>Duplication prohibited without consent.</a:t>
            </a:r>
          </a:p>
        </p:txBody>
      </p:sp>
    </p:spTree>
    <p:extLst>
      <p:ext uri="{BB962C8B-B14F-4D97-AF65-F5344CB8AC3E}">
        <p14:creationId xmlns:p14="http://schemas.microsoft.com/office/powerpoint/2010/main" val="274342275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91"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67" r:id="rId14"/>
    <p:sldLayoutId id="2147483661" r:id="rId15"/>
    <p:sldLayoutId id="2147483662" r:id="rId16"/>
  </p:sldLayoutIdLst>
  <p:transition>
    <p:fade/>
  </p:transition>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00C7B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047E5F-7AC3-40FF-9CF2-70CA88DFC7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0D5E1B-81C7-4F8A-81B2-F8F48D979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2496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df"/><Relationship Id="rId7" Type="http://schemas.openxmlformats.org/officeDocument/2006/relationships/image" Target="../media/image10.pd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8.pdf"/><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df"/><Relationship Id="rId7" Type="http://schemas.openxmlformats.org/officeDocument/2006/relationships/image" Target="../media/image10.pdf"/><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8.pdf"/><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816905"/>
            <a:ext cx="5520610" cy="1311129"/>
          </a:xfrm>
        </p:spPr>
        <p:txBody>
          <a:bodyPr>
            <a:normAutofit/>
          </a:bodyPr>
          <a:lstStyle/>
          <a:p>
            <a:r>
              <a:rPr lang="en-US" dirty="0"/>
              <a:t>THE EFFECTIVE FACILITATOR </a:t>
            </a:r>
          </a:p>
        </p:txBody>
      </p:sp>
      <p:sp>
        <p:nvSpPr>
          <p:cNvPr id="6" name="Content Placeholder 5"/>
          <p:cNvSpPr>
            <a:spLocks noGrp="1"/>
          </p:cNvSpPr>
          <p:nvPr>
            <p:ph type="subTitle" idx="1"/>
          </p:nvPr>
        </p:nvSpPr>
        <p:spPr>
          <a:xfrm>
            <a:off x="669983" y="2220109"/>
            <a:ext cx="5045016" cy="757130"/>
          </a:xfrm>
        </p:spPr>
        <p:txBody>
          <a:bodyPr/>
          <a:lstStyle/>
          <a:p>
            <a:r>
              <a:rPr lang="en-US" dirty="0"/>
              <a:t>PRINCIPLE 2</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657225" y="522072"/>
            <a:ext cx="8100018" cy="690564"/>
          </a:xfrm>
        </p:spPr>
        <p:txBody>
          <a:bodyPr>
            <a:normAutofit fontScale="90000"/>
          </a:bodyPr>
          <a:lstStyle/>
          <a:p>
            <a:r>
              <a:rPr lang="en-US" b="0" dirty="0"/>
              <a:t>E. Set the Stage With Your Opening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10</a:t>
            </a:fld>
            <a:endParaRPr lang="en-US" dirty="0"/>
          </a:p>
        </p:txBody>
      </p:sp>
      <p:sp>
        <p:nvSpPr>
          <p:cNvPr id="2" name="Footer Placeholder 1">
            <a:extLst>
              <a:ext uri="{FF2B5EF4-FFF2-40B4-BE49-F238E27FC236}">
                <a16:creationId xmlns:a16="http://schemas.microsoft.com/office/drawing/2014/main" id="{A186BB6A-FA7D-47FD-A821-468A3C9680FA}"/>
              </a:ext>
            </a:extLst>
          </p:cNvPr>
          <p:cNvSpPr>
            <a:spLocks noGrp="1"/>
          </p:cNvSpPr>
          <p:nvPr>
            <p:ph type="ftr" sz="quarter" idx="11"/>
          </p:nvPr>
        </p:nvSpPr>
        <p:spPr/>
        <p:txBody>
          <a:bodyPr/>
          <a:lstStyle/>
          <a:p>
            <a:r>
              <a:rPr lang="en-US" dirty="0"/>
              <a:t>Copyright 1992-2015, Leadership Strategies, Inc. V15.02</a:t>
            </a:r>
          </a:p>
        </p:txBody>
      </p:sp>
      <p:sp>
        <p:nvSpPr>
          <p:cNvPr id="6" name="Content Placeholder 26"/>
          <p:cNvSpPr txBox="1">
            <a:spLocks/>
          </p:cNvSpPr>
          <p:nvPr/>
        </p:nvSpPr>
        <p:spPr>
          <a:xfrm>
            <a:off x="698741" y="2054660"/>
            <a:ext cx="10836033" cy="4070350"/>
          </a:xfrm>
          <a:prstGeom prst="rect">
            <a:avLst/>
          </a:prstGeom>
        </p:spPr>
        <p:txBody>
          <a:bodyPr vert="horz" lIns="91440" tIns="45720" rIns="91440" bIns="45720" rtlCol="0">
            <a:normAutofit/>
          </a:bodyPr>
          <a:lstStyle/>
          <a:p>
            <a:pPr marL="342900" indent="-342900">
              <a:spcBef>
                <a:spcPct val="20000"/>
              </a:spcBef>
              <a:spcAft>
                <a:spcPts val="600"/>
              </a:spcAft>
              <a:buClr>
                <a:srgbClr val="009383"/>
              </a:buClr>
              <a:buFont typeface="Arial"/>
              <a:buChar char="•"/>
              <a:defRPr/>
            </a:pPr>
            <a:r>
              <a:rPr lang="en-US" sz="2400" cap="all" dirty="0">
                <a:solidFill>
                  <a:srgbClr val="F26522"/>
                </a:solidFill>
                <a:latin typeface="Arial" panose="020B0604020202020204" pitchFamily="34" charset="0"/>
                <a:cs typeface="Arial" panose="020B0604020202020204" pitchFamily="34" charset="0"/>
              </a:rPr>
              <a:t>EMPOWER </a:t>
            </a:r>
            <a:r>
              <a:rPr lang="en-US" sz="2400" dirty="0">
                <a:latin typeface="Arial" panose="020B0604020202020204" pitchFamily="34" charset="0"/>
                <a:cs typeface="Arial" panose="020B0604020202020204" pitchFamily="34" charset="0"/>
              </a:rPr>
              <a:t>participants by discussing the important role they play in the process.</a:t>
            </a:r>
          </a:p>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Why they were selected? What authority have they been given?</a:t>
            </a:r>
          </a:p>
        </p:txBody>
      </p:sp>
      <p:sp>
        <p:nvSpPr>
          <p:cNvPr id="7" name="Content Placeholder 26"/>
          <p:cNvSpPr txBox="1">
            <a:spLocks/>
          </p:cNvSpPr>
          <p:nvPr/>
        </p:nvSpPr>
        <p:spPr>
          <a:xfrm>
            <a:off x="657225" y="1470501"/>
            <a:ext cx="8071290" cy="709926"/>
          </a:xfrm>
          <a:prstGeom prst="rect">
            <a:avLst/>
          </a:prstGeom>
        </p:spPr>
        <p:txBody>
          <a:bodyPr vert="horz" lIns="91440" tIns="45720" rIns="91440" bIns="45720" rtlCol="0">
            <a:normAutofit/>
          </a:bodyPr>
          <a:lstStyle/>
          <a:p>
            <a:pPr marL="342900" indent="-342900">
              <a:spcBef>
                <a:spcPct val="20000"/>
              </a:spcBef>
              <a:spcAft>
                <a:spcPts val="600"/>
              </a:spcAft>
              <a:buClr>
                <a:srgbClr val="99AB21"/>
              </a:buClr>
              <a:defRPr/>
            </a:pPr>
            <a:r>
              <a:rPr lang="en-US" sz="2800" i="1" dirty="0">
                <a:solidFill>
                  <a:srgbClr val="009383"/>
                </a:solidFill>
                <a:latin typeface="Arial" panose="020B0604020202020204" pitchFamily="34" charset="0"/>
                <a:cs typeface="Arial" panose="020B0604020202020204" pitchFamily="34" charset="0"/>
              </a:rPr>
              <a:t>Through your opening words you must…</a:t>
            </a:r>
          </a:p>
        </p:txBody>
      </p:sp>
      <p:sp>
        <p:nvSpPr>
          <p:cNvPr id="13" name="TextBox 12"/>
          <p:cNvSpPr txBox="1"/>
          <p:nvPr/>
        </p:nvSpPr>
        <p:spPr>
          <a:xfrm>
            <a:off x="10890490" y="5504757"/>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2-5</a:t>
            </a:r>
          </a:p>
        </p:txBody>
      </p:sp>
      <p:sp>
        <p:nvSpPr>
          <p:cNvPr id="14" name="TextBox 13"/>
          <p:cNvSpPr txBox="1"/>
          <p:nvPr/>
        </p:nvSpPr>
        <p:spPr>
          <a:xfrm>
            <a:off x="10888805" y="2727279"/>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grpSp>
        <p:nvGrpSpPr>
          <p:cNvPr id="15" name="Group 14">
            <a:extLst>
              <a:ext uri="{FF2B5EF4-FFF2-40B4-BE49-F238E27FC236}">
                <a16:creationId xmlns:a16="http://schemas.microsoft.com/office/drawing/2014/main" id="{1C7A805D-5A0D-4330-9A2A-850E31FB088F}"/>
              </a:ext>
            </a:extLst>
          </p:cNvPr>
          <p:cNvGrpSpPr/>
          <p:nvPr/>
        </p:nvGrpSpPr>
        <p:grpSpPr>
          <a:xfrm>
            <a:off x="8437280" y="4450429"/>
            <a:ext cx="1544920" cy="1543938"/>
            <a:chOff x="6913280" y="4450429"/>
            <a:chExt cx="1544920" cy="1543938"/>
          </a:xfrm>
        </p:grpSpPr>
        <p:sp>
          <p:nvSpPr>
            <p:cNvPr id="16" name="Teardrop 15">
              <a:extLst>
                <a:ext uri="{FF2B5EF4-FFF2-40B4-BE49-F238E27FC236}">
                  <a16:creationId xmlns:a16="http://schemas.microsoft.com/office/drawing/2014/main" id="{2FA498B8-2683-4A91-8F4D-15B6CD5AB3A5}"/>
                </a:ext>
              </a:extLst>
            </p:cNvPr>
            <p:cNvSpPr/>
            <p:nvPr/>
          </p:nvSpPr>
          <p:spPr>
            <a:xfrm rot="8100000">
              <a:off x="7365777" y="4450429"/>
              <a:ext cx="639927" cy="639927"/>
            </a:xfrm>
            <a:prstGeom prst="teardrop">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ardrop 16">
              <a:extLst>
                <a:ext uri="{FF2B5EF4-FFF2-40B4-BE49-F238E27FC236}">
                  <a16:creationId xmlns:a16="http://schemas.microsoft.com/office/drawing/2014/main" id="{B2DFE0A4-BADC-4C84-94CD-6E22DF7F4064}"/>
                </a:ext>
              </a:extLst>
            </p:cNvPr>
            <p:cNvSpPr/>
            <p:nvPr/>
          </p:nvSpPr>
          <p:spPr>
            <a:xfrm rot="13500000" flipV="1">
              <a:off x="7365777" y="5354440"/>
              <a:ext cx="639927" cy="639927"/>
            </a:xfrm>
            <a:prstGeom prst="teardrop">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ardrop 17">
              <a:extLst>
                <a:ext uri="{FF2B5EF4-FFF2-40B4-BE49-F238E27FC236}">
                  <a16:creationId xmlns:a16="http://schemas.microsoft.com/office/drawing/2014/main" id="{561D1487-B0DD-4F73-9608-4174CC9BB638}"/>
                </a:ext>
              </a:extLst>
            </p:cNvPr>
            <p:cNvSpPr/>
            <p:nvPr/>
          </p:nvSpPr>
          <p:spPr>
            <a:xfrm rot="13500000">
              <a:off x="7818273" y="4902435"/>
              <a:ext cx="639927" cy="639927"/>
            </a:xfrm>
            <a:prstGeom prst="teardrop">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ardrop 18">
              <a:extLst>
                <a:ext uri="{FF2B5EF4-FFF2-40B4-BE49-F238E27FC236}">
                  <a16:creationId xmlns:a16="http://schemas.microsoft.com/office/drawing/2014/main" id="{6973E296-894F-4CFA-876B-71FC61A49517}"/>
                </a:ext>
              </a:extLst>
            </p:cNvPr>
            <p:cNvSpPr/>
            <p:nvPr/>
          </p:nvSpPr>
          <p:spPr>
            <a:xfrm rot="2700000">
              <a:off x="6913280" y="4902435"/>
              <a:ext cx="639927" cy="639927"/>
            </a:xfrm>
            <a:prstGeom prst="teardrop">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657225" y="522072"/>
            <a:ext cx="7943436" cy="690564"/>
          </a:xfrm>
        </p:spPr>
        <p:txBody>
          <a:bodyPr>
            <a:normAutofit fontScale="90000"/>
          </a:bodyPr>
          <a:lstStyle/>
          <a:p>
            <a:r>
              <a:rPr lang="en-US" b="0" dirty="0"/>
              <a:t>E. Set the Stage With Your Opening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11</a:t>
            </a:fld>
            <a:endParaRPr lang="en-US" dirty="0"/>
          </a:p>
        </p:txBody>
      </p:sp>
      <p:sp>
        <p:nvSpPr>
          <p:cNvPr id="2" name="Footer Placeholder 1">
            <a:extLst>
              <a:ext uri="{FF2B5EF4-FFF2-40B4-BE49-F238E27FC236}">
                <a16:creationId xmlns:a16="http://schemas.microsoft.com/office/drawing/2014/main" id="{C43AB9A2-2A80-4DD8-A2E3-96143D9744FC}"/>
              </a:ext>
            </a:extLst>
          </p:cNvPr>
          <p:cNvSpPr>
            <a:spLocks noGrp="1"/>
          </p:cNvSpPr>
          <p:nvPr>
            <p:ph type="ftr" sz="quarter" idx="11"/>
          </p:nvPr>
        </p:nvSpPr>
        <p:spPr/>
        <p:txBody>
          <a:bodyPr/>
          <a:lstStyle/>
          <a:p>
            <a:r>
              <a:rPr lang="en-US" dirty="0"/>
              <a:t>Copyright 1992-2015, Leadership Strategies, Inc. V15.02</a:t>
            </a:r>
          </a:p>
        </p:txBody>
      </p:sp>
      <p:sp>
        <p:nvSpPr>
          <p:cNvPr id="6" name="Content Placeholder 26"/>
          <p:cNvSpPr txBox="1">
            <a:spLocks/>
          </p:cNvSpPr>
          <p:nvPr/>
        </p:nvSpPr>
        <p:spPr>
          <a:xfrm>
            <a:off x="698741" y="2056551"/>
            <a:ext cx="10836033" cy="4070350"/>
          </a:xfrm>
          <a:prstGeom prst="rect">
            <a:avLst/>
          </a:prstGeom>
        </p:spPr>
        <p:txBody>
          <a:bodyPr vert="horz" lIns="91440" tIns="45720" rIns="91440" bIns="45720" rtlCol="0">
            <a:normAutofit/>
          </a:bodyPr>
          <a:lstStyle/>
          <a:p>
            <a:pPr marL="342900" indent="-342900">
              <a:spcBef>
                <a:spcPct val="20000"/>
              </a:spcBef>
              <a:spcAft>
                <a:spcPts val="600"/>
              </a:spcAft>
              <a:buClr>
                <a:srgbClr val="99AB21"/>
              </a:buClr>
              <a:buFont typeface="Arial"/>
              <a:buChar char="•"/>
              <a:defRPr/>
            </a:pPr>
            <a:r>
              <a:rPr lang="en-US" sz="2400" cap="all" dirty="0">
                <a:solidFill>
                  <a:srgbClr val="F26522"/>
                </a:solidFill>
                <a:latin typeface="Arial" panose="020B0604020202020204" pitchFamily="34" charset="0"/>
                <a:cs typeface="Arial" panose="020B0604020202020204" pitchFamily="34" charset="0"/>
              </a:rPr>
              <a:t>INVOLVE </a:t>
            </a:r>
            <a:r>
              <a:rPr lang="en-US" sz="2400" dirty="0">
                <a:latin typeface="Arial" panose="020B0604020202020204" pitchFamily="34" charset="0"/>
                <a:cs typeface="Arial" panose="020B0604020202020204" pitchFamily="34" charset="0"/>
              </a:rPr>
              <a:t>participants by requesting the key issues or key topics they believe must be addressed to achieve the session purpose.</a:t>
            </a:r>
          </a:p>
        </p:txBody>
      </p:sp>
      <p:sp>
        <p:nvSpPr>
          <p:cNvPr id="7" name="Content Placeholder 26"/>
          <p:cNvSpPr txBox="1">
            <a:spLocks/>
          </p:cNvSpPr>
          <p:nvPr/>
        </p:nvSpPr>
        <p:spPr>
          <a:xfrm>
            <a:off x="657225" y="1378173"/>
            <a:ext cx="8071290" cy="709926"/>
          </a:xfrm>
          <a:prstGeom prst="rect">
            <a:avLst/>
          </a:prstGeom>
        </p:spPr>
        <p:txBody>
          <a:bodyPr vert="horz" lIns="91440" tIns="45720" rIns="91440" bIns="45720" rtlCol="0">
            <a:normAutofit/>
          </a:bodyPr>
          <a:lstStyle/>
          <a:p>
            <a:pPr marL="342900" indent="-342900">
              <a:spcBef>
                <a:spcPct val="20000"/>
              </a:spcBef>
              <a:spcAft>
                <a:spcPts val="600"/>
              </a:spcAft>
              <a:buClr>
                <a:srgbClr val="99AB21"/>
              </a:buClr>
              <a:defRPr/>
            </a:pPr>
            <a:r>
              <a:rPr lang="en-US" sz="2800" i="1" dirty="0">
                <a:solidFill>
                  <a:srgbClr val="009383"/>
                </a:solidFill>
                <a:latin typeface="Arial" panose="020B0604020202020204" pitchFamily="34" charset="0"/>
                <a:cs typeface="Arial" panose="020B0604020202020204" pitchFamily="34" charset="0"/>
              </a:rPr>
              <a:t>Through your opening words you must…</a:t>
            </a:r>
          </a:p>
        </p:txBody>
      </p:sp>
      <p:sp>
        <p:nvSpPr>
          <p:cNvPr id="13" name="TextBox 12"/>
          <p:cNvSpPr txBox="1"/>
          <p:nvPr/>
        </p:nvSpPr>
        <p:spPr>
          <a:xfrm>
            <a:off x="10848825" y="574959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2-5</a:t>
            </a:r>
          </a:p>
        </p:txBody>
      </p:sp>
      <p:grpSp>
        <p:nvGrpSpPr>
          <p:cNvPr id="14" name="Group 13">
            <a:extLst>
              <a:ext uri="{FF2B5EF4-FFF2-40B4-BE49-F238E27FC236}">
                <a16:creationId xmlns:a16="http://schemas.microsoft.com/office/drawing/2014/main" id="{BCEEA822-CD8F-476F-B06D-DA922AE62FBD}"/>
              </a:ext>
            </a:extLst>
          </p:cNvPr>
          <p:cNvGrpSpPr/>
          <p:nvPr/>
        </p:nvGrpSpPr>
        <p:grpSpPr>
          <a:xfrm>
            <a:off x="8437280" y="4450429"/>
            <a:ext cx="1544920" cy="1543938"/>
            <a:chOff x="6913280" y="4450429"/>
            <a:chExt cx="1544920" cy="1543938"/>
          </a:xfrm>
        </p:grpSpPr>
        <p:sp>
          <p:nvSpPr>
            <p:cNvPr id="15" name="Teardrop 14">
              <a:extLst>
                <a:ext uri="{FF2B5EF4-FFF2-40B4-BE49-F238E27FC236}">
                  <a16:creationId xmlns:a16="http://schemas.microsoft.com/office/drawing/2014/main" id="{7A907B52-B208-4652-874D-A0A8C853529B}"/>
                </a:ext>
              </a:extLst>
            </p:cNvPr>
            <p:cNvSpPr/>
            <p:nvPr/>
          </p:nvSpPr>
          <p:spPr>
            <a:xfrm rot="8100000">
              <a:off x="7365777" y="4450429"/>
              <a:ext cx="639927" cy="639927"/>
            </a:xfrm>
            <a:prstGeom prst="teardrop">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ardrop 15">
              <a:extLst>
                <a:ext uri="{FF2B5EF4-FFF2-40B4-BE49-F238E27FC236}">
                  <a16:creationId xmlns:a16="http://schemas.microsoft.com/office/drawing/2014/main" id="{23D49F7F-6F48-42F5-88E3-BC59A0A35827}"/>
                </a:ext>
              </a:extLst>
            </p:cNvPr>
            <p:cNvSpPr/>
            <p:nvPr/>
          </p:nvSpPr>
          <p:spPr>
            <a:xfrm rot="13500000" flipV="1">
              <a:off x="7365777" y="5354440"/>
              <a:ext cx="639927" cy="639927"/>
            </a:xfrm>
            <a:prstGeom prst="teardrop">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ardrop 16">
              <a:extLst>
                <a:ext uri="{FF2B5EF4-FFF2-40B4-BE49-F238E27FC236}">
                  <a16:creationId xmlns:a16="http://schemas.microsoft.com/office/drawing/2014/main" id="{95C51534-0DBF-454D-993B-8FD5981D6476}"/>
                </a:ext>
              </a:extLst>
            </p:cNvPr>
            <p:cNvSpPr/>
            <p:nvPr/>
          </p:nvSpPr>
          <p:spPr>
            <a:xfrm rot="13500000">
              <a:off x="7818273" y="4902435"/>
              <a:ext cx="639927" cy="639927"/>
            </a:xfrm>
            <a:prstGeom prst="teardrop">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ardrop 17">
              <a:extLst>
                <a:ext uri="{FF2B5EF4-FFF2-40B4-BE49-F238E27FC236}">
                  <a16:creationId xmlns:a16="http://schemas.microsoft.com/office/drawing/2014/main" id="{8349513D-F0E6-465E-A411-BE9D6E91D5B0}"/>
                </a:ext>
              </a:extLst>
            </p:cNvPr>
            <p:cNvSpPr/>
            <p:nvPr/>
          </p:nvSpPr>
          <p:spPr>
            <a:xfrm rot="2700000">
              <a:off x="6913280" y="4902435"/>
              <a:ext cx="639927" cy="639927"/>
            </a:xfrm>
            <a:prstGeom prst="teardrop">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657224" y="522072"/>
            <a:ext cx="7948461" cy="690564"/>
          </a:xfrm>
        </p:spPr>
        <p:txBody>
          <a:bodyPr>
            <a:normAutofit fontScale="90000"/>
          </a:bodyPr>
          <a:lstStyle/>
          <a:p>
            <a:r>
              <a:rPr lang="en-US" b="0" dirty="0"/>
              <a:t>E. Set the Stage With Your Opening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12</a:t>
            </a:fld>
            <a:endParaRPr lang="en-US" dirty="0"/>
          </a:p>
        </p:txBody>
      </p:sp>
      <p:sp>
        <p:nvSpPr>
          <p:cNvPr id="2" name="Footer Placeholder 1">
            <a:extLst>
              <a:ext uri="{FF2B5EF4-FFF2-40B4-BE49-F238E27FC236}">
                <a16:creationId xmlns:a16="http://schemas.microsoft.com/office/drawing/2014/main" id="{FFD6D094-FEF4-47E4-A4FF-B0F51C7F62AC}"/>
              </a:ext>
            </a:extLst>
          </p:cNvPr>
          <p:cNvSpPr>
            <a:spLocks noGrp="1"/>
          </p:cNvSpPr>
          <p:nvPr>
            <p:ph type="ftr" sz="quarter" idx="11"/>
          </p:nvPr>
        </p:nvSpPr>
        <p:spPr/>
        <p:txBody>
          <a:bodyPr/>
          <a:lstStyle/>
          <a:p>
            <a:r>
              <a:rPr lang="en-US" dirty="0"/>
              <a:t>Copyright 1992-2015, Leadership Strategies, Inc. V15.02</a:t>
            </a:r>
          </a:p>
        </p:txBody>
      </p:sp>
      <p:sp>
        <p:nvSpPr>
          <p:cNvPr id="6" name="Content Placeholder 26"/>
          <p:cNvSpPr txBox="1">
            <a:spLocks/>
          </p:cNvSpPr>
          <p:nvPr/>
        </p:nvSpPr>
        <p:spPr>
          <a:xfrm>
            <a:off x="702060" y="2028632"/>
            <a:ext cx="10832716" cy="4070350"/>
          </a:xfrm>
          <a:prstGeom prst="rect">
            <a:avLst/>
          </a:prstGeom>
        </p:spPr>
        <p:txBody>
          <a:bodyPr vert="horz" lIns="91440" tIns="45720" rIns="91440" bIns="45720" rtlCol="0">
            <a:normAutofit/>
          </a:bodyPr>
          <a:lstStyle/>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Which are we best at?</a:t>
            </a:r>
          </a:p>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Which are we worst at?</a:t>
            </a:r>
          </a:p>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Let’s look at two examples</a:t>
            </a:r>
          </a:p>
        </p:txBody>
      </p:sp>
      <p:sp>
        <p:nvSpPr>
          <p:cNvPr id="7" name="Content Placeholder 26"/>
          <p:cNvSpPr txBox="1">
            <a:spLocks/>
          </p:cNvSpPr>
          <p:nvPr/>
        </p:nvSpPr>
        <p:spPr>
          <a:xfrm>
            <a:off x="657224" y="1406334"/>
            <a:ext cx="8071290" cy="709926"/>
          </a:xfrm>
          <a:prstGeom prst="rect">
            <a:avLst/>
          </a:prstGeom>
        </p:spPr>
        <p:txBody>
          <a:bodyPr vert="horz" lIns="91440" tIns="45720" rIns="91440" bIns="45720" rtlCol="0">
            <a:normAutofit/>
          </a:bodyPr>
          <a:lstStyle/>
          <a:p>
            <a:pPr marL="342900" indent="-342900">
              <a:spcBef>
                <a:spcPct val="20000"/>
              </a:spcBef>
              <a:spcAft>
                <a:spcPts val="600"/>
              </a:spcAft>
              <a:buClr>
                <a:srgbClr val="99AB21"/>
              </a:buClr>
              <a:defRPr/>
            </a:pPr>
            <a:r>
              <a:rPr lang="en-US" sz="2800" i="1" dirty="0">
                <a:solidFill>
                  <a:srgbClr val="009383"/>
                </a:solidFill>
                <a:latin typeface="Arial" panose="020B0604020202020204" pitchFamily="34" charset="0"/>
                <a:cs typeface="Arial" panose="020B0604020202020204" pitchFamily="34" charset="0"/>
              </a:rPr>
              <a:t>Through your opening words you must…</a:t>
            </a:r>
          </a:p>
        </p:txBody>
      </p:sp>
      <p:sp>
        <p:nvSpPr>
          <p:cNvPr id="13" name="TextBox 12"/>
          <p:cNvSpPr txBox="1"/>
          <p:nvPr/>
        </p:nvSpPr>
        <p:spPr>
          <a:xfrm>
            <a:off x="10804140" y="573563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2-5</a:t>
            </a:r>
          </a:p>
        </p:txBody>
      </p:sp>
      <p:sp>
        <p:nvSpPr>
          <p:cNvPr id="14" name="TextBox 13"/>
          <p:cNvSpPr txBox="1"/>
          <p:nvPr/>
        </p:nvSpPr>
        <p:spPr>
          <a:xfrm>
            <a:off x="11659344" y="301350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grpSp>
        <p:nvGrpSpPr>
          <p:cNvPr id="3" name="Group 2"/>
          <p:cNvGrpSpPr/>
          <p:nvPr/>
        </p:nvGrpSpPr>
        <p:grpSpPr>
          <a:xfrm>
            <a:off x="7005192" y="2799618"/>
            <a:ext cx="3313604" cy="3602379"/>
            <a:chOff x="3964982" y="1400469"/>
            <a:chExt cx="4964724" cy="4836226"/>
          </a:xfrm>
        </p:grpSpPr>
        <p:grpSp>
          <p:nvGrpSpPr>
            <p:cNvPr id="15" name="Group 19"/>
            <p:cNvGrpSpPr/>
            <p:nvPr/>
          </p:nvGrpSpPr>
          <p:grpSpPr>
            <a:xfrm>
              <a:off x="5267374" y="1400469"/>
              <a:ext cx="2056456" cy="2056456"/>
              <a:chOff x="3123804" y="1370489"/>
              <a:chExt cx="2056456" cy="2056456"/>
            </a:xfrm>
          </p:grpSpPr>
          <p:sp>
            <p:nvSpPr>
              <p:cNvPr id="16" name="Teardrop 15"/>
              <p:cNvSpPr/>
              <p:nvPr/>
            </p:nvSpPr>
            <p:spPr>
              <a:xfrm rot="8100000">
                <a:off x="3123804" y="1370489"/>
                <a:ext cx="2056456" cy="2056456"/>
              </a:xfrm>
              <a:prstGeom prst="teardrop">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17" name="TextBox 16"/>
              <p:cNvSpPr txBox="1"/>
              <p:nvPr/>
            </p:nvSpPr>
            <p:spPr>
              <a:xfrm>
                <a:off x="3525544" y="2041363"/>
                <a:ext cx="1224992" cy="537151"/>
              </a:xfrm>
              <a:prstGeom prst="rect">
                <a:avLst/>
              </a:prstGeom>
              <a:noFill/>
            </p:spPr>
            <p:txBody>
              <a:bodyPr wrap="none" rtlCol="0">
                <a:spAutoFit/>
              </a:bodyPr>
              <a:lstStyle/>
              <a:p>
                <a:pPr algn="ctr"/>
                <a:r>
                  <a:rPr lang="en-US" sz="2000" b="1" dirty="0">
                    <a:solidFill>
                      <a:srgbClr val="FFFFFF"/>
                    </a:solidFill>
                    <a:latin typeface="Franklin Gothic Book"/>
                    <a:cs typeface="Franklin Gothic Book"/>
                  </a:rPr>
                  <a:t>Excite</a:t>
                </a:r>
              </a:p>
            </p:txBody>
          </p:sp>
        </p:grpSp>
        <p:grpSp>
          <p:nvGrpSpPr>
            <p:cNvPr id="18" name="Group 25"/>
            <p:cNvGrpSpPr/>
            <p:nvPr/>
          </p:nvGrpSpPr>
          <p:grpSpPr>
            <a:xfrm>
              <a:off x="5419116" y="4180239"/>
              <a:ext cx="2056456" cy="2056456"/>
              <a:chOff x="3275546" y="4150259"/>
              <a:chExt cx="2056456" cy="2056456"/>
            </a:xfrm>
          </p:grpSpPr>
          <p:sp>
            <p:nvSpPr>
              <p:cNvPr id="19" name="Teardrop 18"/>
              <p:cNvSpPr/>
              <p:nvPr/>
            </p:nvSpPr>
            <p:spPr>
              <a:xfrm rot="13500000" flipV="1">
                <a:off x="3275546" y="4150259"/>
                <a:ext cx="2056456" cy="2056456"/>
              </a:xfrm>
              <a:prstGeom prst="teardrop">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20" name="TextBox 19"/>
              <p:cNvSpPr txBox="1"/>
              <p:nvPr/>
            </p:nvSpPr>
            <p:spPr>
              <a:xfrm>
                <a:off x="3597593" y="4946473"/>
                <a:ext cx="1395326" cy="537151"/>
              </a:xfrm>
              <a:prstGeom prst="rect">
                <a:avLst/>
              </a:prstGeom>
              <a:noFill/>
            </p:spPr>
            <p:txBody>
              <a:bodyPr wrap="none" rtlCol="0">
                <a:spAutoFit/>
              </a:bodyPr>
              <a:lstStyle/>
              <a:p>
                <a:pPr algn="ctr"/>
                <a:r>
                  <a:rPr lang="en-US" sz="2000" b="1" dirty="0">
                    <a:solidFill>
                      <a:srgbClr val="FFFFFF"/>
                    </a:solidFill>
                    <a:latin typeface="Franklin Gothic Book"/>
                    <a:cs typeface="Franklin Gothic Book"/>
                  </a:rPr>
                  <a:t>Involve</a:t>
                </a:r>
              </a:p>
            </p:txBody>
          </p:sp>
        </p:grpSp>
        <p:grpSp>
          <p:nvGrpSpPr>
            <p:cNvPr id="21" name="Group 24"/>
            <p:cNvGrpSpPr/>
            <p:nvPr/>
          </p:nvGrpSpPr>
          <p:grpSpPr>
            <a:xfrm>
              <a:off x="6873250" y="2788057"/>
              <a:ext cx="2056456" cy="2056456"/>
              <a:chOff x="4729680" y="2758077"/>
              <a:chExt cx="2056456" cy="2056456"/>
            </a:xfrm>
          </p:grpSpPr>
          <p:sp>
            <p:nvSpPr>
              <p:cNvPr id="23" name="Teardrop 22"/>
              <p:cNvSpPr/>
              <p:nvPr/>
            </p:nvSpPr>
            <p:spPr>
              <a:xfrm rot="13500000">
                <a:off x="4729680" y="2758077"/>
                <a:ext cx="2056456" cy="2056456"/>
              </a:xfrm>
              <a:prstGeom prst="teardrop">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24" name="TextBox 23"/>
              <p:cNvSpPr txBox="1"/>
              <p:nvPr/>
            </p:nvSpPr>
            <p:spPr>
              <a:xfrm>
                <a:off x="4870988" y="3493918"/>
                <a:ext cx="1773842" cy="537151"/>
              </a:xfrm>
              <a:prstGeom prst="rect">
                <a:avLst/>
              </a:prstGeom>
              <a:noFill/>
            </p:spPr>
            <p:txBody>
              <a:bodyPr wrap="none" rtlCol="0">
                <a:spAutoFit/>
              </a:bodyPr>
              <a:lstStyle/>
              <a:p>
                <a:pPr algn="ctr"/>
                <a:r>
                  <a:rPr lang="en-US" sz="2000" b="1" dirty="0">
                    <a:solidFill>
                      <a:srgbClr val="FFFFFF"/>
                    </a:solidFill>
                    <a:latin typeface="Franklin Gothic Book"/>
                    <a:cs typeface="Franklin Gothic Book"/>
                  </a:rPr>
                  <a:t>Empower</a:t>
                </a:r>
              </a:p>
            </p:txBody>
          </p:sp>
        </p:grpSp>
        <p:grpSp>
          <p:nvGrpSpPr>
            <p:cNvPr id="25" name="Group 26"/>
            <p:cNvGrpSpPr/>
            <p:nvPr/>
          </p:nvGrpSpPr>
          <p:grpSpPr>
            <a:xfrm>
              <a:off x="3964982" y="2788057"/>
              <a:ext cx="2056456" cy="2056456"/>
              <a:chOff x="1821412" y="2758077"/>
              <a:chExt cx="2056456" cy="2056456"/>
            </a:xfrm>
          </p:grpSpPr>
          <p:sp>
            <p:nvSpPr>
              <p:cNvPr id="26" name="Teardrop 25"/>
              <p:cNvSpPr/>
              <p:nvPr/>
            </p:nvSpPr>
            <p:spPr>
              <a:xfrm rot="2700000">
                <a:off x="1821412" y="2758077"/>
                <a:ext cx="2056456" cy="2056456"/>
              </a:xfrm>
              <a:prstGeom prst="teardrop">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27" name="TextBox 26"/>
              <p:cNvSpPr txBox="1"/>
              <p:nvPr/>
            </p:nvSpPr>
            <p:spPr>
              <a:xfrm>
                <a:off x="2186132" y="3493918"/>
                <a:ext cx="1327019" cy="537151"/>
              </a:xfrm>
              <a:prstGeom prst="rect">
                <a:avLst/>
              </a:prstGeom>
              <a:noFill/>
            </p:spPr>
            <p:txBody>
              <a:bodyPr wrap="none" rtlCol="0">
                <a:spAutoFit/>
              </a:bodyPr>
              <a:lstStyle/>
              <a:p>
                <a:pPr algn="ctr"/>
                <a:r>
                  <a:rPr lang="en-US" sz="2000" b="1" dirty="0">
                    <a:solidFill>
                      <a:schemeClr val="bg1"/>
                    </a:solidFill>
                    <a:latin typeface="Franklin Gothic Book"/>
                    <a:cs typeface="Franklin Gothic Book"/>
                  </a:rPr>
                  <a:t>Inform</a:t>
                </a:r>
              </a:p>
            </p:txBody>
          </p:sp>
        </p:grpSp>
      </p:grpSp>
      <p:sp>
        <p:nvSpPr>
          <p:cNvPr id="5" name="Right Arrow 4"/>
          <p:cNvSpPr/>
          <p:nvPr/>
        </p:nvSpPr>
        <p:spPr>
          <a:xfrm>
            <a:off x="5976069" y="4246394"/>
            <a:ext cx="1281356" cy="700362"/>
          </a:xfrm>
          <a:prstGeom prst="rightArrow">
            <a:avLst/>
          </a:prstGeom>
          <a:solidFill>
            <a:srgbClr val="33CC3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Franklin Gothic Book" pitchFamily="34" charset="0"/>
              </a:rPr>
              <a:t>Best</a:t>
            </a:r>
          </a:p>
        </p:txBody>
      </p:sp>
      <p:sp>
        <p:nvSpPr>
          <p:cNvPr id="28" name="Right Arrow 27"/>
          <p:cNvSpPr/>
          <p:nvPr/>
        </p:nvSpPr>
        <p:spPr>
          <a:xfrm flipH="1">
            <a:off x="9009038" y="3137123"/>
            <a:ext cx="1281356" cy="70036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Franklin Gothic Book" pitchFamily="34" charset="0"/>
              </a:rPr>
              <a:t>Worst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1+#ppt_w/2"/>
                                          </p:val>
                                        </p:tav>
                                        <p:tav tm="100000">
                                          <p:val>
                                            <p:strVal val="#ppt_x"/>
                                          </p:val>
                                        </p:tav>
                                      </p:tavLst>
                                    </p:anim>
                                    <p:anim calcmode="lin" valueType="num">
                                      <p:cBhvr additive="base">
                                        <p:cTn id="19"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13</a:t>
            </a:fld>
            <a:endParaRPr lang="en-US" dirty="0"/>
          </a:p>
        </p:txBody>
      </p:sp>
      <p:sp>
        <p:nvSpPr>
          <p:cNvPr id="6" name="Title 5"/>
          <p:cNvSpPr>
            <a:spLocks noGrp="1"/>
          </p:cNvSpPr>
          <p:nvPr>
            <p:ph type="title"/>
          </p:nvPr>
        </p:nvSpPr>
        <p:spPr/>
        <p:txBody>
          <a:bodyPr anchor="ctr">
            <a:normAutofit/>
          </a:bodyPr>
          <a:lstStyle/>
          <a:p>
            <a:r>
              <a:rPr lang="en-US" sz="5000" dirty="0">
                <a:latin typeface="Arial" panose="020B0604020202020204" pitchFamily="34" charset="0"/>
                <a:cs typeface="Arial" panose="020B0604020202020204" pitchFamily="34" charset="0"/>
              </a:rPr>
              <a:t>EXAMPLES</a:t>
            </a:r>
          </a:p>
        </p:txBody>
      </p:sp>
      <p:sp>
        <p:nvSpPr>
          <p:cNvPr id="8" name="Footer Placeholder 1">
            <a:extLst>
              <a:ext uri="{FF2B5EF4-FFF2-40B4-BE49-F238E27FC236}">
                <a16:creationId xmlns:a16="http://schemas.microsoft.com/office/drawing/2014/main" id="{F4EF7EDD-4E1D-42D2-BA2C-A75564A921E3}"/>
              </a:ext>
            </a:extLst>
          </p:cNvPr>
          <p:cNvSpPr>
            <a:spLocks noGrp="1"/>
          </p:cNvSpPr>
          <p:nvPr>
            <p:ph type="ftr" sz="quarter" idx="11"/>
          </p:nvPr>
        </p:nvSpPr>
        <p:spPr/>
        <p:txBody>
          <a:bodyPr/>
          <a:lstStyle/>
          <a:p>
            <a:r>
              <a:rPr lang="en-US" dirty="0"/>
              <a:t>Copyright 1992-2015, Leadership Strategies, Inc. V15.02</a:t>
            </a:r>
          </a:p>
        </p:txBody>
      </p:sp>
      <p:pic>
        <p:nvPicPr>
          <p:cNvPr id="3" name="Picture 2">
            <a:extLst>
              <a:ext uri="{FF2B5EF4-FFF2-40B4-BE49-F238E27FC236}">
                <a16:creationId xmlns:a16="http://schemas.microsoft.com/office/drawing/2014/main" id="{FDC1BCD9-F599-4E70-A0E8-5DA1E0BC4DF6}"/>
              </a:ext>
            </a:extLst>
          </p:cNvPr>
          <p:cNvPicPr>
            <a:picLocks noChangeAspect="1"/>
          </p:cNvPicPr>
          <p:nvPr/>
        </p:nvPicPr>
        <p:blipFill>
          <a:blip r:embed="rId3"/>
          <a:stretch>
            <a:fillRect/>
          </a:stretch>
        </p:blipFill>
        <p:spPr>
          <a:xfrm>
            <a:off x="7924800" y="2454045"/>
            <a:ext cx="2450804" cy="2103302"/>
          </a:xfrm>
          <a:prstGeom prst="rect">
            <a:avLst/>
          </a:prstGeom>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Excite Example #1</a:t>
            </a:r>
          </a:p>
        </p:txBody>
      </p:sp>
      <p:sp>
        <p:nvSpPr>
          <p:cNvPr id="5" name="Slide Number Placeholder 4"/>
          <p:cNvSpPr>
            <a:spLocks noGrp="1"/>
          </p:cNvSpPr>
          <p:nvPr>
            <p:ph type="sldNum" sz="quarter" idx="12"/>
          </p:nvPr>
        </p:nvSpPr>
        <p:spPr/>
        <p:txBody>
          <a:bodyPr/>
          <a:lstStyle/>
          <a:p>
            <a:fld id="{F29FD61F-2294-5D42-A9D7-9928D42B3773}" type="slidenum">
              <a:rPr lang="en-US" smtClean="0"/>
              <a:pPr/>
              <a:t>14</a:t>
            </a:fld>
            <a:endParaRPr lang="en-US" dirty="0"/>
          </a:p>
        </p:txBody>
      </p:sp>
      <p:sp>
        <p:nvSpPr>
          <p:cNvPr id="27" name="Content Placeholder 26"/>
          <p:cNvSpPr>
            <a:spLocks noGrp="1"/>
          </p:cNvSpPr>
          <p:nvPr>
            <p:ph type="body" sz="quarter" idx="13"/>
          </p:nvPr>
        </p:nvSpPr>
        <p:spPr/>
        <p:txBody>
          <a:bodyPr>
            <a:normAutofit/>
          </a:bodyPr>
          <a:lstStyle/>
          <a:p>
            <a:pPr>
              <a:lnSpc>
                <a:spcPct val="100000"/>
              </a:lnSpc>
            </a:pPr>
            <a:r>
              <a:rPr lang="en-US" sz="2400" dirty="0"/>
              <a:t>Good morning, it’s a pleasure to be here this morning.  </a:t>
            </a:r>
          </a:p>
          <a:p>
            <a:pPr>
              <a:lnSpc>
                <a:spcPct val="100000"/>
              </a:lnSpc>
            </a:pPr>
            <a:r>
              <a:rPr lang="en-US" sz="2400" dirty="0"/>
              <a:t>Our objective for the next two days is to walk away with a plan for improving the hiring process (inform).</a:t>
            </a:r>
          </a:p>
          <a:p>
            <a:pPr>
              <a:lnSpc>
                <a:spcPct val="100000"/>
              </a:lnSpc>
            </a:pPr>
            <a:r>
              <a:rPr lang="en-US" sz="2400" dirty="0"/>
              <a:t>What is exciting about this? </a:t>
            </a:r>
          </a:p>
          <a:p>
            <a:pPr>
              <a:lnSpc>
                <a:spcPct val="100000"/>
              </a:lnSpc>
            </a:pPr>
            <a:r>
              <a:rPr lang="en-US" sz="2400" dirty="0"/>
              <a:t>If we are successful, we will walk away with a new hiring process that will help our organization get the right people hired and get them hired quickly.</a:t>
            </a:r>
          </a:p>
        </p:txBody>
      </p:sp>
      <p:sp>
        <p:nvSpPr>
          <p:cNvPr id="2" name="Footer Placeholder 1">
            <a:extLst>
              <a:ext uri="{FF2B5EF4-FFF2-40B4-BE49-F238E27FC236}">
                <a16:creationId xmlns:a16="http://schemas.microsoft.com/office/drawing/2014/main" id="{D0D8BE8D-B10F-4807-91F2-03CFC7D05817}"/>
              </a:ext>
            </a:extLst>
          </p:cNvPr>
          <p:cNvSpPr>
            <a:spLocks noGrp="1"/>
          </p:cNvSpPr>
          <p:nvPr>
            <p:ph type="ftr" sz="quarter" idx="11"/>
          </p:nvPr>
        </p:nvSpPr>
        <p:spPr/>
        <p:txBody>
          <a:bodyPr/>
          <a:lstStyle/>
          <a:p>
            <a:r>
              <a:rPr lang="en-US" dirty="0"/>
              <a:t>Copyright 1992-2015, Leadership Strategies, Inc. V15.02</a:t>
            </a:r>
          </a:p>
        </p:txBody>
      </p:sp>
      <p:sp>
        <p:nvSpPr>
          <p:cNvPr id="6" name="TextBox 5"/>
          <p:cNvSpPr txBox="1"/>
          <p:nvPr/>
        </p:nvSpPr>
        <p:spPr>
          <a:xfrm>
            <a:off x="10945812"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NA</a:t>
            </a:r>
          </a:p>
        </p:txBody>
      </p:sp>
      <p:sp>
        <p:nvSpPr>
          <p:cNvPr id="7" name="TextBox 6"/>
          <p:cNvSpPr txBox="1"/>
          <p:nvPr/>
        </p:nvSpPr>
        <p:spPr>
          <a:xfrm>
            <a:off x="11515503" y="346851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Excite Example #2</a:t>
            </a:r>
          </a:p>
        </p:txBody>
      </p:sp>
      <p:sp>
        <p:nvSpPr>
          <p:cNvPr id="5" name="Slide Number Placeholder 4"/>
          <p:cNvSpPr>
            <a:spLocks noGrp="1"/>
          </p:cNvSpPr>
          <p:nvPr>
            <p:ph type="sldNum" sz="quarter" idx="12"/>
          </p:nvPr>
        </p:nvSpPr>
        <p:spPr/>
        <p:txBody>
          <a:bodyPr/>
          <a:lstStyle/>
          <a:p>
            <a:fld id="{F29FD61F-2294-5D42-A9D7-9928D42B3773}" type="slidenum">
              <a:rPr lang="en-US" smtClean="0"/>
              <a:pPr/>
              <a:t>15</a:t>
            </a:fld>
            <a:endParaRPr lang="en-US" dirty="0"/>
          </a:p>
        </p:txBody>
      </p:sp>
      <p:sp>
        <p:nvSpPr>
          <p:cNvPr id="27" name="Content Placeholder 26"/>
          <p:cNvSpPr>
            <a:spLocks noGrp="1"/>
          </p:cNvSpPr>
          <p:nvPr>
            <p:ph type="body" sz="quarter" idx="13"/>
          </p:nvPr>
        </p:nvSpPr>
        <p:spPr/>
        <p:txBody>
          <a:bodyPr>
            <a:normAutofit/>
          </a:bodyPr>
          <a:lstStyle/>
          <a:p>
            <a:pPr>
              <a:lnSpc>
                <a:spcPct val="100000"/>
              </a:lnSpc>
            </a:pPr>
            <a:r>
              <a:rPr lang="en-US" sz="2400" dirty="0"/>
              <a:t>Good morning, it’s a pleasure to be here this morning.  </a:t>
            </a:r>
          </a:p>
          <a:p>
            <a:pPr>
              <a:lnSpc>
                <a:spcPct val="100000"/>
              </a:lnSpc>
            </a:pPr>
            <a:r>
              <a:rPr lang="en-US" sz="2400" dirty="0"/>
              <a:t>Our objective for the next two days is to walk away with a plan for improving the hiring process (inform).</a:t>
            </a:r>
          </a:p>
          <a:p>
            <a:pPr>
              <a:lnSpc>
                <a:spcPct val="100000"/>
              </a:lnSpc>
            </a:pPr>
            <a:r>
              <a:rPr lang="en-US" sz="2400" dirty="0"/>
              <a:t>What is exciting about this? </a:t>
            </a:r>
          </a:p>
          <a:p>
            <a:pPr>
              <a:lnSpc>
                <a:spcPct val="100000"/>
              </a:lnSpc>
            </a:pPr>
            <a:r>
              <a:rPr lang="en-US" sz="2400" dirty="0"/>
              <a:t>Having staff with the skills and attitude you need is the key to your success. When you have the right people in the right jobs, your day gets easier, and it’s also easier for your team to accomplish its goals. This is your opportunity to put strategies in place to ensure that you get the people you need to be truly successful.</a:t>
            </a:r>
          </a:p>
        </p:txBody>
      </p:sp>
      <p:sp>
        <p:nvSpPr>
          <p:cNvPr id="2" name="Footer Placeholder 1">
            <a:extLst>
              <a:ext uri="{FF2B5EF4-FFF2-40B4-BE49-F238E27FC236}">
                <a16:creationId xmlns:a16="http://schemas.microsoft.com/office/drawing/2014/main" id="{C52F3979-7FE6-4C58-A55D-48152EFC6752}"/>
              </a:ext>
            </a:extLst>
          </p:cNvPr>
          <p:cNvSpPr>
            <a:spLocks noGrp="1"/>
          </p:cNvSpPr>
          <p:nvPr>
            <p:ph type="ftr" sz="quarter" idx="11"/>
          </p:nvPr>
        </p:nvSpPr>
        <p:spPr/>
        <p:txBody>
          <a:bodyPr/>
          <a:lstStyle/>
          <a:p>
            <a:r>
              <a:rPr lang="en-US" dirty="0"/>
              <a:t>Copyright 1992-2015, Leadership Strategies, Inc. V15.02</a:t>
            </a:r>
          </a:p>
        </p:txBody>
      </p:sp>
      <p:sp>
        <p:nvSpPr>
          <p:cNvPr id="6" name="TextBox 5"/>
          <p:cNvSpPr txBox="1"/>
          <p:nvPr/>
        </p:nvSpPr>
        <p:spPr>
          <a:xfrm>
            <a:off x="10945812"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NA</a:t>
            </a:r>
          </a:p>
        </p:txBody>
      </p:sp>
      <p:sp>
        <p:nvSpPr>
          <p:cNvPr id="7" name="TextBox 6"/>
          <p:cNvSpPr txBox="1"/>
          <p:nvPr/>
        </p:nvSpPr>
        <p:spPr>
          <a:xfrm>
            <a:off x="11803394" y="342900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Which is better? Why?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16</a:t>
            </a:fld>
            <a:endParaRPr lang="en-US" dirty="0"/>
          </a:p>
        </p:txBody>
      </p:sp>
      <p:sp>
        <p:nvSpPr>
          <p:cNvPr id="6" name="Content Placeholder 5"/>
          <p:cNvSpPr>
            <a:spLocks noGrp="1"/>
          </p:cNvSpPr>
          <p:nvPr>
            <p:ph type="body" sz="quarter" idx="13"/>
          </p:nvPr>
        </p:nvSpPr>
        <p:spPr>
          <a:xfrm>
            <a:off x="900099" y="1582738"/>
            <a:ext cx="5058534" cy="4602544"/>
          </a:xfrm>
        </p:spPr>
        <p:txBody>
          <a:bodyPr>
            <a:normAutofit/>
          </a:bodyPr>
          <a:lstStyle/>
          <a:p>
            <a:pPr marL="0" indent="0">
              <a:buNone/>
            </a:pPr>
            <a:r>
              <a:rPr lang="en-US" sz="2400" dirty="0"/>
              <a:t>If we are successful, we will walk away with a new hiring process that will help our organization get the right people hired and get them hired quickly.</a:t>
            </a:r>
          </a:p>
          <a:p>
            <a:endParaRPr lang="en-US" sz="2500" dirty="0"/>
          </a:p>
        </p:txBody>
      </p:sp>
      <p:sp>
        <p:nvSpPr>
          <p:cNvPr id="7" name="Content Placeholder 6"/>
          <p:cNvSpPr>
            <a:spLocks noGrp="1"/>
          </p:cNvSpPr>
          <p:nvPr>
            <p:ph idx="4294967295"/>
          </p:nvPr>
        </p:nvSpPr>
        <p:spPr>
          <a:xfrm>
            <a:off x="6506840" y="1569072"/>
            <a:ext cx="5254625" cy="4899025"/>
          </a:xfrm>
        </p:spPr>
        <p:txBody>
          <a:bodyPr>
            <a:normAutofit/>
          </a:bodyPr>
          <a:lstStyle/>
          <a:p>
            <a:r>
              <a:rPr lang="en-US" sz="2400" b="0" dirty="0">
                <a:solidFill>
                  <a:schemeClr val="tx1"/>
                </a:solidFill>
              </a:rPr>
              <a:t>Today you may have people on your staff who don’t have the skills or the attitude you need.  As a result, you are having to work much harder to make up for what they aren’t doing. This is your opportunity to put strategies in place to ensure that you get the people you need to get the work done.</a:t>
            </a:r>
          </a:p>
        </p:txBody>
      </p:sp>
      <p:sp>
        <p:nvSpPr>
          <p:cNvPr id="8" name="TextBox 7"/>
          <p:cNvSpPr txBox="1"/>
          <p:nvPr/>
        </p:nvSpPr>
        <p:spPr>
          <a:xfrm>
            <a:off x="10949001" y="582124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NA</a:t>
            </a:r>
          </a:p>
        </p:txBody>
      </p:sp>
      <p:sp>
        <p:nvSpPr>
          <p:cNvPr id="2" name="TextBox 1"/>
          <p:cNvSpPr txBox="1"/>
          <p:nvPr/>
        </p:nvSpPr>
        <p:spPr>
          <a:xfrm>
            <a:off x="383752" y="1500049"/>
            <a:ext cx="546945" cy="461665"/>
          </a:xfrm>
          <a:prstGeom prst="rect">
            <a:avLst/>
          </a:prstGeom>
          <a:solidFill>
            <a:srgbClr val="00C7B1"/>
          </a:solidFill>
        </p:spPr>
        <p:txBody>
          <a:bodyPr wrap="none" rtlCol="0">
            <a:spAutoFit/>
          </a:bodyPr>
          <a:lstStyle/>
          <a:p>
            <a:r>
              <a:rPr lang="en-US" sz="2400" dirty="0">
                <a:solidFill>
                  <a:schemeClr val="bg1"/>
                </a:solidFill>
                <a:latin typeface="Franklin Gothic Book" pitchFamily="34" charset="0"/>
              </a:rPr>
              <a:t>#1</a:t>
            </a:r>
          </a:p>
        </p:txBody>
      </p:sp>
      <p:sp>
        <p:nvSpPr>
          <p:cNvPr id="9" name="TextBox 8"/>
          <p:cNvSpPr txBox="1"/>
          <p:nvPr/>
        </p:nvSpPr>
        <p:spPr>
          <a:xfrm>
            <a:off x="5959896" y="1502549"/>
            <a:ext cx="546945" cy="461665"/>
          </a:xfrm>
          <a:prstGeom prst="rect">
            <a:avLst/>
          </a:prstGeom>
          <a:solidFill>
            <a:srgbClr val="00C7B1"/>
          </a:solidFill>
        </p:spPr>
        <p:txBody>
          <a:bodyPr wrap="none" rtlCol="0">
            <a:spAutoFit/>
          </a:bodyPr>
          <a:lstStyle/>
          <a:p>
            <a:r>
              <a:rPr lang="en-US" sz="2400" dirty="0">
                <a:solidFill>
                  <a:schemeClr val="bg1"/>
                </a:solidFill>
                <a:latin typeface="Franklin Gothic Book" pitchFamily="34" charset="0"/>
              </a:rPr>
              <a:t>#2</a:t>
            </a:r>
          </a:p>
        </p:txBody>
      </p:sp>
      <p:sp>
        <p:nvSpPr>
          <p:cNvPr id="10" name="Footer Placeholder 1">
            <a:extLst>
              <a:ext uri="{FF2B5EF4-FFF2-40B4-BE49-F238E27FC236}">
                <a16:creationId xmlns:a16="http://schemas.microsoft.com/office/drawing/2014/main" id="{DDE2288B-58CB-4D75-A6EA-56B6F3562330}"/>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dirty="0"/>
              <a:t>Which is better? Why?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17</a:t>
            </a:fld>
            <a:endParaRPr lang="en-US" dirty="0"/>
          </a:p>
        </p:txBody>
      </p:sp>
      <p:sp>
        <p:nvSpPr>
          <p:cNvPr id="6" name="Content Placeholder 5"/>
          <p:cNvSpPr>
            <a:spLocks noGrp="1"/>
          </p:cNvSpPr>
          <p:nvPr>
            <p:ph type="body" sz="quarter" idx="13"/>
          </p:nvPr>
        </p:nvSpPr>
        <p:spPr>
          <a:xfrm>
            <a:off x="1099930" y="1582738"/>
            <a:ext cx="4844403" cy="4602544"/>
          </a:xfrm>
        </p:spPr>
        <p:txBody>
          <a:bodyPr>
            <a:normAutofit/>
          </a:bodyPr>
          <a:lstStyle/>
          <a:p>
            <a:pPr marL="0" indent="0">
              <a:buNone/>
            </a:pPr>
            <a:r>
              <a:rPr lang="en-US" sz="2400" dirty="0"/>
              <a:t>If we are successful, we will walk away with a new hiring process that will help our organization get the right people hired and get them hired quickly.</a:t>
            </a:r>
          </a:p>
          <a:p>
            <a:endParaRPr lang="en-US" sz="2500" dirty="0"/>
          </a:p>
        </p:txBody>
      </p:sp>
      <p:sp>
        <p:nvSpPr>
          <p:cNvPr id="7" name="Content Placeholder 6"/>
          <p:cNvSpPr>
            <a:spLocks noGrp="1"/>
          </p:cNvSpPr>
          <p:nvPr>
            <p:ph idx="4294967295"/>
          </p:nvPr>
        </p:nvSpPr>
        <p:spPr>
          <a:xfrm>
            <a:off x="6852661" y="1582738"/>
            <a:ext cx="4844402" cy="4899025"/>
          </a:xfrm>
        </p:spPr>
        <p:txBody>
          <a:bodyPr>
            <a:normAutofit/>
          </a:bodyPr>
          <a:lstStyle/>
          <a:p>
            <a:r>
              <a:rPr lang="en-US" sz="2400" b="0" dirty="0">
                <a:solidFill>
                  <a:schemeClr val="tx1"/>
                </a:solidFill>
              </a:rPr>
              <a:t>Today </a:t>
            </a:r>
            <a:r>
              <a:rPr lang="en-US" sz="2400" b="0" cap="all" dirty="0">
                <a:solidFill>
                  <a:schemeClr val="accent2"/>
                </a:solidFill>
              </a:rPr>
              <a:t>you</a:t>
            </a:r>
            <a:r>
              <a:rPr lang="en-US" sz="2400" b="0" cap="all" dirty="0">
                <a:solidFill>
                  <a:schemeClr val="tx1"/>
                </a:solidFill>
              </a:rPr>
              <a:t> </a:t>
            </a:r>
            <a:r>
              <a:rPr lang="en-US" sz="2400" b="0" dirty="0">
                <a:solidFill>
                  <a:schemeClr val="tx1"/>
                </a:solidFill>
              </a:rPr>
              <a:t>may have people on </a:t>
            </a:r>
            <a:r>
              <a:rPr lang="en-US" sz="2400" b="0" cap="all" dirty="0">
                <a:solidFill>
                  <a:schemeClr val="accent2"/>
                </a:solidFill>
              </a:rPr>
              <a:t>your</a:t>
            </a:r>
            <a:r>
              <a:rPr lang="en-US" sz="2400" b="0" cap="all" dirty="0">
                <a:solidFill>
                  <a:schemeClr val="tx1"/>
                </a:solidFill>
              </a:rPr>
              <a:t> </a:t>
            </a:r>
            <a:r>
              <a:rPr lang="en-US" sz="2400" b="0" dirty="0">
                <a:solidFill>
                  <a:schemeClr val="tx1"/>
                </a:solidFill>
              </a:rPr>
              <a:t>staff who don’t have the skills or the attitude </a:t>
            </a:r>
            <a:r>
              <a:rPr lang="en-US" sz="2400" b="0" cap="all" dirty="0">
                <a:solidFill>
                  <a:schemeClr val="accent2"/>
                </a:solidFill>
              </a:rPr>
              <a:t>you</a:t>
            </a:r>
            <a:r>
              <a:rPr lang="en-US" sz="2400" b="0" cap="all" dirty="0">
                <a:solidFill>
                  <a:schemeClr val="tx1"/>
                </a:solidFill>
              </a:rPr>
              <a:t> </a:t>
            </a:r>
            <a:r>
              <a:rPr lang="en-US" sz="2400" b="0" dirty="0">
                <a:solidFill>
                  <a:schemeClr val="tx1"/>
                </a:solidFill>
              </a:rPr>
              <a:t>need.  As a result, </a:t>
            </a:r>
            <a:r>
              <a:rPr lang="en-US" sz="2400" b="0" cap="all" dirty="0">
                <a:solidFill>
                  <a:schemeClr val="accent2"/>
                </a:solidFill>
              </a:rPr>
              <a:t>you</a:t>
            </a:r>
            <a:r>
              <a:rPr lang="en-US" sz="2400" b="0" cap="all" dirty="0">
                <a:solidFill>
                  <a:schemeClr val="tx1"/>
                </a:solidFill>
              </a:rPr>
              <a:t> </a:t>
            </a:r>
            <a:r>
              <a:rPr lang="en-US" sz="2400" b="0" dirty="0">
                <a:solidFill>
                  <a:schemeClr val="tx1"/>
                </a:solidFill>
              </a:rPr>
              <a:t>are having to work much harder to make up for what they aren’t doing. This is </a:t>
            </a:r>
            <a:r>
              <a:rPr lang="en-US" sz="2400" b="0" cap="all" dirty="0">
                <a:solidFill>
                  <a:schemeClr val="accent2"/>
                </a:solidFill>
              </a:rPr>
              <a:t>youR</a:t>
            </a:r>
            <a:r>
              <a:rPr lang="en-US" sz="2400" b="0" cap="all" dirty="0">
                <a:solidFill>
                  <a:schemeClr val="tx1"/>
                </a:solidFill>
              </a:rPr>
              <a:t> </a:t>
            </a:r>
            <a:r>
              <a:rPr lang="en-US" sz="2400" b="0" dirty="0">
                <a:solidFill>
                  <a:schemeClr val="tx1"/>
                </a:solidFill>
              </a:rPr>
              <a:t>opportunity to put strategies in place to ensure that </a:t>
            </a:r>
            <a:r>
              <a:rPr lang="en-US" sz="2400" b="0" cap="all" dirty="0">
                <a:solidFill>
                  <a:schemeClr val="accent2"/>
                </a:solidFill>
              </a:rPr>
              <a:t>you</a:t>
            </a:r>
            <a:r>
              <a:rPr lang="en-US" sz="2400" b="0" cap="all" dirty="0">
                <a:solidFill>
                  <a:schemeClr val="tx1"/>
                </a:solidFill>
              </a:rPr>
              <a:t> </a:t>
            </a:r>
            <a:r>
              <a:rPr lang="en-US" sz="2400" b="0" dirty="0">
                <a:solidFill>
                  <a:schemeClr val="tx1"/>
                </a:solidFill>
              </a:rPr>
              <a:t>get the people </a:t>
            </a:r>
            <a:r>
              <a:rPr lang="en-US" sz="2400" b="0" cap="all" dirty="0">
                <a:solidFill>
                  <a:schemeClr val="accent2"/>
                </a:solidFill>
              </a:rPr>
              <a:t>you</a:t>
            </a:r>
            <a:r>
              <a:rPr lang="en-US" sz="2400" b="0" cap="all" dirty="0">
                <a:solidFill>
                  <a:schemeClr val="tx1"/>
                </a:solidFill>
              </a:rPr>
              <a:t> </a:t>
            </a:r>
            <a:r>
              <a:rPr lang="en-US" sz="2400" b="0" dirty="0">
                <a:solidFill>
                  <a:schemeClr val="tx1"/>
                </a:solidFill>
              </a:rPr>
              <a:t>need to get the work done.</a:t>
            </a:r>
          </a:p>
        </p:txBody>
      </p:sp>
      <p:pic>
        <p:nvPicPr>
          <p:cNvPr id="9" name="Picture 8" descr="Untitled.png"/>
          <p:cNvPicPr>
            <a:picLocks noChangeAspect="1"/>
          </p:cNvPicPr>
          <p:nvPr/>
        </p:nvPicPr>
        <p:blipFill>
          <a:blip r:embed="rId3"/>
          <a:stretch>
            <a:fillRect/>
          </a:stretch>
        </p:blipFill>
        <p:spPr>
          <a:xfrm>
            <a:off x="1568669" y="3635779"/>
            <a:ext cx="3949945" cy="1030155"/>
          </a:xfrm>
          <a:prstGeom prst="rect">
            <a:avLst/>
          </a:prstGeom>
        </p:spPr>
      </p:pic>
      <p:pic>
        <p:nvPicPr>
          <p:cNvPr id="13" name="Picture 12" descr="Untitled.png"/>
          <p:cNvPicPr>
            <a:picLocks noChangeAspect="1"/>
          </p:cNvPicPr>
          <p:nvPr/>
        </p:nvPicPr>
        <p:blipFill>
          <a:blip r:embed="rId4"/>
          <a:stretch>
            <a:fillRect/>
          </a:stretch>
        </p:blipFill>
        <p:spPr>
          <a:xfrm>
            <a:off x="1513410" y="4767278"/>
            <a:ext cx="3773173" cy="963104"/>
          </a:xfrm>
          <a:prstGeom prst="rect">
            <a:avLst/>
          </a:prstGeom>
        </p:spPr>
      </p:pic>
      <p:sp>
        <p:nvSpPr>
          <p:cNvPr id="8" name="TextBox 7"/>
          <p:cNvSpPr txBox="1"/>
          <p:nvPr/>
        </p:nvSpPr>
        <p:spPr>
          <a:xfrm>
            <a:off x="10766501" y="585343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NA</a:t>
            </a:r>
          </a:p>
        </p:txBody>
      </p:sp>
      <p:sp>
        <p:nvSpPr>
          <p:cNvPr id="10" name="TextBox 9"/>
          <p:cNvSpPr txBox="1"/>
          <p:nvPr/>
        </p:nvSpPr>
        <p:spPr>
          <a:xfrm>
            <a:off x="10914476" y="485976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1" name="TextBox 10"/>
          <p:cNvSpPr txBox="1"/>
          <p:nvPr/>
        </p:nvSpPr>
        <p:spPr>
          <a:xfrm>
            <a:off x="552985" y="1518355"/>
            <a:ext cx="546945" cy="461665"/>
          </a:xfrm>
          <a:prstGeom prst="rect">
            <a:avLst/>
          </a:prstGeom>
          <a:solidFill>
            <a:srgbClr val="00C7B1"/>
          </a:solidFill>
        </p:spPr>
        <p:txBody>
          <a:bodyPr wrap="none" rtlCol="0">
            <a:spAutoFit/>
          </a:bodyPr>
          <a:lstStyle/>
          <a:p>
            <a:r>
              <a:rPr lang="en-US" sz="2400" dirty="0">
                <a:solidFill>
                  <a:schemeClr val="bg1"/>
                </a:solidFill>
                <a:latin typeface="Franklin Gothic Book" pitchFamily="34" charset="0"/>
              </a:rPr>
              <a:t>#1</a:t>
            </a:r>
          </a:p>
        </p:txBody>
      </p:sp>
      <p:sp>
        <p:nvSpPr>
          <p:cNvPr id="12" name="TextBox 11"/>
          <p:cNvSpPr txBox="1"/>
          <p:nvPr/>
        </p:nvSpPr>
        <p:spPr>
          <a:xfrm>
            <a:off x="6217805" y="1582738"/>
            <a:ext cx="546945" cy="461665"/>
          </a:xfrm>
          <a:prstGeom prst="rect">
            <a:avLst/>
          </a:prstGeom>
          <a:solidFill>
            <a:srgbClr val="00C7B1"/>
          </a:solidFill>
        </p:spPr>
        <p:txBody>
          <a:bodyPr wrap="none" rtlCol="0">
            <a:spAutoFit/>
          </a:bodyPr>
          <a:lstStyle/>
          <a:p>
            <a:r>
              <a:rPr lang="en-US" sz="2400" dirty="0">
                <a:solidFill>
                  <a:schemeClr val="bg1"/>
                </a:solidFill>
                <a:latin typeface="Franklin Gothic Book" pitchFamily="34" charset="0"/>
              </a:rPr>
              <a:t>#2</a:t>
            </a:r>
          </a:p>
        </p:txBody>
      </p:sp>
      <p:sp>
        <p:nvSpPr>
          <p:cNvPr id="14" name="Footer Placeholder 1">
            <a:extLst>
              <a:ext uri="{FF2B5EF4-FFF2-40B4-BE49-F238E27FC236}">
                <a16:creationId xmlns:a16="http://schemas.microsoft.com/office/drawing/2014/main" id="{60624DC9-8AE8-4073-9517-27E073DE4C86}"/>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522072"/>
            <a:ext cx="7429500" cy="690564"/>
          </a:xfrm>
        </p:spPr>
        <p:txBody>
          <a:bodyPr>
            <a:normAutofit/>
          </a:bodyPr>
          <a:lstStyle/>
          <a:p>
            <a:r>
              <a:rPr lang="en-US" sz="3600" b="0" dirty="0"/>
              <a:t>Examples of Exciting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18</a:t>
            </a:fld>
            <a:endParaRPr lang="en-US" dirty="0"/>
          </a:p>
        </p:txBody>
      </p:sp>
      <p:sp>
        <p:nvSpPr>
          <p:cNvPr id="3" name="Content Placeholder 2"/>
          <p:cNvSpPr>
            <a:spLocks noGrp="1"/>
          </p:cNvSpPr>
          <p:nvPr>
            <p:ph type="body" sz="quarter" idx="13"/>
          </p:nvPr>
        </p:nvSpPr>
        <p:spPr/>
        <p:txBody>
          <a:bodyPr>
            <a:normAutofit/>
          </a:bodyPr>
          <a:lstStyle/>
          <a:p>
            <a:pPr>
              <a:lnSpc>
                <a:spcPct val="100000"/>
              </a:lnSpc>
            </a:pPr>
            <a:r>
              <a:rPr lang="en-US" sz="2400" dirty="0"/>
              <a:t>Making supplies order processing faster</a:t>
            </a:r>
          </a:p>
          <a:p>
            <a:pPr>
              <a:lnSpc>
                <a:spcPct val="100000"/>
              </a:lnSpc>
            </a:pPr>
            <a:r>
              <a:rPr lang="en-US" sz="2400" dirty="0"/>
              <a:t>Potential improvements to the process for paying expenses</a:t>
            </a:r>
          </a:p>
          <a:p>
            <a:pPr>
              <a:lnSpc>
                <a:spcPct val="100000"/>
              </a:lnSpc>
            </a:pPr>
            <a:r>
              <a:rPr lang="en-US" sz="2400" dirty="0"/>
              <a:t>Improvements to our methods for handling sales leads</a:t>
            </a:r>
          </a:p>
          <a:p>
            <a:pPr>
              <a:lnSpc>
                <a:spcPct val="100000"/>
              </a:lnSpc>
            </a:pPr>
            <a:r>
              <a:rPr lang="en-US" sz="2400" dirty="0"/>
              <a:t>Addressing problems with customer order processing</a:t>
            </a:r>
          </a:p>
        </p:txBody>
      </p:sp>
      <p:sp>
        <p:nvSpPr>
          <p:cNvPr id="8" name="Footer Placeholder 7">
            <a:extLst>
              <a:ext uri="{FF2B5EF4-FFF2-40B4-BE49-F238E27FC236}">
                <a16:creationId xmlns:a16="http://schemas.microsoft.com/office/drawing/2014/main" id="{BF6106BA-0919-430E-A830-27BCEDCE0B79}"/>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8818916" y="5042048"/>
            <a:ext cx="2021131" cy="523220"/>
          </a:xfrm>
          <a:prstGeom prst="rect">
            <a:avLst/>
          </a:prstGeom>
          <a:noFill/>
        </p:spPr>
        <p:txBody>
          <a:bodyPr wrap="none" rtlCol="0">
            <a:spAutoFit/>
          </a:bodyPr>
          <a:lstStyle/>
          <a:p>
            <a:pPr algn="r"/>
            <a:r>
              <a:rPr lang="en-US" sz="2800" dirty="0">
                <a:solidFill>
                  <a:srgbClr val="F26522"/>
                </a:solidFill>
                <a:latin typeface="Arial" panose="020B0604020202020204" pitchFamily="34" charset="0"/>
                <a:cs typeface="Arial" panose="020B0604020202020204" pitchFamily="34" charset="0"/>
              </a:rPr>
              <a:t>…back to A</a:t>
            </a:r>
          </a:p>
        </p:txBody>
      </p:sp>
      <p:sp>
        <p:nvSpPr>
          <p:cNvPr id="6" name="TextBox 5"/>
          <p:cNvSpPr txBox="1"/>
          <p:nvPr/>
        </p:nvSpPr>
        <p:spPr>
          <a:xfrm>
            <a:off x="10840047"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NA</a:t>
            </a:r>
          </a:p>
        </p:txBody>
      </p:sp>
      <p:sp>
        <p:nvSpPr>
          <p:cNvPr id="7" name="TextBox 6"/>
          <p:cNvSpPr txBox="1"/>
          <p:nvPr/>
        </p:nvSpPr>
        <p:spPr>
          <a:xfrm>
            <a:off x="11563906" y="485976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lock.jpg"/>
          <p:cNvPicPr>
            <a:picLocks noChangeAspect="1"/>
          </p:cNvPicPr>
          <p:nvPr/>
        </p:nvPicPr>
        <p:blipFill rotWithShape="1">
          <a:blip r:embed="rId3"/>
          <a:srcRect l="1" r="1"/>
          <a:stretch/>
        </p:blipFill>
        <p:spPr>
          <a:xfrm>
            <a:off x="0" y="0"/>
            <a:ext cx="12191999" cy="6893826"/>
          </a:xfrm>
          <a:prstGeom prst="rect">
            <a:avLst/>
          </a:prstGeom>
        </p:spPr>
      </p:pic>
      <p:sp>
        <p:nvSpPr>
          <p:cNvPr id="3" name="Footer Placeholder 2">
            <a:extLst>
              <a:ext uri="{FF2B5EF4-FFF2-40B4-BE49-F238E27FC236}">
                <a16:creationId xmlns:a16="http://schemas.microsoft.com/office/drawing/2014/main" id="{21AAB1C0-ADCE-4C25-AEDD-25E1DCE63934}"/>
              </a:ext>
            </a:extLst>
          </p:cNvPr>
          <p:cNvSpPr>
            <a:spLocks noGrp="1"/>
          </p:cNvSpPr>
          <p:nvPr>
            <p:ph type="ftr" sz="quarter" idx="11"/>
          </p:nvPr>
        </p:nvSpPr>
        <p:spPr/>
        <p:txBody>
          <a:bodyPr/>
          <a:lstStyle/>
          <a:p>
            <a:r>
              <a:rPr lang="en-US" dirty="0"/>
              <a:t>Copyright 1992-2015, Leadership Strategies, Inc. V15.02</a:t>
            </a:r>
          </a:p>
        </p:txBody>
      </p:sp>
      <p:sp>
        <p:nvSpPr>
          <p:cNvPr id="16" name="Slide Number Placeholder 5">
            <a:extLst>
              <a:ext uri="{FF2B5EF4-FFF2-40B4-BE49-F238E27FC236}">
                <a16:creationId xmlns:a16="http://schemas.microsoft.com/office/drawing/2014/main" id="{18FA0394-31BB-4B3E-B3E4-338D5C48B056}"/>
              </a:ext>
            </a:extLst>
          </p:cNvPr>
          <p:cNvSpPr>
            <a:spLocks noGrp="1"/>
          </p:cNvSpPr>
          <p:nvPr>
            <p:ph type="sldNum" sz="quarter" idx="12"/>
          </p:nvPr>
        </p:nvSpPr>
        <p:spPr>
          <a:xfrm>
            <a:off x="197069" y="6356350"/>
            <a:ext cx="2743200" cy="365125"/>
          </a:xfrm>
        </p:spPr>
        <p:txBody>
          <a:bodyPr anchor="b"/>
          <a:lstStyle>
            <a:lvl1pPr algn="ctr">
              <a:defRPr sz="1000">
                <a:solidFill>
                  <a:schemeClr val="bg1"/>
                </a:solidFill>
              </a:defRPr>
            </a:lvl1pPr>
          </a:lstStyle>
          <a:p>
            <a:pPr algn="l"/>
            <a:fld id="{F29FD61F-2294-5D42-A9D7-9928D42B3773}" type="slidenum">
              <a:rPr lang="en-US" sz="1200" smtClean="0">
                <a:latin typeface="Arial" panose="020B0604020202020204" pitchFamily="34" charset="0"/>
                <a:cs typeface="Arial" panose="020B0604020202020204" pitchFamily="34" charset="0"/>
              </a:rPr>
              <a:pPr algn="l"/>
              <a:t>19</a:t>
            </a:fld>
            <a:endParaRPr lang="en-US" sz="1200" dirty="0">
              <a:latin typeface="Arial" panose="020B0604020202020204" pitchFamily="34" charset="0"/>
              <a:cs typeface="Arial" panose="020B0604020202020204" pitchFamily="34" charset="0"/>
            </a:endParaRPr>
          </a:p>
        </p:txBody>
      </p:sp>
      <p:sp>
        <p:nvSpPr>
          <p:cNvPr id="17" name="Footer Placeholder 4">
            <a:extLst>
              <a:ext uri="{FF2B5EF4-FFF2-40B4-BE49-F238E27FC236}">
                <a16:creationId xmlns:a16="http://schemas.microsoft.com/office/drawing/2014/main" id="{CB58AD59-1FDC-4389-A2CB-5DD0E40348AE}"/>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18" name="Rectangle 17">
            <a:extLst>
              <a:ext uri="{FF2B5EF4-FFF2-40B4-BE49-F238E27FC236}">
                <a16:creationId xmlns:a16="http://schemas.microsoft.com/office/drawing/2014/main" id="{960508F2-AF96-4442-BF01-67FA49A9F379}"/>
              </a:ext>
            </a:extLst>
          </p:cNvPr>
          <p:cNvSpPr/>
          <p:nvPr/>
        </p:nvSpPr>
        <p:spPr>
          <a:xfrm>
            <a:off x="1677147" y="415832"/>
            <a:ext cx="8837703" cy="679083"/>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Font typeface="+mj-lt"/>
              <a:buAutoNum type="alphaUcPeriod"/>
            </a:pPr>
            <a:r>
              <a:rPr lang="en-US" sz="3600" dirty="0">
                <a:latin typeface="Arial" panose="020B0604020202020204" pitchFamily="34" charset="0"/>
                <a:cs typeface="Arial" panose="020B0604020202020204" pitchFamily="34" charset="0"/>
              </a:rPr>
              <a:t>SET UP WITH 40 MINUTES TO SPARE</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4108147"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00467F"/>
                </a:solidFill>
                <a:latin typeface="Arial" panose="020B0604020202020204" pitchFamily="34" charset="0"/>
                <a:cs typeface="Arial" panose="020B0604020202020204" pitchFamily="34" charset="0"/>
              </a:rPr>
              <a:t>2.</a:t>
            </a:r>
          </a:p>
          <a:p>
            <a:pPr algn="ctr"/>
            <a:r>
              <a:rPr lang="en-US" sz="1600" dirty="0">
                <a:solidFill>
                  <a:srgbClr val="00467F"/>
                </a:solidFill>
                <a:latin typeface="Arial" panose="020B0604020202020204" pitchFamily="34" charset="0"/>
                <a:cs typeface="Arial" panose="020B0604020202020204" pitchFamily="34" charset="0"/>
              </a:rPr>
              <a:t>Getting </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the Session</a:t>
            </a:r>
          </a:p>
          <a:p>
            <a:pPr algn="ctr"/>
            <a:r>
              <a:rPr lang="en-US" sz="1600" dirty="0">
                <a:solidFill>
                  <a:srgbClr val="00467F"/>
                </a:solidFill>
                <a:latin typeface="Arial" panose="020B0604020202020204" pitchFamily="34" charset="0"/>
                <a:cs typeface="Arial" panose="020B0604020202020204" pitchFamily="34" charset="0"/>
              </a:rPr>
              <a:t>Started</a:t>
            </a:r>
            <a:br>
              <a:rPr lang="en-US" sz="1600" dirty="0">
                <a:solidFill>
                  <a:srgbClr val="00467F"/>
                </a:solidFill>
                <a:latin typeface="Arial" panose="020B0604020202020204" pitchFamily="34" charset="0"/>
                <a:cs typeface="Arial" panose="020B0604020202020204" pitchFamily="34" charset="0"/>
              </a:rPr>
            </a:br>
            <a:endParaRPr lang="en-US" sz="1600" dirty="0">
              <a:solidFill>
                <a:srgbClr val="00467F"/>
              </a:solidFill>
              <a:latin typeface="Arial" panose="020B0604020202020204" pitchFamily="34" charset="0"/>
              <a:cs typeface="Arial" panose="020B0604020202020204" pitchFamily="34" charset="0"/>
            </a:endParaRPr>
          </a:p>
        </p:txBody>
      </p:sp>
      <p:sp>
        <p:nvSpPr>
          <p:cNvPr id="34" name="Oval 33"/>
          <p:cNvSpPr/>
          <p:nvPr/>
        </p:nvSpPr>
        <p:spPr>
          <a:xfrm>
            <a:off x="4108147" y="1552824"/>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2.</a:t>
            </a:r>
          </a:p>
          <a:p>
            <a:pPr algn="ctr"/>
            <a:r>
              <a:rPr lang="en-US" sz="1600" dirty="0">
                <a:solidFill>
                  <a:schemeClr val="bg1"/>
                </a:solidFill>
                <a:latin typeface="Arial" panose="020B0604020202020204" pitchFamily="34" charset="0"/>
                <a:cs typeface="Arial" panose="020B0604020202020204" pitchFamily="34" charset="0"/>
              </a:rPr>
              <a:t>Getting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Session</a:t>
            </a:r>
          </a:p>
          <a:p>
            <a:pPr algn="ctr"/>
            <a:r>
              <a:rPr lang="en-US" sz="1600" dirty="0">
                <a:solidFill>
                  <a:schemeClr val="bg1"/>
                </a:solidFill>
                <a:latin typeface="Arial" panose="020B0604020202020204" pitchFamily="34" charset="0"/>
                <a:cs typeface="Arial" panose="020B0604020202020204" pitchFamily="34" charset="0"/>
              </a:rPr>
              <a:t>Started</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en-US" sz="3600" b="0" dirty="0"/>
              <a:t>Checkpoint</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a:t>
            </a:fld>
            <a:endParaRPr lang="en-US" dirty="0"/>
          </a:p>
        </p:txBody>
      </p:sp>
      <p:sp>
        <p:nvSpPr>
          <p:cNvPr id="3" name="Footer Placeholder 2">
            <a:extLst>
              <a:ext uri="{FF2B5EF4-FFF2-40B4-BE49-F238E27FC236}">
                <a16:creationId xmlns:a16="http://schemas.microsoft.com/office/drawing/2014/main" id="{8AFE727D-2EA4-4D60-AC22-78987227E18F}"/>
              </a:ext>
            </a:extLst>
          </p:cNvPr>
          <p:cNvSpPr>
            <a:spLocks noGrp="1"/>
          </p:cNvSpPr>
          <p:nvPr>
            <p:ph type="ftr" sz="quarter" idx="11"/>
          </p:nvPr>
        </p:nvSpPr>
        <p:spPr/>
        <p:txBody>
          <a:bodyPr/>
          <a:lstStyle/>
          <a:p>
            <a:r>
              <a:rPr lang="en-US" dirty="0"/>
              <a:t>Copyright 1992-2015, Leadership Strategies, Inc. V15.02</a:t>
            </a:r>
          </a:p>
        </p:txBody>
      </p:sp>
      <p:sp>
        <p:nvSpPr>
          <p:cNvPr id="6" name="Oval 5"/>
          <p:cNvSpPr/>
          <p:nvPr/>
        </p:nvSpPr>
        <p:spPr>
          <a:xfrm>
            <a:off x="2310264"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a:t>
            </a:r>
          </a:p>
          <a:p>
            <a:pPr algn="ctr"/>
            <a:r>
              <a:rPr lang="en-US" sz="1600" dirty="0">
                <a:solidFill>
                  <a:schemeClr val="bg1"/>
                </a:solidFill>
                <a:latin typeface="Arial" panose="020B0604020202020204" pitchFamily="34" charset="0"/>
                <a:cs typeface="Arial" panose="020B0604020202020204" pitchFamily="34" charset="0"/>
              </a:rPr>
              <a:t>Preparing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Success</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9148322"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9.</a:t>
            </a:r>
          </a:p>
          <a:p>
            <a:pPr algn="ctr"/>
            <a:r>
              <a:rPr lang="en-US" sz="1600" dirty="0">
                <a:solidFill>
                  <a:schemeClr val="bg1"/>
                </a:solidFill>
                <a:latin typeface="Arial" panose="020B0604020202020204" pitchFamily="34" charset="0"/>
                <a:cs typeface="Arial" panose="020B0604020202020204" pitchFamily="34" charset="0"/>
              </a:rPr>
              <a:t>Closing the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Session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9" name="Oval 8"/>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3.</a:t>
            </a:r>
          </a:p>
          <a:p>
            <a:pPr algn="ctr"/>
            <a:r>
              <a:rPr lang="en-US" sz="1600" dirty="0">
                <a:solidFill>
                  <a:schemeClr val="bg1"/>
                </a:solidFill>
                <a:latin typeface="Arial" panose="020B0604020202020204" pitchFamily="34" charset="0"/>
                <a:cs typeface="Arial" panose="020B0604020202020204" pitchFamily="34" charset="0"/>
              </a:rPr>
              <a:t>Focusing</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Group</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1" name="Oval 10"/>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4.</a:t>
            </a:r>
          </a:p>
          <a:p>
            <a:pPr algn="ctr"/>
            <a:r>
              <a:rPr lang="en-US" sz="1600" dirty="0">
                <a:solidFill>
                  <a:schemeClr val="bg1"/>
                </a:solidFill>
                <a:latin typeface="Arial" panose="020B0604020202020204" pitchFamily="34" charset="0"/>
                <a:cs typeface="Arial" panose="020B0604020202020204" pitchFamily="34" charset="0"/>
              </a:rPr>
              <a:t>The Power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the Pen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2" name="Oval 11"/>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5.</a:t>
            </a:r>
          </a:p>
          <a:p>
            <a:pPr algn="ctr"/>
            <a:r>
              <a:rPr lang="en-US" sz="1600" dirty="0">
                <a:solidFill>
                  <a:schemeClr val="bg1"/>
                </a:solidFill>
                <a:latin typeface="Arial" panose="020B0604020202020204" pitchFamily="34" charset="0"/>
                <a:cs typeface="Arial" panose="020B0604020202020204" pitchFamily="34" charset="0"/>
              </a:rPr>
              <a:t>Information</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Gathering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13" name="Oval 12"/>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7.</a:t>
            </a:r>
          </a:p>
          <a:p>
            <a:pPr algn="ctr"/>
            <a:r>
              <a:rPr lang="en-US" sz="1600" dirty="0">
                <a:solidFill>
                  <a:srgbClr val="FFFFFF"/>
                </a:solidFill>
                <a:latin typeface="Arial" panose="020B0604020202020204" pitchFamily="34" charset="0"/>
                <a:cs typeface="Arial" panose="020B0604020202020204" pitchFamily="34" charset="0"/>
              </a:rPr>
              <a:t>Consensus</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Building</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5" name="Oval 14"/>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8.</a:t>
            </a:r>
          </a:p>
          <a:p>
            <a:pPr algn="ctr"/>
            <a:r>
              <a:rPr lang="en-US" sz="1600" dirty="0">
                <a:solidFill>
                  <a:srgbClr val="FFFFFF"/>
                </a:solidFill>
                <a:latin typeface="Arial" panose="020B0604020202020204" pitchFamily="34" charset="0"/>
                <a:cs typeface="Arial" panose="020B0604020202020204" pitchFamily="34" charset="0"/>
              </a:rPr>
              <a:t>Keeping the</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Energy High</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16" name="Oval 15"/>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6.</a:t>
            </a:r>
          </a:p>
          <a:p>
            <a:pPr algn="ctr"/>
            <a:r>
              <a:rPr lang="en-US" sz="1600" dirty="0">
                <a:solidFill>
                  <a:srgbClr val="FFFFFF"/>
                </a:solidFill>
                <a:latin typeface="Arial" panose="020B0604020202020204" pitchFamily="34" charset="0"/>
                <a:cs typeface="Arial" panose="020B0604020202020204" pitchFamily="34" charset="0"/>
              </a:rPr>
              <a:t>Managing</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Dysfunction</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001637" y="3136333"/>
            <a:ext cx="210312" cy="245364"/>
          </a:xfrm>
          <a:prstGeom prst="rect">
            <a:avLst/>
          </a:prstGeom>
        </p:spPr>
      </p:pic>
      <p:pic>
        <p:nvPicPr>
          <p:cNvPr id="20" name="Picture 1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010401" y="1299191"/>
            <a:ext cx="201549" cy="254127"/>
          </a:xfrm>
          <a:prstGeom prst="rect">
            <a:avLst/>
          </a:prstGeom>
        </p:spPr>
      </p:pic>
      <p:pic>
        <p:nvPicPr>
          <p:cNvPr id="21" name="Picture 20"/>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8034978" y="2118293"/>
            <a:ext cx="105156" cy="297942"/>
          </a:xfrm>
          <a:prstGeom prst="rect">
            <a:avLst/>
          </a:prstGeom>
        </p:spPr>
      </p:pic>
      <p:sp>
        <p:nvSpPr>
          <p:cNvPr id="23" name="TextBox 22"/>
          <p:cNvSpPr txBox="1"/>
          <p:nvPr/>
        </p:nvSpPr>
        <p:spPr>
          <a:xfrm>
            <a:off x="3971082" y="4720557"/>
            <a:ext cx="1197764" cy="646331"/>
          </a:xfrm>
          <a:prstGeom prst="rect">
            <a:avLst/>
          </a:prstGeom>
          <a:noFill/>
        </p:spPr>
        <p:txBody>
          <a:bodyPr wrap="none" rtlCol="0">
            <a:spAutoFit/>
          </a:bodyPr>
          <a:lstStyle/>
          <a:p>
            <a:r>
              <a:rPr lang="en-US" dirty="0">
                <a:solidFill>
                  <a:srgbClr val="009383"/>
                </a:solidFill>
                <a:latin typeface="Arial" panose="020B0604020202020204" pitchFamily="34" charset="0"/>
                <a:cs typeface="Arial" panose="020B0604020202020204" pitchFamily="34" charset="0"/>
              </a:rPr>
              <a:t>Group</a:t>
            </a:r>
          </a:p>
          <a:p>
            <a:r>
              <a:rPr lang="en-US" dirty="0">
                <a:solidFill>
                  <a:srgbClr val="009383"/>
                </a:solidFill>
                <a:latin typeface="Arial" panose="020B0604020202020204" pitchFamily="34" charset="0"/>
                <a:cs typeface="Arial" panose="020B0604020202020204" pitchFamily="34" charset="0"/>
              </a:rPr>
              <a:t>Dynamics</a:t>
            </a:r>
          </a:p>
        </p:txBody>
      </p:sp>
      <p:sp>
        <p:nvSpPr>
          <p:cNvPr id="24" name="Rectangle 23"/>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9" name="TextBox 28"/>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Arial" panose="020B0604020202020204" pitchFamily="34" charset="0"/>
                <a:cs typeface="Arial" panose="020B0604020202020204" pitchFamily="34" charset="0"/>
              </a:rPr>
              <a:t>The Facilitation Cycle</a:t>
            </a:r>
          </a:p>
        </p:txBody>
      </p:sp>
      <p:cxnSp>
        <p:nvCxnSpPr>
          <p:cNvPr id="30" name="Straight Arrow Connector 29"/>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310264" y="5029200"/>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10.</a:t>
            </a:r>
          </a:p>
          <a:p>
            <a:pPr algn="ctr"/>
            <a:r>
              <a:rPr lang="en-US" sz="1600" dirty="0">
                <a:solidFill>
                  <a:schemeClr val="bg1"/>
                </a:solidFill>
                <a:latin typeface="Arial" panose="020B0604020202020204" pitchFamily="34" charset="0"/>
                <a:cs typeface="Arial" panose="020B0604020202020204" pitchFamily="34" charset="0"/>
              </a:rPr>
              <a:t>Agenda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Setting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cxnSp>
        <p:nvCxnSpPr>
          <p:cNvPr id="38" name="Straight Arrow Connector 37"/>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2" name="Isosceles Triangle 41"/>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3" name="Isosceles Triangle 42"/>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6" name="Isosceles Triangle 45"/>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7" name="Isosceles Triangle 46"/>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a:t>A. Set Up with 30 Min to Spare</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20</a:t>
            </a:fld>
            <a:endParaRPr lang="en-US" dirty="0"/>
          </a:p>
        </p:txBody>
      </p:sp>
      <p:sp>
        <p:nvSpPr>
          <p:cNvPr id="3" name="Content Placeholder 2"/>
          <p:cNvSpPr>
            <a:spLocks noGrp="1"/>
          </p:cNvSpPr>
          <p:nvPr>
            <p:ph type="body" sz="quarter" idx="13"/>
          </p:nvPr>
        </p:nvSpPr>
        <p:spPr/>
        <p:txBody>
          <a:bodyPr>
            <a:normAutofit/>
          </a:bodyPr>
          <a:lstStyle/>
          <a:p>
            <a:pPr>
              <a:lnSpc>
                <a:spcPct val="100000"/>
              </a:lnSpc>
              <a:spcAft>
                <a:spcPts val="1200"/>
              </a:spcAft>
            </a:pPr>
            <a:r>
              <a:rPr lang="en-US" sz="2400" dirty="0"/>
              <a:t>Estimate your set-up time</a:t>
            </a:r>
            <a:endParaRPr lang="en-US" sz="2400" dirty="0">
              <a:solidFill>
                <a:srgbClr val="F26522"/>
              </a:solidFill>
            </a:endParaRPr>
          </a:p>
          <a:p>
            <a:pPr>
              <a:lnSpc>
                <a:spcPct val="100000"/>
              </a:lnSpc>
              <a:spcAft>
                <a:spcPts val="1200"/>
              </a:spcAft>
            </a:pPr>
            <a:r>
              <a:rPr lang="en-US" sz="2400" dirty="0"/>
              <a:t>Unfamiliar location: </a:t>
            </a:r>
            <a:r>
              <a:rPr lang="en-US" sz="2400" dirty="0">
                <a:solidFill>
                  <a:srgbClr val="F26522"/>
                </a:solidFill>
              </a:rPr>
              <a:t>Add 30 minutes</a:t>
            </a:r>
          </a:p>
          <a:p>
            <a:pPr>
              <a:lnSpc>
                <a:spcPct val="100000"/>
              </a:lnSpc>
              <a:spcAft>
                <a:spcPts val="1200"/>
              </a:spcAft>
            </a:pPr>
            <a:r>
              <a:rPr lang="en-US" sz="2400" dirty="0"/>
              <a:t>Familiar location: </a:t>
            </a:r>
            <a:r>
              <a:rPr lang="en-US" sz="2400" dirty="0">
                <a:solidFill>
                  <a:srgbClr val="F26522"/>
                </a:solidFill>
              </a:rPr>
              <a:t>Add 10-20 minutes</a:t>
            </a:r>
          </a:p>
          <a:p>
            <a:pPr>
              <a:lnSpc>
                <a:spcPct val="100000"/>
              </a:lnSpc>
              <a:spcAft>
                <a:spcPts val="1200"/>
              </a:spcAft>
            </a:pPr>
            <a:r>
              <a:rPr lang="en-US" sz="2400" dirty="0"/>
              <a:t>Total = </a:t>
            </a:r>
            <a:r>
              <a:rPr lang="en-US" sz="2400" dirty="0">
                <a:solidFill>
                  <a:srgbClr val="F26522"/>
                </a:solidFill>
              </a:rPr>
              <a:t>?</a:t>
            </a:r>
          </a:p>
        </p:txBody>
      </p:sp>
      <p:sp>
        <p:nvSpPr>
          <p:cNvPr id="8" name="Footer Placeholder 7">
            <a:extLst>
              <a:ext uri="{FF2B5EF4-FFF2-40B4-BE49-F238E27FC236}">
                <a16:creationId xmlns:a16="http://schemas.microsoft.com/office/drawing/2014/main" id="{72775B66-22B2-4735-9D1F-73AE96F5C7A1}"/>
              </a:ext>
            </a:extLst>
          </p:cNvPr>
          <p:cNvSpPr>
            <a:spLocks noGrp="1"/>
          </p:cNvSpPr>
          <p:nvPr>
            <p:ph type="ftr" sz="quarter" idx="11"/>
          </p:nvPr>
        </p:nvSpPr>
        <p:spPr/>
        <p:txBody>
          <a:bodyPr/>
          <a:lstStyle/>
          <a:p>
            <a:r>
              <a:rPr lang="en-US" dirty="0"/>
              <a:t>Copyright 1992-2015, Leadership Strategies, Inc. V15.02</a:t>
            </a:r>
          </a:p>
        </p:txBody>
      </p:sp>
      <p:pic>
        <p:nvPicPr>
          <p:cNvPr id="5" name="Picture 4"/>
          <p:cNvPicPr>
            <a:picLocks noChangeAspect="1"/>
          </p:cNvPicPr>
          <p:nvPr/>
        </p:nvPicPr>
        <p:blipFill>
          <a:blip r:embed="rId3"/>
          <a:stretch>
            <a:fillRect/>
          </a:stretch>
        </p:blipFill>
        <p:spPr>
          <a:xfrm>
            <a:off x="7625457" y="4174234"/>
            <a:ext cx="1559323" cy="1559323"/>
          </a:xfrm>
          <a:prstGeom prst="rect">
            <a:avLst/>
          </a:prstGeom>
        </p:spPr>
      </p:pic>
      <p:sp>
        <p:nvSpPr>
          <p:cNvPr id="6" name="TextBox 5"/>
          <p:cNvSpPr txBox="1"/>
          <p:nvPr/>
        </p:nvSpPr>
        <p:spPr>
          <a:xfrm>
            <a:off x="10945812" y="5733557"/>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2-2</a:t>
            </a:r>
          </a:p>
        </p:txBody>
      </p:sp>
      <p:sp>
        <p:nvSpPr>
          <p:cNvPr id="7" name="TextBox 6"/>
          <p:cNvSpPr txBox="1"/>
          <p:nvPr/>
        </p:nvSpPr>
        <p:spPr>
          <a:xfrm>
            <a:off x="11093787" y="346851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lored-pencils.jpg"/>
          <p:cNvPicPr>
            <a:picLocks noChangeAspect="1"/>
          </p:cNvPicPr>
          <p:nvPr/>
        </p:nvPicPr>
        <p:blipFill>
          <a:blip r:embed="rId3"/>
          <a:stretch>
            <a:fillRect/>
          </a:stretch>
        </p:blipFill>
        <p:spPr>
          <a:xfrm>
            <a:off x="0" y="0"/>
            <a:ext cx="12192000" cy="6858000"/>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21</a:t>
            </a:fld>
            <a:endParaRPr lang="en-US" dirty="0"/>
          </a:p>
        </p:txBody>
      </p:sp>
      <p:sp>
        <p:nvSpPr>
          <p:cNvPr id="3" name="Footer Placeholder 2">
            <a:extLst>
              <a:ext uri="{FF2B5EF4-FFF2-40B4-BE49-F238E27FC236}">
                <a16:creationId xmlns:a16="http://schemas.microsoft.com/office/drawing/2014/main" id="{30DB8D13-06D5-46F3-8648-C9BA96CB173A}"/>
              </a:ext>
            </a:extLst>
          </p:cNvPr>
          <p:cNvSpPr>
            <a:spLocks noGrp="1"/>
          </p:cNvSpPr>
          <p:nvPr>
            <p:ph type="ftr" sz="quarter" idx="11"/>
          </p:nvPr>
        </p:nvSpPr>
        <p:spPr/>
        <p:txBody>
          <a:bodyPr/>
          <a:lstStyle/>
          <a:p>
            <a:r>
              <a:rPr lang="en-US" dirty="0"/>
              <a:t>Copyright 1992-2015, Leadership Strategies, Inc. V15.02</a:t>
            </a:r>
          </a:p>
        </p:txBody>
      </p:sp>
      <p:sp>
        <p:nvSpPr>
          <p:cNvPr id="15" name="Rectangle 14">
            <a:extLst>
              <a:ext uri="{FF2B5EF4-FFF2-40B4-BE49-F238E27FC236}">
                <a16:creationId xmlns:a16="http://schemas.microsoft.com/office/drawing/2014/main" id="{D1E2E9DC-8696-495F-A3DC-D6F31EAA592A}"/>
              </a:ext>
            </a:extLst>
          </p:cNvPr>
          <p:cNvSpPr/>
          <p:nvPr/>
        </p:nvSpPr>
        <p:spPr>
          <a:xfrm>
            <a:off x="3006041" y="476853"/>
            <a:ext cx="6179918" cy="702590"/>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buFont typeface="+mj-lt"/>
              <a:buAutoNum type="alphaUcPeriod" startAt="2"/>
            </a:pPr>
            <a:r>
              <a:rPr lang="en-US" sz="3600" dirty="0">
                <a:latin typeface="Arial" panose="020B0604020202020204" pitchFamily="34" charset="0"/>
                <a:cs typeface="Arial" panose="020B0604020202020204" pitchFamily="34" charset="0"/>
              </a:rPr>
              <a:t>OPTIMIZE YOUR SETUP</a:t>
            </a:r>
          </a:p>
        </p:txBody>
      </p:sp>
      <p:sp>
        <p:nvSpPr>
          <p:cNvPr id="18" name="Footer Placeholder 4">
            <a:extLst>
              <a:ext uri="{FF2B5EF4-FFF2-40B4-BE49-F238E27FC236}">
                <a16:creationId xmlns:a16="http://schemas.microsoft.com/office/drawing/2014/main" id="{7401BB1B-5B49-4BC7-9549-63DFBFE07928}"/>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B. Optimize Your Set-up</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22</a:t>
            </a:fld>
            <a:endParaRPr lang="en-US" dirty="0"/>
          </a:p>
        </p:txBody>
      </p:sp>
      <p:sp>
        <p:nvSpPr>
          <p:cNvPr id="6" name="Content Placeholder 5"/>
          <p:cNvSpPr>
            <a:spLocks noGrp="1"/>
          </p:cNvSpPr>
          <p:nvPr>
            <p:ph type="body" sz="quarter" idx="13"/>
          </p:nvPr>
        </p:nvSpPr>
        <p:spPr>
          <a:xfrm>
            <a:off x="560389" y="1582738"/>
            <a:ext cx="5535612" cy="4602544"/>
          </a:xfrm>
        </p:spPr>
        <p:txBody>
          <a:bodyPr>
            <a:normAutofit/>
          </a:bodyPr>
          <a:lstStyle/>
          <a:p>
            <a:pPr>
              <a:lnSpc>
                <a:spcPct val="100000"/>
              </a:lnSpc>
            </a:pPr>
            <a:r>
              <a:rPr lang="en-US" sz="2400" dirty="0"/>
              <a:t>Ensure that chairs and tables are arranged</a:t>
            </a:r>
          </a:p>
          <a:p>
            <a:pPr>
              <a:lnSpc>
                <a:spcPct val="100000"/>
              </a:lnSpc>
            </a:pPr>
            <a:r>
              <a:rPr lang="en-US" sz="2400" dirty="0"/>
              <a:t>Ensure adequate supplies</a:t>
            </a:r>
          </a:p>
          <a:p>
            <a:pPr lvl="1">
              <a:lnSpc>
                <a:spcPct val="100000"/>
              </a:lnSpc>
              <a:buClr>
                <a:srgbClr val="009383"/>
              </a:buClr>
              <a:buFont typeface="Arial" panose="020B0604020202020204" pitchFamily="34" charset="0"/>
              <a:buChar char="–"/>
            </a:pPr>
            <a:r>
              <a:rPr lang="en-US" dirty="0">
                <a:solidFill>
                  <a:srgbClr val="F26522"/>
                </a:solidFill>
              </a:rPr>
              <a:t>Multi-colored markers and tape</a:t>
            </a:r>
          </a:p>
          <a:p>
            <a:pPr lvl="1">
              <a:lnSpc>
                <a:spcPct val="100000"/>
              </a:lnSpc>
              <a:buClr>
                <a:srgbClr val="009383"/>
              </a:buClr>
              <a:buFont typeface="Arial" panose="020B0604020202020204" pitchFamily="34" charset="0"/>
              <a:buChar char="–"/>
            </a:pPr>
            <a:r>
              <a:rPr lang="en-US" dirty="0">
                <a:solidFill>
                  <a:srgbClr val="F26522"/>
                </a:solidFill>
              </a:rPr>
              <a:t>Flip Charts</a:t>
            </a:r>
          </a:p>
          <a:p>
            <a:pPr lvl="1">
              <a:lnSpc>
                <a:spcPct val="100000"/>
              </a:lnSpc>
              <a:buClr>
                <a:srgbClr val="009383"/>
              </a:buClr>
              <a:buFont typeface="Arial" panose="020B0604020202020204" pitchFamily="34" charset="0"/>
              <a:buChar char="–"/>
            </a:pPr>
            <a:r>
              <a:rPr lang="en-US" dirty="0">
                <a:solidFill>
                  <a:srgbClr val="F26522"/>
                </a:solidFill>
              </a:rPr>
              <a:t>Projector and screen</a:t>
            </a:r>
          </a:p>
          <a:p>
            <a:pPr lvl="1">
              <a:lnSpc>
                <a:spcPct val="100000"/>
              </a:lnSpc>
              <a:buClr>
                <a:srgbClr val="009383"/>
              </a:buClr>
              <a:buFont typeface="Arial" panose="020B0604020202020204" pitchFamily="34" charset="0"/>
              <a:buChar char="–"/>
            </a:pPr>
            <a:r>
              <a:rPr lang="en-US" dirty="0">
                <a:solidFill>
                  <a:srgbClr val="F26522"/>
                </a:solidFill>
              </a:rPr>
              <a:t>Spare bulb</a:t>
            </a:r>
          </a:p>
          <a:p>
            <a:endParaRPr lang="en-US" sz="2400" dirty="0"/>
          </a:p>
        </p:txBody>
      </p:sp>
      <p:sp>
        <p:nvSpPr>
          <p:cNvPr id="7" name="Content Placeholder 6"/>
          <p:cNvSpPr>
            <a:spLocks noGrp="1"/>
          </p:cNvSpPr>
          <p:nvPr>
            <p:ph idx="4294967295"/>
          </p:nvPr>
        </p:nvSpPr>
        <p:spPr>
          <a:xfrm>
            <a:off x="6656389" y="1582738"/>
            <a:ext cx="5338542" cy="4899025"/>
          </a:xfrm>
        </p:spPr>
        <p:txBody>
          <a:bodyPr>
            <a:normAutofit/>
          </a:bodyPr>
          <a:lstStyle/>
          <a:p>
            <a:pPr marL="457200" indent="-457200">
              <a:lnSpc>
                <a:spcPct val="100000"/>
              </a:lnSpc>
              <a:buClr>
                <a:srgbClr val="009383"/>
              </a:buClr>
              <a:buFont typeface="Arial" panose="020B0604020202020204" pitchFamily="34" charset="0"/>
              <a:buChar char="•"/>
            </a:pPr>
            <a:r>
              <a:rPr lang="en-US" sz="2400" b="0" dirty="0">
                <a:solidFill>
                  <a:schemeClr val="tx1"/>
                </a:solidFill>
              </a:rPr>
              <a:t>Set-up and post:</a:t>
            </a:r>
          </a:p>
          <a:p>
            <a:pPr lvl="1">
              <a:lnSpc>
                <a:spcPct val="100000"/>
              </a:lnSpc>
              <a:buClr>
                <a:srgbClr val="009383"/>
              </a:buClr>
              <a:buFont typeface="Arial" panose="020B0604020202020204" pitchFamily="34" charset="0"/>
              <a:buChar char="–"/>
            </a:pPr>
            <a:r>
              <a:rPr lang="en-US" dirty="0">
                <a:solidFill>
                  <a:srgbClr val="F26522"/>
                </a:solidFill>
              </a:rPr>
              <a:t>Session Objective</a:t>
            </a:r>
          </a:p>
          <a:p>
            <a:pPr lvl="1">
              <a:lnSpc>
                <a:spcPct val="100000"/>
              </a:lnSpc>
              <a:buClr>
                <a:srgbClr val="009383"/>
              </a:buClr>
              <a:buFont typeface="Arial" panose="020B0604020202020204" pitchFamily="34" charset="0"/>
              <a:buChar char="–"/>
            </a:pPr>
            <a:r>
              <a:rPr lang="en-US" dirty="0">
                <a:solidFill>
                  <a:srgbClr val="F26522"/>
                </a:solidFill>
              </a:rPr>
              <a:t>Session Agenda</a:t>
            </a:r>
          </a:p>
          <a:p>
            <a:pPr lvl="1">
              <a:lnSpc>
                <a:spcPct val="100000"/>
              </a:lnSpc>
              <a:buClr>
                <a:srgbClr val="009383"/>
              </a:buClr>
              <a:buFont typeface="Arial" panose="020B0604020202020204" pitchFamily="34" charset="0"/>
              <a:buChar char="–"/>
            </a:pPr>
            <a:r>
              <a:rPr lang="en-US" dirty="0">
                <a:solidFill>
                  <a:srgbClr val="F26522"/>
                </a:solidFill>
              </a:rPr>
              <a:t>Parking Boards</a:t>
            </a:r>
          </a:p>
          <a:p>
            <a:pPr lvl="1">
              <a:lnSpc>
                <a:spcPct val="100000"/>
              </a:lnSpc>
              <a:buClr>
                <a:srgbClr val="009383"/>
              </a:buClr>
              <a:buFont typeface="Arial" panose="020B0604020202020204" pitchFamily="34" charset="0"/>
              <a:buChar char="–"/>
            </a:pPr>
            <a:r>
              <a:rPr lang="en-US" dirty="0">
                <a:solidFill>
                  <a:srgbClr val="F26522"/>
                </a:solidFill>
              </a:rPr>
              <a:t>Ground Rules</a:t>
            </a:r>
          </a:p>
          <a:p>
            <a:pPr marL="457200" indent="-457200">
              <a:lnSpc>
                <a:spcPct val="100000"/>
              </a:lnSpc>
              <a:buClr>
                <a:srgbClr val="009383"/>
              </a:buClr>
              <a:buFont typeface="Arial" panose="020B0604020202020204" pitchFamily="34" charset="0"/>
              <a:buChar char="•"/>
            </a:pPr>
            <a:r>
              <a:rPr lang="en-US" sz="2400" b="0" dirty="0">
                <a:solidFill>
                  <a:schemeClr val="tx1"/>
                </a:solidFill>
              </a:rPr>
              <a:t>Put out name cards and sign-in sheet</a:t>
            </a:r>
          </a:p>
        </p:txBody>
      </p:sp>
      <p:sp>
        <p:nvSpPr>
          <p:cNvPr id="8" name="TextBox 7"/>
          <p:cNvSpPr txBox="1"/>
          <p:nvPr/>
        </p:nvSpPr>
        <p:spPr>
          <a:xfrm>
            <a:off x="10945811" y="5703185"/>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2-3</a:t>
            </a:r>
          </a:p>
        </p:txBody>
      </p:sp>
      <p:sp>
        <p:nvSpPr>
          <p:cNvPr id="9" name="TextBox 8"/>
          <p:cNvSpPr txBox="1"/>
          <p:nvPr/>
        </p:nvSpPr>
        <p:spPr>
          <a:xfrm>
            <a:off x="11605081" y="361675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0" name="Footer Placeholder 7">
            <a:extLst>
              <a:ext uri="{FF2B5EF4-FFF2-40B4-BE49-F238E27FC236}">
                <a16:creationId xmlns:a16="http://schemas.microsoft.com/office/drawing/2014/main" id="{5BDFE23F-1A99-4EAF-A164-01A5D8BFBF6C}"/>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500"/>
                                        <p:tgtEl>
                                          <p:spTgt spid="7">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Effect transition="in" filter="fade">
                                      <p:cBhvr>
                                        <p:cTn id="38" dur="500"/>
                                        <p:tgtEl>
                                          <p:spTgt spid="7">
                                            <p:txEl>
                                              <p:pRg st="3" end="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fade">
                                      <p:cBhvr>
                                        <p:cTn id="41" dur="500"/>
                                        <p:tgtEl>
                                          <p:spTgt spid="7">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xEl>
                                              <p:pRg st="5" end="5"/>
                                            </p:txEl>
                                          </p:spTgt>
                                        </p:tgtEl>
                                        <p:attrNameLst>
                                          <p:attrName>style.visibility</p:attrName>
                                        </p:attrNameLst>
                                      </p:cBhvr>
                                      <p:to>
                                        <p:strVal val="visible"/>
                                      </p:to>
                                    </p:set>
                                    <p:animEffect transition="in" filter="fade">
                                      <p:cBhvr>
                                        <p:cTn id="4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a:stretch/>
        </p:blipFill>
        <p:spPr>
          <a:xfrm>
            <a:off x="0" y="-625642"/>
            <a:ext cx="12192000" cy="7483643"/>
          </a:xfrm>
          <a:prstGeom prst="rect">
            <a:avLst/>
          </a:prstGeom>
        </p:spPr>
      </p:pic>
      <p:sp>
        <p:nvSpPr>
          <p:cNvPr id="7" name="Rectangle 6"/>
          <p:cNvSpPr/>
          <p:nvPr/>
        </p:nvSpPr>
        <p:spPr>
          <a:xfrm>
            <a:off x="2285638" y="404250"/>
            <a:ext cx="7620724" cy="596232"/>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cap="all" dirty="0">
                <a:solidFill>
                  <a:schemeClr val="bg1"/>
                </a:solidFill>
                <a:latin typeface="Arial" panose="020B0604020202020204" pitchFamily="34" charset="0"/>
                <a:cs typeface="Arial" panose="020B0604020202020204" pitchFamily="34" charset="0"/>
              </a:rPr>
              <a:t>c. Use the gathering period</a:t>
            </a:r>
          </a:p>
        </p:txBody>
      </p:sp>
      <p:sp>
        <p:nvSpPr>
          <p:cNvPr id="16" name="Slide Number Placeholder 3"/>
          <p:cNvSpPr>
            <a:spLocks noGrp="1"/>
          </p:cNvSpPr>
          <p:nvPr>
            <p:ph type="sldNum" sz="quarter" idx="12"/>
          </p:nvPr>
        </p:nvSpPr>
        <p:spPr/>
        <p:txBody>
          <a:bodyPr/>
          <a:lstStyle/>
          <a:p>
            <a:fld id="{F29FD61F-2294-5D42-A9D7-9928D42B3773}" type="slidenum">
              <a:rPr lang="en-US" smtClean="0"/>
              <a:pPr/>
              <a:t>23</a:t>
            </a:fld>
            <a:endParaRPr lang="en-US" dirty="0"/>
          </a:p>
        </p:txBody>
      </p:sp>
      <p:sp>
        <p:nvSpPr>
          <p:cNvPr id="3" name="Footer Placeholder 2">
            <a:extLst>
              <a:ext uri="{FF2B5EF4-FFF2-40B4-BE49-F238E27FC236}">
                <a16:creationId xmlns:a16="http://schemas.microsoft.com/office/drawing/2014/main" id="{4A28C0FB-0CC6-47DE-B438-D1C565884FFD}"/>
              </a:ext>
            </a:extLst>
          </p:cNvPr>
          <p:cNvSpPr>
            <a:spLocks noGrp="1"/>
          </p:cNvSpPr>
          <p:nvPr>
            <p:ph type="ftr" sz="quarter" idx="11"/>
          </p:nvPr>
        </p:nvSpPr>
        <p:spPr/>
        <p:txBody>
          <a:bodyPr/>
          <a:lstStyle/>
          <a:p>
            <a:r>
              <a:rPr lang="en-US" dirty="0"/>
              <a:t>Copyright 1992-2015, Leadership Strategies, Inc. V15.02</a:t>
            </a:r>
          </a:p>
        </p:txBody>
      </p:sp>
      <p:sp>
        <p:nvSpPr>
          <p:cNvPr id="14" name="Rectangle 13"/>
          <p:cNvSpPr/>
          <p:nvPr/>
        </p:nvSpPr>
        <p:spPr>
          <a:xfrm>
            <a:off x="2791213" y="2296567"/>
            <a:ext cx="6609574" cy="10389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10869946" y="582124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2-4</a:t>
            </a:r>
          </a:p>
        </p:txBody>
      </p:sp>
      <p:sp>
        <p:nvSpPr>
          <p:cNvPr id="15" name="Content Placeholder 26"/>
          <p:cNvSpPr>
            <a:spLocks noGrp="1"/>
          </p:cNvSpPr>
          <p:nvPr>
            <p:ph type="body" sz="quarter" idx="4294967295"/>
          </p:nvPr>
        </p:nvSpPr>
        <p:spPr>
          <a:xfrm>
            <a:off x="2791214" y="2296567"/>
            <a:ext cx="6609574" cy="1166976"/>
          </a:xfrm>
        </p:spPr>
        <p:txBody>
          <a:bodyPr>
            <a:noAutofit/>
          </a:bodyPr>
          <a:lstStyle/>
          <a:p>
            <a:pPr>
              <a:lnSpc>
                <a:spcPct val="100000"/>
              </a:lnSpc>
              <a:buClr>
                <a:srgbClr val="009383"/>
              </a:buClr>
            </a:pPr>
            <a:r>
              <a:rPr lang="en-US" sz="2400" dirty="0">
                <a:latin typeface="Arial" panose="020B0604020202020204" pitchFamily="34" charset="0"/>
                <a:cs typeface="Arial" panose="020B0604020202020204" pitchFamily="34" charset="0"/>
              </a:rPr>
              <a:t>Establish personal rapport</a:t>
            </a:r>
          </a:p>
          <a:p>
            <a:pPr>
              <a:lnSpc>
                <a:spcPct val="100000"/>
              </a:lnSpc>
              <a:buClr>
                <a:srgbClr val="009383"/>
              </a:buClr>
            </a:pPr>
            <a:r>
              <a:rPr lang="en-US" sz="2400" dirty="0">
                <a:latin typeface="Arial" panose="020B0604020202020204" pitchFamily="34" charset="0"/>
                <a:cs typeface="Arial" panose="020B0604020202020204" pitchFamily="34" charset="0"/>
              </a:rPr>
              <a:t>See suggested topics to chat about</a:t>
            </a:r>
          </a:p>
        </p:txBody>
      </p:sp>
      <p:sp>
        <p:nvSpPr>
          <p:cNvPr id="18" name="Footer Placeholder 4">
            <a:extLst>
              <a:ext uri="{FF2B5EF4-FFF2-40B4-BE49-F238E27FC236}">
                <a16:creationId xmlns:a16="http://schemas.microsoft.com/office/drawing/2014/main" id="{4D2B2291-38FB-4936-A15E-FD0F0FAE78E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xEl>
                                              <p:pRg st="1" end="1"/>
                                            </p:txEl>
                                          </p:spTgt>
                                        </p:tgtEl>
                                        <p:attrNameLst>
                                          <p:attrName>style.visibility</p:attrName>
                                        </p:attrNameLst>
                                      </p:cBhvr>
                                      <p:to>
                                        <p:strVal val="visible"/>
                                      </p:to>
                                    </p:set>
                                    <p:animEffect transition="in" filter="fade">
                                      <p:cBhvr>
                                        <p:cTn id="16"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tart-engine-button.jpg"/>
          <p:cNvPicPr>
            <a:picLocks noChangeAspect="1"/>
          </p:cNvPicPr>
          <p:nvPr/>
        </p:nvPicPr>
        <p:blipFill>
          <a:blip r:embed="rId3"/>
          <a:stretch>
            <a:fillRect/>
          </a:stretch>
        </p:blipFill>
        <p:spPr>
          <a:xfrm>
            <a:off x="0" y="0"/>
            <a:ext cx="12192000" cy="6858000"/>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24</a:t>
            </a:fld>
            <a:endParaRPr lang="en-US" dirty="0"/>
          </a:p>
        </p:txBody>
      </p:sp>
      <p:sp>
        <p:nvSpPr>
          <p:cNvPr id="3" name="Footer Placeholder 2">
            <a:extLst>
              <a:ext uri="{FF2B5EF4-FFF2-40B4-BE49-F238E27FC236}">
                <a16:creationId xmlns:a16="http://schemas.microsoft.com/office/drawing/2014/main" id="{0B7EAC91-B243-459E-B054-A3C02B1AF4B1}"/>
              </a:ext>
            </a:extLst>
          </p:cNvPr>
          <p:cNvSpPr>
            <a:spLocks noGrp="1"/>
          </p:cNvSpPr>
          <p:nvPr>
            <p:ph type="ftr" sz="quarter" idx="11"/>
          </p:nvPr>
        </p:nvSpPr>
        <p:spPr/>
        <p:txBody>
          <a:bodyPr/>
          <a:lstStyle/>
          <a:p>
            <a:r>
              <a:rPr lang="en-US" dirty="0"/>
              <a:t>Copyright 1992-2015, Leadership Strategies, Inc. V15.02</a:t>
            </a:r>
          </a:p>
        </p:txBody>
      </p:sp>
      <p:sp>
        <p:nvSpPr>
          <p:cNvPr id="22" name="Rectangle 21"/>
          <p:cNvSpPr/>
          <p:nvPr/>
        </p:nvSpPr>
        <p:spPr>
          <a:xfrm>
            <a:off x="2609871" y="1816182"/>
            <a:ext cx="6972257" cy="15193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0816938"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2-4</a:t>
            </a:r>
          </a:p>
        </p:txBody>
      </p:sp>
      <p:sp>
        <p:nvSpPr>
          <p:cNvPr id="23" name="Content Placeholder 26"/>
          <p:cNvSpPr>
            <a:spLocks noGrp="1"/>
          </p:cNvSpPr>
          <p:nvPr>
            <p:ph type="body" sz="quarter" idx="4294967295"/>
          </p:nvPr>
        </p:nvSpPr>
        <p:spPr>
          <a:xfrm>
            <a:off x="2609870" y="1816183"/>
            <a:ext cx="6972257" cy="1519300"/>
          </a:xfrm>
        </p:spPr>
        <p:txBody>
          <a:bodyPr>
            <a:noAutofit/>
          </a:bodyPr>
          <a:lstStyle/>
          <a:p>
            <a:pPr>
              <a:lnSpc>
                <a:spcPct val="100000"/>
              </a:lnSpc>
              <a:buClr>
                <a:srgbClr val="009383"/>
              </a:buClr>
            </a:pPr>
            <a:r>
              <a:rPr lang="en-US" sz="2400" dirty="0">
                <a:latin typeface="Arial" panose="020B0604020202020204" pitchFamily="34" charset="0"/>
                <a:cs typeface="Arial" panose="020B0604020202020204" pitchFamily="34" charset="0"/>
              </a:rPr>
              <a:t>Confirm with person who will kick-off</a:t>
            </a:r>
          </a:p>
          <a:p>
            <a:pPr>
              <a:lnSpc>
                <a:spcPct val="100000"/>
              </a:lnSpc>
              <a:buClr>
                <a:srgbClr val="009383"/>
              </a:buClr>
            </a:pPr>
            <a:r>
              <a:rPr lang="en-US" sz="2400" dirty="0">
                <a:latin typeface="Arial" panose="020B0604020202020204" pitchFamily="34" charset="0"/>
                <a:cs typeface="Arial" panose="020B0604020202020204" pitchFamily="34" charset="0"/>
              </a:rPr>
              <a:t>Give 10- and 2-minute warnings</a:t>
            </a:r>
          </a:p>
          <a:p>
            <a:pPr>
              <a:lnSpc>
                <a:spcPct val="100000"/>
              </a:lnSpc>
              <a:buClr>
                <a:srgbClr val="009383"/>
              </a:buClr>
            </a:pPr>
            <a:r>
              <a:rPr lang="en-US" sz="2400" dirty="0">
                <a:latin typeface="Arial" panose="020B0604020202020204" pitchFamily="34" charset="0"/>
                <a:cs typeface="Arial" panose="020B0604020202020204" pitchFamily="34" charset="0"/>
              </a:rPr>
              <a:t>Other methods to start on time?</a:t>
            </a:r>
          </a:p>
        </p:txBody>
      </p:sp>
      <p:sp>
        <p:nvSpPr>
          <p:cNvPr id="18" name="Rectangle 17">
            <a:extLst>
              <a:ext uri="{FF2B5EF4-FFF2-40B4-BE49-F238E27FC236}">
                <a16:creationId xmlns:a16="http://schemas.microsoft.com/office/drawing/2014/main" id="{F0DD430B-ADE8-42AE-931D-2861F59F0095}"/>
              </a:ext>
            </a:extLst>
          </p:cNvPr>
          <p:cNvSpPr/>
          <p:nvPr/>
        </p:nvSpPr>
        <p:spPr>
          <a:xfrm>
            <a:off x="3455281" y="291325"/>
            <a:ext cx="5281438" cy="477302"/>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KICK OFF PROMPTLY</a:t>
            </a:r>
          </a:p>
        </p:txBody>
      </p:sp>
      <p:sp>
        <p:nvSpPr>
          <p:cNvPr id="20" name="Footer Placeholder 4">
            <a:extLst>
              <a:ext uri="{FF2B5EF4-FFF2-40B4-BE49-F238E27FC236}">
                <a16:creationId xmlns:a16="http://schemas.microsoft.com/office/drawing/2014/main" id="{617BCECE-9CE4-49CD-B7EA-03CCC6CF5E87}"/>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500"/>
                                        <p:tgtEl>
                                          <p:spTgt spid="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Effect transition="in" filter="fade">
                                      <p:cBhvr>
                                        <p:cTn id="16" dur="500"/>
                                        <p:tgtEl>
                                          <p:spTgt spid="2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Eyes-Woman-Focus.jpg"/>
          <p:cNvPicPr>
            <a:picLocks noChangeAspect="1"/>
          </p:cNvPicPr>
          <p:nvPr/>
        </p:nvPicPr>
        <p:blipFill rotWithShape="1">
          <a:blip r:embed="rId3"/>
          <a:srcRect/>
          <a:stretch/>
        </p:blipFill>
        <p:spPr>
          <a:xfrm>
            <a:off x="0" y="0"/>
            <a:ext cx="12191999" cy="6858000"/>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solidFill>
                  <a:srgbClr val="00C7B1"/>
                </a:solidFill>
              </a:rPr>
              <a:pPr/>
              <a:t>25</a:t>
            </a:fld>
            <a:endParaRPr lang="en-US" dirty="0">
              <a:solidFill>
                <a:srgbClr val="00C7B1"/>
              </a:solidFill>
            </a:endParaRPr>
          </a:p>
        </p:txBody>
      </p:sp>
      <p:sp>
        <p:nvSpPr>
          <p:cNvPr id="3" name="Footer Placeholder 2">
            <a:extLst>
              <a:ext uri="{FF2B5EF4-FFF2-40B4-BE49-F238E27FC236}">
                <a16:creationId xmlns:a16="http://schemas.microsoft.com/office/drawing/2014/main" id="{E1D542B3-BDE2-4100-92AA-0662D64112CD}"/>
              </a:ext>
            </a:extLst>
          </p:cNvPr>
          <p:cNvSpPr>
            <a:spLocks noGrp="1"/>
          </p:cNvSpPr>
          <p:nvPr>
            <p:ph type="ftr" sz="quarter" idx="11"/>
          </p:nvPr>
        </p:nvSpPr>
        <p:spPr/>
        <p:txBody>
          <a:bodyPr/>
          <a:lstStyle/>
          <a:p>
            <a:r>
              <a:rPr lang="en-US" dirty="0"/>
              <a:t>Copyright 1992-2015, Leadership Strategies, Inc. V15.02</a:t>
            </a:r>
          </a:p>
        </p:txBody>
      </p:sp>
      <p:sp>
        <p:nvSpPr>
          <p:cNvPr id="14" name="Rectangle 13"/>
          <p:cNvSpPr/>
          <p:nvPr/>
        </p:nvSpPr>
        <p:spPr>
          <a:xfrm>
            <a:off x="3278647" y="2123192"/>
            <a:ext cx="5634704" cy="10460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10842724" y="585343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2-6</a:t>
            </a:r>
          </a:p>
        </p:txBody>
      </p:sp>
      <p:sp>
        <p:nvSpPr>
          <p:cNvPr id="15" name="Content Placeholder 26"/>
          <p:cNvSpPr>
            <a:spLocks noGrp="1"/>
          </p:cNvSpPr>
          <p:nvPr>
            <p:ph type="body" sz="quarter" idx="4294967295"/>
          </p:nvPr>
        </p:nvSpPr>
        <p:spPr>
          <a:xfrm>
            <a:off x="3278647" y="2141648"/>
            <a:ext cx="5634704" cy="1166975"/>
          </a:xfrm>
        </p:spPr>
        <p:txBody>
          <a:bodyPr>
            <a:noAutofit/>
          </a:bodyPr>
          <a:lstStyle/>
          <a:p>
            <a:pPr>
              <a:buClr>
                <a:srgbClr val="009383"/>
              </a:buClr>
            </a:pPr>
            <a:r>
              <a:rPr lang="en-US" sz="2400" dirty="0">
                <a:latin typeface="Arial" panose="020B0604020202020204" pitchFamily="34" charset="0"/>
                <a:cs typeface="Arial" panose="020B0604020202020204" pitchFamily="34" charset="0"/>
              </a:rPr>
              <a:t>Why?</a:t>
            </a:r>
          </a:p>
          <a:p>
            <a:pPr>
              <a:buClr>
                <a:srgbClr val="009383"/>
              </a:buClr>
            </a:pPr>
            <a:r>
              <a:rPr lang="en-US" sz="2400" dirty="0">
                <a:latin typeface="Arial" panose="020B0604020202020204" pitchFamily="34" charset="0"/>
                <a:cs typeface="Arial" panose="020B0604020202020204" pitchFamily="34" charset="0"/>
              </a:rPr>
              <a:t>Use the mnemonic technique</a:t>
            </a:r>
          </a:p>
        </p:txBody>
      </p:sp>
      <p:sp>
        <p:nvSpPr>
          <p:cNvPr id="18" name="Rectangle 17">
            <a:extLst>
              <a:ext uri="{FF2B5EF4-FFF2-40B4-BE49-F238E27FC236}">
                <a16:creationId xmlns:a16="http://schemas.microsoft.com/office/drawing/2014/main" id="{F688BF1F-1D15-4AE4-AE07-08FEA7726FC9}"/>
              </a:ext>
            </a:extLst>
          </p:cNvPr>
          <p:cNvSpPr/>
          <p:nvPr/>
        </p:nvSpPr>
        <p:spPr>
          <a:xfrm>
            <a:off x="2913621" y="484886"/>
            <a:ext cx="6364755" cy="676147"/>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b"/>
          <a:lstStyle/>
          <a:p>
            <a:pPr algn="ctr">
              <a:lnSpc>
                <a:spcPts val="6260"/>
              </a:lnSpc>
              <a:spcBef>
                <a:spcPct val="0"/>
              </a:spcBef>
              <a:defRPr/>
            </a:pPr>
            <a:r>
              <a:rPr lang="en-US" sz="3600" cap="all" dirty="0">
                <a:solidFill>
                  <a:schemeClr val="bg1"/>
                </a:solidFill>
                <a:latin typeface="Arial" panose="020B0604020202020204" pitchFamily="34" charset="0"/>
                <a:cs typeface="Arial" panose="020B0604020202020204" pitchFamily="34" charset="0"/>
              </a:rPr>
              <a:t>Memorize your opening</a:t>
            </a:r>
          </a:p>
        </p:txBody>
      </p:sp>
      <p:sp>
        <p:nvSpPr>
          <p:cNvPr id="22" name="Footer Placeholder 4">
            <a:extLst>
              <a:ext uri="{FF2B5EF4-FFF2-40B4-BE49-F238E27FC236}">
                <a16:creationId xmlns:a16="http://schemas.microsoft.com/office/drawing/2014/main" id="{D269F802-FFD3-43E1-8BEF-8732818E292D}"/>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xEl>
                                              <p:pRg st="1" end="1"/>
                                            </p:txEl>
                                          </p:spTgt>
                                        </p:tgtEl>
                                        <p:attrNameLst>
                                          <p:attrName>style.visibility</p:attrName>
                                        </p:attrNameLst>
                                      </p:cBhvr>
                                      <p:to>
                                        <p:strVal val="visible"/>
                                      </p:to>
                                    </p:set>
                                    <p:animEffect transition="in" filter="fade">
                                      <p:cBhvr>
                                        <p:cTn id="16"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Sample Opening Words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26</a:t>
            </a:fld>
            <a:endParaRPr lang="en-US" dirty="0"/>
          </a:p>
        </p:txBody>
      </p:sp>
      <p:sp>
        <p:nvSpPr>
          <p:cNvPr id="27" name="Content Placeholder 26"/>
          <p:cNvSpPr>
            <a:spLocks noGrp="1"/>
          </p:cNvSpPr>
          <p:nvPr>
            <p:ph type="body" sz="quarter" idx="13"/>
          </p:nvPr>
        </p:nvSpPr>
        <p:spPr/>
        <p:txBody>
          <a:bodyPr/>
          <a:lstStyle/>
          <a:p>
            <a:pPr>
              <a:lnSpc>
                <a:spcPct val="100000"/>
              </a:lnSpc>
              <a:spcAft>
                <a:spcPts val="600"/>
              </a:spcAft>
            </a:pPr>
            <a:r>
              <a:rPr lang="en-US" sz="2400" dirty="0">
                <a:solidFill>
                  <a:srgbClr val="F26522"/>
                </a:solidFill>
                <a:latin typeface="Franklin Gothic Medium"/>
                <a:cs typeface="Franklin Gothic Medium"/>
              </a:rPr>
              <a:t>G</a:t>
            </a:r>
            <a:r>
              <a:rPr lang="en-US" sz="2400" dirty="0"/>
              <a:t>ood Morning…</a:t>
            </a:r>
          </a:p>
          <a:p>
            <a:pPr>
              <a:lnSpc>
                <a:spcPct val="100000"/>
              </a:lnSpc>
              <a:spcAft>
                <a:spcPts val="600"/>
              </a:spcAft>
            </a:pPr>
            <a:r>
              <a:rPr lang="en-US" sz="2400" dirty="0">
                <a:solidFill>
                  <a:srgbClr val="F26522"/>
                </a:solidFill>
                <a:latin typeface="Franklin Gothic Medium"/>
                <a:cs typeface="Franklin Gothic Medium"/>
              </a:rPr>
              <a:t>O</a:t>
            </a:r>
            <a:r>
              <a:rPr lang="en-US" sz="2400" dirty="0"/>
              <a:t>ne part of my job that I always enjoy</a:t>
            </a:r>
          </a:p>
          <a:p>
            <a:pPr>
              <a:lnSpc>
                <a:spcPct val="100000"/>
              </a:lnSpc>
              <a:spcAft>
                <a:spcPts val="600"/>
              </a:spcAft>
            </a:pPr>
            <a:r>
              <a:rPr lang="en-US" sz="2400" dirty="0">
                <a:solidFill>
                  <a:srgbClr val="F26522"/>
                </a:solidFill>
                <a:latin typeface="Franklin Gothic Medium"/>
                <a:cs typeface="Franklin Gothic Medium"/>
              </a:rPr>
              <a:t>E</a:t>
            </a:r>
            <a:r>
              <a:rPr lang="en-US" sz="2400" dirty="0"/>
              <a:t>asy to get caught up in the day-to-day</a:t>
            </a:r>
          </a:p>
          <a:p>
            <a:pPr>
              <a:lnSpc>
                <a:spcPct val="100000"/>
              </a:lnSpc>
              <a:spcAft>
                <a:spcPts val="600"/>
              </a:spcAft>
            </a:pPr>
            <a:r>
              <a:rPr lang="en-US" sz="2400" dirty="0">
                <a:solidFill>
                  <a:srgbClr val="F26522"/>
                </a:solidFill>
                <a:latin typeface="Franklin Gothic Medium"/>
                <a:cs typeface="Franklin Gothic Medium"/>
              </a:rPr>
              <a:t>O</a:t>
            </a:r>
            <a:r>
              <a:rPr lang="en-US" sz="2400" dirty="0"/>
              <a:t>bjective for the next three days</a:t>
            </a:r>
          </a:p>
          <a:p>
            <a:pPr>
              <a:lnSpc>
                <a:spcPct val="100000"/>
              </a:lnSpc>
              <a:spcAft>
                <a:spcPts val="600"/>
              </a:spcAft>
            </a:pPr>
            <a:r>
              <a:rPr lang="en-US" sz="2400" dirty="0">
                <a:solidFill>
                  <a:srgbClr val="F26522"/>
                </a:solidFill>
                <a:latin typeface="Franklin Gothic Medium"/>
                <a:cs typeface="Franklin Gothic Medium"/>
              </a:rPr>
              <a:t>S</a:t>
            </a:r>
            <a:r>
              <a:rPr lang="en-US" sz="2400" dirty="0"/>
              <a:t>ession will be fast-paced </a:t>
            </a:r>
          </a:p>
          <a:p>
            <a:pPr>
              <a:lnSpc>
                <a:spcPct val="100000"/>
              </a:lnSpc>
              <a:spcAft>
                <a:spcPts val="600"/>
              </a:spcAft>
            </a:pPr>
            <a:r>
              <a:rPr lang="en-US" sz="2400" dirty="0">
                <a:solidFill>
                  <a:srgbClr val="F26522"/>
                </a:solidFill>
                <a:latin typeface="Franklin Gothic Medium"/>
                <a:cs typeface="Franklin Gothic Medium"/>
              </a:rPr>
              <a:t>I</a:t>
            </a:r>
            <a:r>
              <a:rPr lang="en-US" sz="2400" dirty="0"/>
              <a:t>ntroductions</a:t>
            </a:r>
          </a:p>
          <a:p>
            <a:pPr>
              <a:spcAft>
                <a:spcPts val="600"/>
              </a:spcAft>
            </a:pPr>
            <a:endParaRPr lang="en-US" dirty="0"/>
          </a:p>
        </p:txBody>
      </p:sp>
      <p:sp>
        <p:nvSpPr>
          <p:cNvPr id="2" name="Footer Placeholder 1">
            <a:extLst>
              <a:ext uri="{FF2B5EF4-FFF2-40B4-BE49-F238E27FC236}">
                <a16:creationId xmlns:a16="http://schemas.microsoft.com/office/drawing/2014/main" id="{6ED4E973-3839-443B-A854-6D9D96EEB129}"/>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0678590"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2-7</a:t>
            </a:r>
          </a:p>
        </p:txBody>
      </p:sp>
      <p:sp>
        <p:nvSpPr>
          <p:cNvPr id="6" name="TextBox 5"/>
          <p:cNvSpPr txBox="1"/>
          <p:nvPr/>
        </p:nvSpPr>
        <p:spPr>
          <a:xfrm>
            <a:off x="11436687" y="459234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xEl>
                                              <p:pRg st="5" end="5"/>
                                            </p:txEl>
                                          </p:spTgt>
                                        </p:tgtEl>
                                        <p:attrNameLst>
                                          <p:attrName>style.visibility</p:attrName>
                                        </p:attrNameLst>
                                      </p:cBhvr>
                                      <p:to>
                                        <p:strVal val="visible"/>
                                      </p:to>
                                    </p:set>
                                    <p:animEffect transition="in" filter="fade">
                                      <p:cBhvr>
                                        <p:cTn id="32"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27</a:t>
            </a:fld>
            <a:endParaRPr lang="en-US" dirty="0"/>
          </a:p>
        </p:txBody>
      </p:sp>
      <p:sp>
        <p:nvSpPr>
          <p:cNvPr id="6" name="Title 5"/>
          <p:cNvSpPr>
            <a:spLocks noGrp="1"/>
          </p:cNvSpPr>
          <p:nvPr>
            <p:ph type="title"/>
          </p:nvPr>
        </p:nvSpPr>
        <p:spPr/>
        <p:txBody>
          <a:bodyPr anchor="ctr">
            <a:normAutofit/>
          </a:bodyPr>
          <a:lstStyle/>
          <a:p>
            <a:r>
              <a:rPr lang="en-US" sz="5000" dirty="0">
                <a:latin typeface="Arial" panose="020B0604020202020204" pitchFamily="34" charset="0"/>
                <a:cs typeface="Arial" panose="020B0604020202020204" pitchFamily="34" charset="0"/>
              </a:rPr>
              <a:t>REVIEW</a:t>
            </a:r>
          </a:p>
        </p:txBody>
      </p:sp>
      <p:sp>
        <p:nvSpPr>
          <p:cNvPr id="8" name="Footer Placeholder 2">
            <a:extLst>
              <a:ext uri="{FF2B5EF4-FFF2-40B4-BE49-F238E27FC236}">
                <a16:creationId xmlns:a16="http://schemas.microsoft.com/office/drawing/2014/main" id="{DD092311-43BE-4D68-BEB1-BFC70BBCBE11}"/>
              </a:ext>
            </a:extLst>
          </p:cNvPr>
          <p:cNvSpPr>
            <a:spLocks noGrp="1"/>
          </p:cNvSpPr>
          <p:nvPr>
            <p:ph type="ftr" sz="quarter" idx="11"/>
          </p:nvPr>
        </p:nvSpPr>
        <p:spPr/>
        <p:txBody>
          <a:bodyPr/>
          <a:lstStyle/>
          <a:p>
            <a:r>
              <a:rPr lang="en-US" dirty="0"/>
              <a:t>Copyright 1992-2015, Leadership Strategies, Inc. V15.02</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28</a:t>
            </a:fld>
            <a:endParaRPr lang="en-US" dirty="0"/>
          </a:p>
        </p:txBody>
      </p:sp>
      <p:sp>
        <p:nvSpPr>
          <p:cNvPr id="27" name="Content Placeholder 26"/>
          <p:cNvSpPr>
            <a:spLocks noGrp="1"/>
          </p:cNvSpPr>
          <p:nvPr>
            <p:ph type="body" sz="quarter" idx="13"/>
          </p:nvPr>
        </p:nvSpPr>
        <p:spPr>
          <a:xfrm>
            <a:off x="560388" y="2207260"/>
            <a:ext cx="11426825" cy="3978022"/>
          </a:xfrm>
        </p:spPr>
        <p:txBody>
          <a:bodyPr>
            <a:normAutofit/>
          </a:bodyPr>
          <a:lstStyle/>
          <a:p>
            <a:pPr>
              <a:spcAft>
                <a:spcPts val="600"/>
              </a:spcAft>
            </a:pPr>
            <a:r>
              <a:rPr lang="en-US" sz="2400" dirty="0"/>
              <a:t>Inform</a:t>
            </a:r>
          </a:p>
          <a:p>
            <a:pPr>
              <a:spcAft>
                <a:spcPts val="600"/>
              </a:spcAft>
            </a:pPr>
            <a:r>
              <a:rPr lang="en-US" sz="2400" dirty="0"/>
              <a:t>Excite</a:t>
            </a:r>
          </a:p>
          <a:p>
            <a:pPr>
              <a:spcAft>
                <a:spcPts val="600"/>
              </a:spcAft>
            </a:pPr>
            <a:r>
              <a:rPr lang="en-US" sz="2400" dirty="0"/>
              <a:t>Empower</a:t>
            </a:r>
          </a:p>
          <a:p>
            <a:pPr>
              <a:spcAft>
                <a:spcPts val="600"/>
              </a:spcAft>
            </a:pPr>
            <a:r>
              <a:rPr lang="en-US" sz="2400" dirty="0"/>
              <a:t>Involve</a:t>
            </a:r>
          </a:p>
        </p:txBody>
      </p:sp>
      <p:sp>
        <p:nvSpPr>
          <p:cNvPr id="2" name="Footer Placeholder 1">
            <a:extLst>
              <a:ext uri="{FF2B5EF4-FFF2-40B4-BE49-F238E27FC236}">
                <a16:creationId xmlns:a16="http://schemas.microsoft.com/office/drawing/2014/main" id="{D04BF183-AC16-441B-A946-3D0AB2904180}"/>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560388" y="1431161"/>
            <a:ext cx="8360610" cy="690565"/>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4 parts of the great opening?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29</a:t>
            </a:fld>
            <a:endParaRPr lang="en-US" dirty="0"/>
          </a:p>
        </p:txBody>
      </p:sp>
      <p:sp>
        <p:nvSpPr>
          <p:cNvPr id="27" name="Content Placeholder 26"/>
          <p:cNvSpPr>
            <a:spLocks noGrp="1"/>
          </p:cNvSpPr>
          <p:nvPr>
            <p:ph type="body" sz="quarter" idx="13"/>
          </p:nvPr>
        </p:nvSpPr>
        <p:spPr>
          <a:xfrm>
            <a:off x="560388" y="2207260"/>
            <a:ext cx="11426825" cy="3978022"/>
          </a:xfrm>
        </p:spPr>
        <p:txBody>
          <a:bodyPr>
            <a:normAutofit/>
          </a:bodyPr>
          <a:lstStyle/>
          <a:p>
            <a:pPr>
              <a:spcAft>
                <a:spcPts val="600"/>
              </a:spcAft>
            </a:pPr>
            <a:r>
              <a:rPr lang="en-US" sz="2400" dirty="0"/>
              <a:t>Purpose</a:t>
            </a:r>
          </a:p>
          <a:p>
            <a:pPr>
              <a:spcAft>
                <a:spcPts val="600"/>
              </a:spcAft>
            </a:pPr>
            <a:r>
              <a:rPr lang="en-US" sz="2400" dirty="0"/>
              <a:t>Product</a:t>
            </a:r>
          </a:p>
        </p:txBody>
      </p:sp>
      <p:sp>
        <p:nvSpPr>
          <p:cNvPr id="2" name="Footer Placeholder 1">
            <a:extLst>
              <a:ext uri="{FF2B5EF4-FFF2-40B4-BE49-F238E27FC236}">
                <a16:creationId xmlns:a16="http://schemas.microsoft.com/office/drawing/2014/main" id="{583C7B1B-1CE7-44B4-AB23-CAA09E2C3307}"/>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560388" y="1383704"/>
            <a:ext cx="8071290" cy="69056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should be included in the inform?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udience.jpg"/>
          <p:cNvPicPr>
            <a:picLocks noChangeAspect="1"/>
          </p:cNvPicPr>
          <p:nvPr/>
        </p:nvPicPr>
        <p:blipFill>
          <a:blip r:embed="rId3"/>
          <a:srcRect r="9280"/>
          <a:stretch>
            <a:fillRect/>
          </a:stretch>
        </p:blipFill>
        <p:spPr>
          <a:xfrm>
            <a:off x="0" y="0"/>
            <a:ext cx="12192000" cy="3606800"/>
          </a:xfrm>
          <a:prstGeom prst="rect">
            <a:avLst/>
          </a:prstGeom>
        </p:spPr>
      </p:pic>
      <p:sp>
        <p:nvSpPr>
          <p:cNvPr id="4" name="Slide Number Placeholder 3"/>
          <p:cNvSpPr>
            <a:spLocks noGrp="1"/>
          </p:cNvSpPr>
          <p:nvPr>
            <p:ph type="sldNum" sz="quarter" idx="12"/>
          </p:nvPr>
        </p:nvSpPr>
        <p:spPr/>
        <p:txBody>
          <a:bodyPr/>
          <a:lstStyle/>
          <a:p>
            <a:fld id="{F29FD61F-2294-5D42-A9D7-9928D42B3773}" type="slidenum">
              <a:rPr lang="en-US" smtClean="0"/>
              <a:pPr/>
              <a:t>3</a:t>
            </a:fld>
            <a:endParaRPr lang="en-US" dirty="0"/>
          </a:p>
        </p:txBody>
      </p:sp>
      <p:sp>
        <p:nvSpPr>
          <p:cNvPr id="13" name="Footer Placeholder 4">
            <a:extLst>
              <a:ext uri="{FF2B5EF4-FFF2-40B4-BE49-F238E27FC236}">
                <a16:creationId xmlns:a16="http://schemas.microsoft.com/office/drawing/2014/main" id="{11CF4FD9-1039-4F8B-A49D-ADF0A174E6F2}"/>
              </a:ext>
            </a:extLst>
          </p:cNvPr>
          <p:cNvSpPr>
            <a:spLocks noGrp="1"/>
          </p:cNvSpPr>
          <p:nvPr>
            <p:ph type="ftr" sz="quarter" idx="11"/>
          </p:nvPr>
        </p:nvSpPr>
        <p:spPr/>
        <p:txBody>
          <a:bodyPr/>
          <a:lstStyle/>
          <a:p>
            <a:r>
              <a:rPr lang="en-US" dirty="0"/>
              <a:t>Copyright 1992-2015, Leadership Strategies, Inc. V15.02</a:t>
            </a:r>
          </a:p>
        </p:txBody>
      </p:sp>
      <p:sp>
        <p:nvSpPr>
          <p:cNvPr id="10" name="Title 1">
            <a:extLst>
              <a:ext uri="{FF2B5EF4-FFF2-40B4-BE49-F238E27FC236}">
                <a16:creationId xmlns:a16="http://schemas.microsoft.com/office/drawing/2014/main" id="{7F9B2CA3-DF9B-4FED-BA6E-448E6C2E1E76}"/>
              </a:ext>
            </a:extLst>
          </p:cNvPr>
          <p:cNvSpPr txBox="1">
            <a:spLocks/>
          </p:cNvSpPr>
          <p:nvPr/>
        </p:nvSpPr>
        <p:spPr>
          <a:xfrm>
            <a:off x="1524000" y="3606800"/>
            <a:ext cx="9144000" cy="1143000"/>
          </a:xfrm>
          <a:prstGeom prst="rect">
            <a:avLst/>
          </a:prstGeom>
        </p:spPr>
        <p:txBody>
          <a:bodyPr vert="horz" lIns="91440" tIns="45720" rIns="91440" bIns="45720" rtlCol="0" anchor="t">
            <a:noAutofit/>
          </a:bodyPr>
          <a:lstStyle/>
          <a:p>
            <a:pPr algn="ctr">
              <a:lnSpc>
                <a:spcPts val="7760"/>
              </a:lnSpc>
              <a:spcBef>
                <a:spcPct val="0"/>
              </a:spcBef>
              <a:defRPr/>
            </a:pPr>
            <a:r>
              <a:rPr lang="en-US" sz="5000" cap="all" dirty="0">
                <a:solidFill>
                  <a:schemeClr val="bg1"/>
                </a:solidFill>
                <a:latin typeface="Arial" panose="020B0604020202020204" pitchFamily="34" charset="0"/>
                <a:ea typeface="+mj-ea"/>
                <a:cs typeface="Arial" panose="020B0604020202020204" pitchFamily="34" charset="0"/>
              </a:rPr>
              <a:t>Inform, excite, empower, involve</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30</a:t>
            </a:fld>
            <a:endParaRPr lang="en-US" dirty="0"/>
          </a:p>
        </p:txBody>
      </p:sp>
      <p:sp>
        <p:nvSpPr>
          <p:cNvPr id="27" name="Content Placeholder 26"/>
          <p:cNvSpPr>
            <a:spLocks noGrp="1"/>
          </p:cNvSpPr>
          <p:nvPr>
            <p:ph type="body" sz="quarter" idx="13"/>
          </p:nvPr>
        </p:nvSpPr>
        <p:spPr>
          <a:xfrm>
            <a:off x="560388" y="2207260"/>
            <a:ext cx="11426825" cy="3978022"/>
          </a:xfrm>
        </p:spPr>
        <p:txBody>
          <a:bodyPr>
            <a:normAutofit/>
          </a:bodyPr>
          <a:lstStyle/>
          <a:p>
            <a:pPr>
              <a:spcAft>
                <a:spcPts val="600"/>
              </a:spcAft>
            </a:pPr>
            <a:r>
              <a:rPr lang="en-US" sz="2400" dirty="0"/>
              <a:t>Benefits…to Them</a:t>
            </a:r>
          </a:p>
          <a:p>
            <a:pPr>
              <a:spcAft>
                <a:spcPts val="600"/>
              </a:spcAft>
            </a:pPr>
            <a:r>
              <a:rPr lang="en-US" sz="2400" dirty="0"/>
              <a:t>WII-FM</a:t>
            </a:r>
          </a:p>
        </p:txBody>
      </p:sp>
      <p:sp>
        <p:nvSpPr>
          <p:cNvPr id="2" name="Footer Placeholder 1">
            <a:extLst>
              <a:ext uri="{FF2B5EF4-FFF2-40B4-BE49-F238E27FC236}">
                <a16:creationId xmlns:a16="http://schemas.microsoft.com/office/drawing/2014/main" id="{7D8BB4F5-2E7D-4DB8-9AC8-610FB73B12C0}"/>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560388" y="1442055"/>
            <a:ext cx="8071290" cy="58499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should be included in the excite?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31</a:t>
            </a:fld>
            <a:endParaRPr lang="en-US" dirty="0"/>
          </a:p>
        </p:txBody>
      </p:sp>
      <p:sp>
        <p:nvSpPr>
          <p:cNvPr id="27" name="Content Placeholder 26"/>
          <p:cNvSpPr>
            <a:spLocks noGrp="1"/>
          </p:cNvSpPr>
          <p:nvPr>
            <p:ph type="body" sz="quarter" idx="13"/>
          </p:nvPr>
        </p:nvSpPr>
        <p:spPr>
          <a:xfrm>
            <a:off x="560388" y="2054086"/>
            <a:ext cx="11426825" cy="4131195"/>
          </a:xfrm>
        </p:spPr>
        <p:txBody>
          <a:bodyPr>
            <a:normAutofit/>
          </a:bodyPr>
          <a:lstStyle/>
          <a:p>
            <a:pPr>
              <a:spcAft>
                <a:spcPts val="600"/>
              </a:spcAft>
            </a:pPr>
            <a:r>
              <a:rPr lang="en-US" sz="2400" dirty="0"/>
              <a:t>Their role</a:t>
            </a:r>
          </a:p>
          <a:p>
            <a:pPr>
              <a:spcAft>
                <a:spcPts val="600"/>
              </a:spcAft>
            </a:pPr>
            <a:r>
              <a:rPr lang="en-US" sz="2400" dirty="0"/>
              <a:t>Why they were selected</a:t>
            </a:r>
          </a:p>
        </p:txBody>
      </p:sp>
      <p:sp>
        <p:nvSpPr>
          <p:cNvPr id="2" name="Footer Placeholder 1">
            <a:extLst>
              <a:ext uri="{FF2B5EF4-FFF2-40B4-BE49-F238E27FC236}">
                <a16:creationId xmlns:a16="http://schemas.microsoft.com/office/drawing/2014/main" id="{85EE76F7-53B6-4629-A8CC-2850217D86E7}"/>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363522"/>
            <a:ext cx="8360610" cy="690564"/>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should be included in the empower?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32</a:t>
            </a:fld>
            <a:endParaRPr lang="en-US" dirty="0"/>
          </a:p>
        </p:txBody>
      </p:sp>
      <p:sp>
        <p:nvSpPr>
          <p:cNvPr id="27" name="Content Placeholder 26"/>
          <p:cNvSpPr>
            <a:spLocks noGrp="1"/>
          </p:cNvSpPr>
          <p:nvPr>
            <p:ph type="body" sz="quarter" idx="13"/>
          </p:nvPr>
        </p:nvSpPr>
        <p:spPr>
          <a:xfrm>
            <a:off x="560388" y="2207260"/>
            <a:ext cx="11426825" cy="3978022"/>
          </a:xfrm>
        </p:spPr>
        <p:txBody>
          <a:bodyPr>
            <a:normAutofit/>
          </a:bodyPr>
          <a:lstStyle/>
          <a:p>
            <a:pPr>
              <a:spcAft>
                <a:spcPts val="600"/>
              </a:spcAft>
            </a:pPr>
            <a:r>
              <a:rPr lang="en-US" sz="2400" dirty="0"/>
              <a:t>Their key topics</a:t>
            </a:r>
          </a:p>
        </p:txBody>
      </p:sp>
      <p:sp>
        <p:nvSpPr>
          <p:cNvPr id="2" name="Footer Placeholder 1">
            <a:extLst>
              <a:ext uri="{FF2B5EF4-FFF2-40B4-BE49-F238E27FC236}">
                <a16:creationId xmlns:a16="http://schemas.microsoft.com/office/drawing/2014/main" id="{93C4FDC2-9B1D-4F01-A453-42589813B8B7}"/>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560388" y="1390326"/>
            <a:ext cx="8071290" cy="690564"/>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should be included in the involve?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resenter-Audience-Blurry.jpg"/>
          <p:cNvPicPr>
            <a:picLocks noChangeAspect="1"/>
          </p:cNvPicPr>
          <p:nvPr/>
        </p:nvPicPr>
        <p:blipFill rotWithShape="1">
          <a:blip r:embed="rId3"/>
          <a:srcRect/>
          <a:stretch/>
        </p:blipFill>
        <p:spPr>
          <a:xfrm>
            <a:off x="0" y="-1"/>
            <a:ext cx="12192000" cy="6893357"/>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33</a:t>
            </a:fld>
            <a:endParaRPr lang="en-US" dirty="0"/>
          </a:p>
        </p:txBody>
      </p:sp>
      <p:sp>
        <p:nvSpPr>
          <p:cNvPr id="3" name="Footer Placeholder 2">
            <a:extLst>
              <a:ext uri="{FF2B5EF4-FFF2-40B4-BE49-F238E27FC236}">
                <a16:creationId xmlns:a16="http://schemas.microsoft.com/office/drawing/2014/main" id="{E76552F7-8B10-4BE4-B33A-B8A524C0A887}"/>
              </a:ext>
            </a:extLst>
          </p:cNvPr>
          <p:cNvSpPr>
            <a:spLocks noGrp="1"/>
          </p:cNvSpPr>
          <p:nvPr>
            <p:ph type="ftr" sz="quarter" idx="11"/>
          </p:nvPr>
        </p:nvSpPr>
        <p:spPr/>
        <p:txBody>
          <a:bodyPr/>
          <a:lstStyle/>
          <a:p>
            <a:r>
              <a:rPr lang="en-US" dirty="0"/>
              <a:t>Copyright 1992-2015, Leadership Strategies, Inc. V15.02</a:t>
            </a:r>
          </a:p>
        </p:txBody>
      </p:sp>
      <p:sp>
        <p:nvSpPr>
          <p:cNvPr id="20" name="Footer Placeholder 4">
            <a:extLst>
              <a:ext uri="{FF2B5EF4-FFF2-40B4-BE49-F238E27FC236}">
                <a16:creationId xmlns:a16="http://schemas.microsoft.com/office/drawing/2014/main" id="{6DCDC927-A166-4E39-B47C-3B1B41B5C083}"/>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21" name="Rectangle 20">
            <a:extLst>
              <a:ext uri="{FF2B5EF4-FFF2-40B4-BE49-F238E27FC236}">
                <a16:creationId xmlns:a16="http://schemas.microsoft.com/office/drawing/2014/main" id="{EE21141A-DBBD-4457-A06C-CD45887FE075}"/>
              </a:ext>
            </a:extLst>
          </p:cNvPr>
          <p:cNvSpPr/>
          <p:nvPr/>
        </p:nvSpPr>
        <p:spPr>
          <a:xfrm>
            <a:off x="2744125" y="267330"/>
            <a:ext cx="6743541" cy="1240835"/>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lgn="ctr">
              <a:spcBef>
                <a:spcPct val="0"/>
              </a:spcBef>
              <a:buFont typeface="+mj-lt"/>
              <a:buAutoNum type="alphaUcPeriod" startAt="7"/>
              <a:defRPr/>
            </a:pPr>
            <a:r>
              <a:rPr lang="en-US" sz="3600" cap="all" dirty="0">
                <a:solidFill>
                  <a:schemeClr val="bg1"/>
                </a:solidFill>
                <a:latin typeface="Arial" panose="020B0604020202020204" pitchFamily="34" charset="0"/>
                <a:cs typeface="Arial" panose="020B0604020202020204" pitchFamily="34" charset="0"/>
              </a:rPr>
              <a:t>Effectively deliver your opening</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G. Effectively Deliver Opening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34</a:t>
            </a:fld>
            <a:endParaRPr lang="en-US" dirty="0"/>
          </a:p>
        </p:txBody>
      </p:sp>
      <p:sp>
        <p:nvSpPr>
          <p:cNvPr id="8" name="Content Placeholder 5"/>
          <p:cNvSpPr>
            <a:spLocks noGrp="1"/>
          </p:cNvSpPr>
          <p:nvPr>
            <p:ph type="body" sz="quarter" idx="13"/>
          </p:nvPr>
        </p:nvSpPr>
        <p:spPr>
          <a:xfrm>
            <a:off x="560389" y="1582738"/>
            <a:ext cx="5535612" cy="4602544"/>
          </a:xfrm>
        </p:spPr>
        <p:txBody>
          <a:bodyPr>
            <a:normAutofit/>
          </a:bodyPr>
          <a:lstStyle/>
          <a:p>
            <a:pPr>
              <a:lnSpc>
                <a:spcPct val="100000"/>
              </a:lnSpc>
              <a:spcAft>
                <a:spcPts val="1200"/>
              </a:spcAft>
            </a:pPr>
            <a:r>
              <a:rPr lang="en-US" sz="2400" dirty="0"/>
              <a:t>Stand Tall</a:t>
            </a:r>
          </a:p>
          <a:p>
            <a:pPr>
              <a:lnSpc>
                <a:spcPct val="100000"/>
              </a:lnSpc>
              <a:spcAft>
                <a:spcPts val="1200"/>
              </a:spcAft>
            </a:pPr>
            <a:r>
              <a:rPr lang="en-US" sz="2400" dirty="0"/>
              <a:t>Speak loudly and clearly</a:t>
            </a:r>
          </a:p>
          <a:p>
            <a:pPr>
              <a:lnSpc>
                <a:spcPct val="100000"/>
              </a:lnSpc>
              <a:spcAft>
                <a:spcPts val="1200"/>
              </a:spcAft>
            </a:pPr>
            <a:r>
              <a:rPr lang="en-US" sz="2400" dirty="0"/>
              <a:t>Avoid speaking too fast or too slow</a:t>
            </a:r>
          </a:p>
          <a:p>
            <a:pPr>
              <a:lnSpc>
                <a:spcPct val="100000"/>
              </a:lnSpc>
              <a:spcAft>
                <a:spcPts val="1200"/>
              </a:spcAft>
            </a:pPr>
            <a:r>
              <a:rPr lang="en-US" sz="2400" dirty="0"/>
              <a:t>Avoid extremes in dress or grooming</a:t>
            </a:r>
          </a:p>
          <a:p>
            <a:pPr>
              <a:lnSpc>
                <a:spcPct val="100000"/>
              </a:lnSpc>
              <a:spcAft>
                <a:spcPts val="1200"/>
              </a:spcAft>
            </a:pPr>
            <a:r>
              <a:rPr lang="en-US" sz="2400" dirty="0"/>
              <a:t>Ensure facial expressions match your words</a:t>
            </a:r>
          </a:p>
        </p:txBody>
      </p:sp>
      <p:sp>
        <p:nvSpPr>
          <p:cNvPr id="9" name="Content Placeholder 6"/>
          <p:cNvSpPr>
            <a:spLocks noGrp="1"/>
          </p:cNvSpPr>
          <p:nvPr>
            <p:ph idx="4294967295"/>
          </p:nvPr>
        </p:nvSpPr>
        <p:spPr>
          <a:xfrm>
            <a:off x="6758610" y="1582738"/>
            <a:ext cx="5077296" cy="4899025"/>
          </a:xfrm>
        </p:spPr>
        <p:txBody>
          <a:bodyPr>
            <a:normAutofit/>
          </a:bodyPr>
          <a:lstStyle/>
          <a:p>
            <a:pPr marL="342900" indent="-342900">
              <a:lnSpc>
                <a:spcPct val="100000"/>
              </a:lnSpc>
              <a:spcAft>
                <a:spcPts val="1200"/>
              </a:spcAft>
              <a:buClr>
                <a:srgbClr val="009383"/>
              </a:buClr>
              <a:buFont typeface="Arial" panose="020B0604020202020204" pitchFamily="34" charset="0"/>
              <a:buChar char="•"/>
            </a:pPr>
            <a:r>
              <a:rPr lang="en-US" sz="2400" b="0" dirty="0">
                <a:solidFill>
                  <a:schemeClr val="tx1"/>
                </a:solidFill>
              </a:rPr>
              <a:t>Use appropriate movement</a:t>
            </a:r>
          </a:p>
          <a:p>
            <a:pPr marL="342900" indent="-342900">
              <a:lnSpc>
                <a:spcPct val="100000"/>
              </a:lnSpc>
              <a:spcAft>
                <a:spcPts val="1200"/>
              </a:spcAft>
              <a:buClr>
                <a:srgbClr val="009383"/>
              </a:buClr>
              <a:buFont typeface="Arial" panose="020B0604020202020204" pitchFamily="34" charset="0"/>
              <a:buChar char="•"/>
            </a:pPr>
            <a:r>
              <a:rPr lang="en-US" sz="2400" b="0" dirty="0">
                <a:solidFill>
                  <a:schemeClr val="tx1"/>
                </a:solidFill>
              </a:rPr>
              <a:t>Be animated</a:t>
            </a:r>
          </a:p>
          <a:p>
            <a:pPr marL="342900" indent="-342900">
              <a:lnSpc>
                <a:spcPct val="100000"/>
              </a:lnSpc>
              <a:spcAft>
                <a:spcPts val="1200"/>
              </a:spcAft>
              <a:buClr>
                <a:srgbClr val="009383"/>
              </a:buClr>
              <a:buFont typeface="Arial" panose="020B0604020202020204" pitchFamily="34" charset="0"/>
              <a:buChar char="•"/>
            </a:pPr>
            <a:r>
              <a:rPr lang="en-US" sz="2400" b="0" dirty="0">
                <a:solidFill>
                  <a:schemeClr val="tx1"/>
                </a:solidFill>
              </a:rPr>
              <a:t>Make eye contact</a:t>
            </a:r>
          </a:p>
          <a:p>
            <a:pPr marL="342900" indent="-342900">
              <a:lnSpc>
                <a:spcPct val="100000"/>
              </a:lnSpc>
              <a:spcAft>
                <a:spcPts val="1200"/>
              </a:spcAft>
              <a:buClr>
                <a:srgbClr val="009383"/>
              </a:buClr>
              <a:buFont typeface="Arial" panose="020B0604020202020204" pitchFamily="34" charset="0"/>
              <a:buChar char="•"/>
            </a:pPr>
            <a:r>
              <a:rPr lang="en-US" sz="2400" b="0" dirty="0">
                <a:solidFill>
                  <a:schemeClr val="tx1"/>
                </a:solidFill>
              </a:rPr>
              <a:t>Use defined gestures</a:t>
            </a:r>
          </a:p>
          <a:p>
            <a:pPr marL="342900" indent="-342900">
              <a:lnSpc>
                <a:spcPct val="100000"/>
              </a:lnSpc>
              <a:spcAft>
                <a:spcPts val="1200"/>
              </a:spcAft>
              <a:buClr>
                <a:srgbClr val="009383"/>
              </a:buClr>
              <a:buFont typeface="Arial" panose="020B0604020202020204" pitchFamily="34" charset="0"/>
              <a:buChar char="•"/>
            </a:pPr>
            <a:r>
              <a:rPr lang="en-US" sz="2400" b="0" dirty="0">
                <a:solidFill>
                  <a:schemeClr val="tx1"/>
                </a:solidFill>
              </a:rPr>
              <a:t>Avoid “self-talk”</a:t>
            </a:r>
          </a:p>
          <a:p>
            <a:pPr marL="342900" indent="-342900">
              <a:lnSpc>
                <a:spcPct val="100000"/>
              </a:lnSpc>
              <a:spcAft>
                <a:spcPts val="1200"/>
              </a:spcAft>
              <a:buClr>
                <a:srgbClr val="009383"/>
              </a:buClr>
              <a:buFont typeface="Arial" panose="020B0604020202020204" pitchFamily="34" charset="0"/>
              <a:buChar char="•"/>
            </a:pPr>
            <a:r>
              <a:rPr lang="en-US" sz="2400" b="0" dirty="0">
                <a:solidFill>
                  <a:schemeClr val="tx1"/>
                </a:solidFill>
              </a:rPr>
              <a:t>Avoid filler words like “ah,” “um,” “okay”</a:t>
            </a:r>
          </a:p>
        </p:txBody>
      </p:sp>
      <p:sp>
        <p:nvSpPr>
          <p:cNvPr id="6" name="TextBox 5"/>
          <p:cNvSpPr txBox="1"/>
          <p:nvPr/>
        </p:nvSpPr>
        <p:spPr>
          <a:xfrm>
            <a:off x="11111857" y="585343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2-8</a:t>
            </a:r>
          </a:p>
        </p:txBody>
      </p:sp>
      <p:sp>
        <p:nvSpPr>
          <p:cNvPr id="7" name="TextBox 6"/>
          <p:cNvSpPr txBox="1"/>
          <p:nvPr/>
        </p:nvSpPr>
        <p:spPr>
          <a:xfrm>
            <a:off x="11719743" y="463724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0" name="Footer Placeholder 1">
            <a:extLst>
              <a:ext uri="{FF2B5EF4-FFF2-40B4-BE49-F238E27FC236}">
                <a16:creationId xmlns:a16="http://schemas.microsoft.com/office/drawing/2014/main" id="{BF04F351-F5F2-4CA2-B765-05EEA47F310A}"/>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fade">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500"/>
                                        <p:tgtEl>
                                          <p:spTgt spid="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fade">
                                      <p:cBhvr>
                                        <p:cTn id="47" dur="500"/>
                                        <p:tgtEl>
                                          <p:spTgt spid="9">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5" end="5"/>
                                            </p:txEl>
                                          </p:spTgt>
                                        </p:tgtEl>
                                        <p:attrNameLst>
                                          <p:attrName>style.visibility</p:attrName>
                                        </p:attrNameLst>
                                      </p:cBhvr>
                                      <p:to>
                                        <p:strVal val="visible"/>
                                      </p:to>
                                    </p:set>
                                    <p:animEffect transition="in" filter="fade">
                                      <p:cBhvr>
                                        <p:cTn id="5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b="0" dirty="0"/>
              <a:t>G. Effectively Deliver Opening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35</a:t>
            </a:fld>
            <a:endParaRPr lang="en-US" dirty="0"/>
          </a:p>
        </p:txBody>
      </p:sp>
      <p:sp>
        <p:nvSpPr>
          <p:cNvPr id="7" name="Content Placeholder 6"/>
          <p:cNvSpPr>
            <a:spLocks noGrp="1"/>
          </p:cNvSpPr>
          <p:nvPr>
            <p:ph type="body" sz="quarter" idx="13"/>
          </p:nvPr>
        </p:nvSpPr>
        <p:spPr/>
        <p:txBody>
          <a:bodyPr>
            <a:normAutofit/>
          </a:bodyPr>
          <a:lstStyle/>
          <a:p>
            <a:pPr>
              <a:lnSpc>
                <a:spcPct val="100000"/>
              </a:lnSpc>
              <a:spcAft>
                <a:spcPts val="1200"/>
              </a:spcAft>
            </a:pPr>
            <a:r>
              <a:rPr lang="en-US" sz="2400" dirty="0"/>
              <a:t>Bolster important ideas</a:t>
            </a:r>
          </a:p>
          <a:p>
            <a:pPr>
              <a:lnSpc>
                <a:spcPct val="100000"/>
              </a:lnSpc>
              <a:spcAft>
                <a:spcPts val="1200"/>
              </a:spcAft>
            </a:pPr>
            <a:r>
              <a:rPr lang="en-US" sz="2400" dirty="0"/>
              <a:t>Move deep into the U to build rapport</a:t>
            </a:r>
          </a:p>
          <a:p>
            <a:pPr>
              <a:lnSpc>
                <a:spcPct val="100000"/>
              </a:lnSpc>
              <a:spcAft>
                <a:spcPts val="1200"/>
              </a:spcAft>
            </a:pPr>
            <a:r>
              <a:rPr lang="en-US" sz="2400" dirty="0"/>
              <a:t>Avoid turning your back to participants</a:t>
            </a:r>
          </a:p>
          <a:p>
            <a:pPr>
              <a:lnSpc>
                <a:spcPct val="100000"/>
              </a:lnSpc>
              <a:spcAft>
                <a:spcPts val="1200"/>
              </a:spcAft>
            </a:pPr>
            <a:r>
              <a:rPr lang="en-US" sz="2400" dirty="0"/>
              <a:t>Don’t hold papers</a:t>
            </a:r>
          </a:p>
          <a:p>
            <a:pPr>
              <a:lnSpc>
                <a:spcPct val="100000"/>
              </a:lnSpc>
              <a:spcAft>
                <a:spcPts val="1200"/>
              </a:spcAft>
            </a:pPr>
            <a:r>
              <a:rPr lang="en-US" sz="2400" dirty="0"/>
              <a:t>Don’t speak to slides</a:t>
            </a:r>
          </a:p>
          <a:p>
            <a:pPr>
              <a:lnSpc>
                <a:spcPct val="100000"/>
              </a:lnSpc>
              <a:spcAft>
                <a:spcPts val="1200"/>
              </a:spcAft>
            </a:pPr>
            <a:r>
              <a:rPr lang="en-US" sz="2400" dirty="0"/>
              <a:t>Don’t talk to flip charts</a:t>
            </a:r>
          </a:p>
        </p:txBody>
      </p:sp>
      <p:sp>
        <p:nvSpPr>
          <p:cNvPr id="2" name="Footer Placeholder 1">
            <a:extLst>
              <a:ext uri="{FF2B5EF4-FFF2-40B4-BE49-F238E27FC236}">
                <a16:creationId xmlns:a16="http://schemas.microsoft.com/office/drawing/2014/main" id="{B295B696-98BE-4667-8781-B746527648E2}"/>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0990001" y="577878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2-8</a:t>
            </a:r>
          </a:p>
        </p:txBody>
      </p:sp>
      <p:sp>
        <p:nvSpPr>
          <p:cNvPr id="8" name="TextBox 7"/>
          <p:cNvSpPr txBox="1"/>
          <p:nvPr/>
        </p:nvSpPr>
        <p:spPr>
          <a:xfrm>
            <a:off x="11137976" y="475494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ullseye.jpg"/>
          <p:cNvPicPr>
            <a:picLocks noChangeAspect="1"/>
          </p:cNvPicPr>
          <p:nvPr/>
        </p:nvPicPr>
        <p:blipFill>
          <a:blip r:embed="rId3"/>
          <a:stretch>
            <a:fillRect/>
          </a:stretch>
        </p:blipFill>
        <p:spPr>
          <a:xfrm>
            <a:off x="0" y="0"/>
            <a:ext cx="12192000" cy="6858000"/>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36</a:t>
            </a:fld>
            <a:endParaRPr lang="en-US" dirty="0"/>
          </a:p>
        </p:txBody>
      </p:sp>
      <p:sp>
        <p:nvSpPr>
          <p:cNvPr id="3" name="Footer Placeholder 2">
            <a:extLst>
              <a:ext uri="{FF2B5EF4-FFF2-40B4-BE49-F238E27FC236}">
                <a16:creationId xmlns:a16="http://schemas.microsoft.com/office/drawing/2014/main" id="{2F6DE256-1A8A-466C-8753-59B92F299C00}"/>
              </a:ext>
            </a:extLst>
          </p:cNvPr>
          <p:cNvSpPr>
            <a:spLocks noGrp="1"/>
          </p:cNvSpPr>
          <p:nvPr>
            <p:ph type="ftr" sz="quarter" idx="11"/>
          </p:nvPr>
        </p:nvSpPr>
        <p:spPr/>
        <p:txBody>
          <a:bodyPr/>
          <a:lstStyle/>
          <a:p>
            <a:r>
              <a:rPr lang="en-US" dirty="0"/>
              <a:t>Copyright 1992-2015, Leadership Strategies, Inc. V15.02</a:t>
            </a:r>
          </a:p>
        </p:txBody>
      </p:sp>
      <p:sp>
        <p:nvSpPr>
          <p:cNvPr id="14" name="Rectangle 13"/>
          <p:cNvSpPr/>
          <p:nvPr/>
        </p:nvSpPr>
        <p:spPr>
          <a:xfrm>
            <a:off x="2517992" y="2006931"/>
            <a:ext cx="7156015" cy="14220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spcBef>
                <a:spcPct val="20000"/>
              </a:spcBef>
              <a:buClr>
                <a:srgbClr val="009383"/>
              </a:buClr>
              <a:buFont typeface="Arial"/>
              <a:buChar char="•"/>
              <a:defRPr/>
            </a:pPr>
            <a:r>
              <a:rPr lang="en-US" sz="2400" dirty="0">
                <a:solidFill>
                  <a:schemeClr val="tx1"/>
                </a:solidFill>
                <a:latin typeface="Arial" panose="020B0604020202020204" pitchFamily="34" charset="0"/>
                <a:cs typeface="Arial" panose="020B0604020202020204" pitchFamily="34" charset="0"/>
              </a:rPr>
              <a:t>Involves immediately</a:t>
            </a:r>
          </a:p>
          <a:p>
            <a:pPr marL="342900" indent="-342900">
              <a:spcBef>
                <a:spcPct val="20000"/>
              </a:spcBef>
              <a:buClr>
                <a:srgbClr val="009383"/>
              </a:buClr>
              <a:buFont typeface="Arial"/>
              <a:buChar char="•"/>
              <a:defRPr/>
            </a:pPr>
            <a:r>
              <a:rPr lang="en-US" sz="2400" dirty="0">
                <a:solidFill>
                  <a:schemeClr val="tx1"/>
                </a:solidFill>
                <a:latin typeface="Arial" panose="020B0604020202020204" pitchFamily="34" charset="0"/>
                <a:cs typeface="Arial" panose="020B0604020202020204" pitchFamily="34" charset="0"/>
              </a:rPr>
              <a:t>Considers their desires</a:t>
            </a:r>
          </a:p>
          <a:p>
            <a:pPr marL="342900" indent="-342900">
              <a:spcBef>
                <a:spcPct val="20000"/>
              </a:spcBef>
              <a:buClr>
                <a:srgbClr val="009383"/>
              </a:buClr>
              <a:buFont typeface="Arial"/>
              <a:buChar char="•"/>
              <a:defRPr/>
            </a:pPr>
            <a:r>
              <a:rPr lang="en-US" sz="2400" dirty="0">
                <a:solidFill>
                  <a:schemeClr val="tx1"/>
                </a:solidFill>
                <a:latin typeface="Arial" panose="020B0604020202020204" pitchFamily="34" charset="0"/>
                <a:cs typeface="Arial" panose="020B0604020202020204" pitchFamily="34" charset="0"/>
              </a:rPr>
              <a:t>Provides opportunity to adjust agenda</a:t>
            </a:r>
          </a:p>
        </p:txBody>
      </p:sp>
      <p:sp>
        <p:nvSpPr>
          <p:cNvPr id="15" name="TextBox 14"/>
          <p:cNvSpPr txBox="1"/>
          <p:nvPr/>
        </p:nvSpPr>
        <p:spPr>
          <a:xfrm>
            <a:off x="10856694" y="582124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2-9</a:t>
            </a:r>
          </a:p>
        </p:txBody>
      </p:sp>
      <p:sp>
        <p:nvSpPr>
          <p:cNvPr id="18" name="Rectangle 17">
            <a:extLst>
              <a:ext uri="{FF2B5EF4-FFF2-40B4-BE49-F238E27FC236}">
                <a16:creationId xmlns:a16="http://schemas.microsoft.com/office/drawing/2014/main" id="{0C73FD41-FECF-4779-9ABA-EA372B47CF30}"/>
              </a:ext>
            </a:extLst>
          </p:cNvPr>
          <p:cNvSpPr/>
          <p:nvPr/>
        </p:nvSpPr>
        <p:spPr>
          <a:xfrm>
            <a:off x="2745204" y="397043"/>
            <a:ext cx="6701589" cy="1128346"/>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spcBef>
                <a:spcPct val="0"/>
              </a:spcBef>
              <a:buFont typeface="+mj-lt"/>
              <a:buAutoNum type="alphaUcPeriod" startAt="8"/>
              <a:defRPr/>
            </a:pPr>
            <a:r>
              <a:rPr lang="en-US" sz="3600" cap="all" dirty="0">
                <a:solidFill>
                  <a:schemeClr val="bg1"/>
                </a:solidFill>
                <a:latin typeface="Arial" panose="020B0604020202020204" pitchFamily="34" charset="0"/>
                <a:cs typeface="Arial" panose="020B0604020202020204" pitchFamily="34" charset="0"/>
              </a:rPr>
              <a:t> Request participants’ key topics</a:t>
            </a:r>
          </a:p>
        </p:txBody>
      </p:sp>
      <p:sp>
        <p:nvSpPr>
          <p:cNvPr id="21" name="Footer Placeholder 4">
            <a:extLst>
              <a:ext uri="{FF2B5EF4-FFF2-40B4-BE49-F238E27FC236}">
                <a16:creationId xmlns:a16="http://schemas.microsoft.com/office/drawing/2014/main" id="{15191941-15D2-48E1-A14B-AE653081F9CF}"/>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a:stretch/>
        </p:blipFill>
        <p:spPr>
          <a:xfrm>
            <a:off x="0" y="-20834"/>
            <a:ext cx="12192000" cy="6899668"/>
          </a:xfrm>
          <a:prstGeom prst="rect">
            <a:avLst/>
          </a:prstGeom>
        </p:spPr>
      </p:pic>
      <p:sp>
        <p:nvSpPr>
          <p:cNvPr id="3" name="Footer Placeholder 2">
            <a:extLst>
              <a:ext uri="{FF2B5EF4-FFF2-40B4-BE49-F238E27FC236}">
                <a16:creationId xmlns:a16="http://schemas.microsoft.com/office/drawing/2014/main" id="{341A29DE-A1A4-4A72-AF5D-06879254E3DB}"/>
              </a:ext>
            </a:extLst>
          </p:cNvPr>
          <p:cNvSpPr>
            <a:spLocks noGrp="1"/>
          </p:cNvSpPr>
          <p:nvPr>
            <p:ph type="ftr" sz="quarter" idx="11"/>
          </p:nvPr>
        </p:nvSpPr>
        <p:spPr/>
        <p:txBody>
          <a:bodyPr/>
          <a:lstStyle/>
          <a:p>
            <a:r>
              <a:rPr lang="en-US" dirty="0"/>
              <a:t>Copyright 1992-2015, Leadership Strategies, Inc. V15.02</a:t>
            </a:r>
          </a:p>
        </p:txBody>
      </p:sp>
      <p:grpSp>
        <p:nvGrpSpPr>
          <p:cNvPr id="16" name="Group 11">
            <a:extLst>
              <a:ext uri="{FF2B5EF4-FFF2-40B4-BE49-F238E27FC236}">
                <a16:creationId xmlns:a16="http://schemas.microsoft.com/office/drawing/2014/main" id="{F55B0472-2EA6-41F0-A472-AA656ED40478}"/>
              </a:ext>
            </a:extLst>
          </p:cNvPr>
          <p:cNvGrpSpPr/>
          <p:nvPr/>
        </p:nvGrpSpPr>
        <p:grpSpPr>
          <a:xfrm>
            <a:off x="2504952" y="259941"/>
            <a:ext cx="7182096" cy="734301"/>
            <a:chOff x="1480173" y="2143980"/>
            <a:chExt cx="8657581" cy="1160553"/>
          </a:xfrm>
        </p:grpSpPr>
        <p:sp>
          <p:nvSpPr>
            <p:cNvPr id="17" name="Rectangle 16">
              <a:extLst>
                <a:ext uri="{FF2B5EF4-FFF2-40B4-BE49-F238E27FC236}">
                  <a16:creationId xmlns:a16="http://schemas.microsoft.com/office/drawing/2014/main" id="{4A071089-688B-407E-8139-274036BCADB4}"/>
                </a:ext>
              </a:extLst>
            </p:cNvPr>
            <p:cNvSpPr/>
            <p:nvPr/>
          </p:nvSpPr>
          <p:spPr>
            <a:xfrm>
              <a:off x="1480173" y="2358274"/>
              <a:ext cx="8648659" cy="946259"/>
            </a:xfrm>
            <a:prstGeom prst="rect">
              <a:avLst/>
            </a:prstGeom>
            <a:solidFill>
              <a:srgbClr val="AFBD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dirty="0"/>
            </a:p>
          </p:txBody>
        </p:sp>
        <p:sp>
          <p:nvSpPr>
            <p:cNvPr id="18" name="Title 1">
              <a:extLst>
                <a:ext uri="{FF2B5EF4-FFF2-40B4-BE49-F238E27FC236}">
                  <a16:creationId xmlns:a16="http://schemas.microsoft.com/office/drawing/2014/main" id="{91E2636D-FF9C-48AF-9F99-FE468BE285CE}"/>
                </a:ext>
              </a:extLst>
            </p:cNvPr>
            <p:cNvSpPr txBox="1">
              <a:spLocks/>
            </p:cNvSpPr>
            <p:nvPr/>
          </p:nvSpPr>
          <p:spPr>
            <a:xfrm>
              <a:off x="1480173" y="2143980"/>
              <a:ext cx="8657581" cy="1143000"/>
            </a:xfrm>
            <a:prstGeom prst="rect">
              <a:avLst/>
            </a:prstGeom>
            <a:solidFill>
              <a:srgbClr val="00C7B1"/>
            </a:solidFill>
          </p:spPr>
          <p:txBody>
            <a:bodyPr vert="horz" lIns="91440" tIns="45720" rIns="91440" bIns="45720" rtlCol="0" anchor="b">
              <a:noAutofit/>
            </a:bodyPr>
            <a:lstStyle/>
            <a:p>
              <a:pPr algn="ctr">
                <a:lnSpc>
                  <a:spcPts val="6260"/>
                </a:lnSpc>
                <a:spcBef>
                  <a:spcPct val="0"/>
                </a:spcBef>
                <a:defRPr/>
              </a:pPr>
              <a:r>
                <a:rPr lang="en-US" sz="3600" cap="all" dirty="0">
                  <a:solidFill>
                    <a:schemeClr val="bg1"/>
                  </a:solidFill>
                  <a:latin typeface="Arial" panose="020B0604020202020204" pitchFamily="34" charset="0"/>
                  <a:ea typeface="+mj-ea"/>
                  <a:cs typeface="Arial" panose="020B0604020202020204" pitchFamily="34" charset="0"/>
                </a:rPr>
                <a:t>I. Review the agenda</a:t>
              </a:r>
            </a:p>
          </p:txBody>
        </p:sp>
      </p:grpSp>
      <p:sp>
        <p:nvSpPr>
          <p:cNvPr id="19" name="Footer Placeholder 4">
            <a:extLst>
              <a:ext uri="{FF2B5EF4-FFF2-40B4-BE49-F238E27FC236}">
                <a16:creationId xmlns:a16="http://schemas.microsoft.com/office/drawing/2014/main" id="{279C9E25-4671-4FBF-8E0E-D3824A095462}"/>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21" name="Slide Number Placeholder 5">
            <a:extLst>
              <a:ext uri="{FF2B5EF4-FFF2-40B4-BE49-F238E27FC236}">
                <a16:creationId xmlns:a16="http://schemas.microsoft.com/office/drawing/2014/main" id="{98792ADF-AD3D-4F72-B965-54F02E189D87}"/>
              </a:ext>
            </a:extLst>
          </p:cNvPr>
          <p:cNvSpPr>
            <a:spLocks noGrp="1"/>
          </p:cNvSpPr>
          <p:nvPr>
            <p:ph type="sldNum" sz="quarter" idx="12"/>
          </p:nvPr>
        </p:nvSpPr>
        <p:spPr>
          <a:xfrm>
            <a:off x="197069" y="6356350"/>
            <a:ext cx="2743200" cy="365125"/>
          </a:xfrm>
        </p:spPr>
        <p:txBody>
          <a:bodyPr anchor="b"/>
          <a:lstStyle>
            <a:lvl1pPr algn="ctr">
              <a:defRPr sz="1000">
                <a:solidFill>
                  <a:schemeClr val="bg1"/>
                </a:solidFill>
              </a:defRPr>
            </a:lvl1pPr>
          </a:lstStyle>
          <a:p>
            <a:pPr algn="l"/>
            <a:fld id="{F29FD61F-2294-5D42-A9D7-9928D42B3773}" type="slidenum">
              <a:rPr lang="en-US" sz="1200" smtClean="0">
                <a:latin typeface="Arial" panose="020B0604020202020204" pitchFamily="34" charset="0"/>
                <a:cs typeface="Arial" panose="020B0604020202020204" pitchFamily="34" charset="0"/>
              </a:rPr>
              <a:pPr algn="l"/>
              <a:t>37</a:t>
            </a:fld>
            <a:endParaRPr lang="en-US" sz="1200"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I. Review the Agenda</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38</a:t>
            </a:fld>
            <a:endParaRPr lang="en-US" dirty="0"/>
          </a:p>
        </p:txBody>
      </p:sp>
      <p:sp>
        <p:nvSpPr>
          <p:cNvPr id="6" name="Content Placeholder 5"/>
          <p:cNvSpPr>
            <a:spLocks noGrp="1"/>
          </p:cNvSpPr>
          <p:nvPr>
            <p:ph type="body" sz="quarter" idx="13"/>
          </p:nvPr>
        </p:nvSpPr>
        <p:spPr/>
        <p:txBody>
          <a:bodyPr>
            <a:normAutofit/>
          </a:bodyPr>
          <a:lstStyle/>
          <a:p>
            <a:pPr>
              <a:lnSpc>
                <a:spcPct val="100000"/>
              </a:lnSpc>
            </a:pPr>
            <a:r>
              <a:rPr lang="en-US" sz="2400" dirty="0"/>
              <a:t>Return to the participants’ key topics</a:t>
            </a:r>
          </a:p>
          <a:p>
            <a:pPr lvl="1">
              <a:lnSpc>
                <a:spcPct val="100000"/>
              </a:lnSpc>
              <a:buClr>
                <a:srgbClr val="009383"/>
              </a:buClr>
              <a:buFont typeface="Arial" panose="020B0604020202020204" pitchFamily="34" charset="0"/>
              <a:buChar char="–"/>
            </a:pPr>
            <a:r>
              <a:rPr lang="en-US" dirty="0"/>
              <a:t>Indicate when and how each item will be covered</a:t>
            </a:r>
          </a:p>
          <a:p>
            <a:pPr lvl="1">
              <a:lnSpc>
                <a:spcPct val="100000"/>
              </a:lnSpc>
              <a:buClr>
                <a:srgbClr val="009383"/>
              </a:buClr>
              <a:buFont typeface="Arial" panose="020B0604020202020204" pitchFamily="34" charset="0"/>
              <a:buChar char="–"/>
            </a:pPr>
            <a:r>
              <a:rPr lang="en-US" dirty="0"/>
              <a:t>Highlight items that will not be discussed</a:t>
            </a:r>
          </a:p>
          <a:p>
            <a:pPr lvl="1">
              <a:lnSpc>
                <a:spcPct val="100000"/>
              </a:lnSpc>
              <a:buClr>
                <a:srgbClr val="009383"/>
              </a:buClr>
              <a:buFont typeface="Arial" panose="020B0604020202020204" pitchFamily="34" charset="0"/>
              <a:buChar char="–"/>
            </a:pPr>
            <a:r>
              <a:rPr lang="en-US" dirty="0"/>
              <a:t>Suggest how highlighted items are to be handled</a:t>
            </a:r>
          </a:p>
        </p:txBody>
      </p:sp>
      <p:sp>
        <p:nvSpPr>
          <p:cNvPr id="7" name="TextBox 6"/>
          <p:cNvSpPr txBox="1"/>
          <p:nvPr/>
        </p:nvSpPr>
        <p:spPr>
          <a:xfrm>
            <a:off x="10945812" y="5663429"/>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2-9</a:t>
            </a:r>
          </a:p>
        </p:txBody>
      </p:sp>
      <p:sp>
        <p:nvSpPr>
          <p:cNvPr id="8" name="TextBox 7"/>
          <p:cNvSpPr txBox="1"/>
          <p:nvPr/>
        </p:nvSpPr>
        <p:spPr>
          <a:xfrm>
            <a:off x="11483637" y="279208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9" name="Footer Placeholder 1">
            <a:extLst>
              <a:ext uri="{FF2B5EF4-FFF2-40B4-BE49-F238E27FC236}">
                <a16:creationId xmlns:a16="http://schemas.microsoft.com/office/drawing/2014/main" id="{F9942F65-5121-4EA1-A8CA-EBC22E37CDB5}"/>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I. Review the Agenda</a:t>
            </a:r>
          </a:p>
        </p:txBody>
      </p:sp>
      <p:sp>
        <p:nvSpPr>
          <p:cNvPr id="4" name="Slide Number Placeholder 3"/>
          <p:cNvSpPr>
            <a:spLocks noGrp="1"/>
          </p:cNvSpPr>
          <p:nvPr>
            <p:ph type="sldNum" sz="quarter" idx="12"/>
          </p:nvPr>
        </p:nvSpPr>
        <p:spPr/>
        <p:txBody>
          <a:bodyPr/>
          <a:lstStyle/>
          <a:p>
            <a:fld id="{F29FD61F-2294-5D42-A9D7-9928D42B3773}" type="slidenum">
              <a:rPr lang="en-US" smtClean="0"/>
              <a:pPr/>
              <a:t>39</a:t>
            </a:fld>
            <a:endParaRPr lang="en-US" dirty="0"/>
          </a:p>
        </p:txBody>
      </p:sp>
      <p:sp>
        <p:nvSpPr>
          <p:cNvPr id="7" name="Content Placeholder 6"/>
          <p:cNvSpPr>
            <a:spLocks noGrp="1"/>
          </p:cNvSpPr>
          <p:nvPr>
            <p:ph type="body" sz="quarter" idx="13"/>
          </p:nvPr>
        </p:nvSpPr>
        <p:spPr/>
        <p:txBody>
          <a:bodyPr>
            <a:normAutofit/>
          </a:bodyPr>
          <a:lstStyle/>
          <a:p>
            <a:pPr>
              <a:lnSpc>
                <a:spcPct val="100000"/>
              </a:lnSpc>
              <a:spcAft>
                <a:spcPts val="1200"/>
              </a:spcAft>
            </a:pPr>
            <a:r>
              <a:rPr lang="en-US" sz="2400" dirty="0"/>
              <a:t>Show the sample deliverable if you haven’t already</a:t>
            </a:r>
          </a:p>
          <a:p>
            <a:pPr>
              <a:lnSpc>
                <a:spcPct val="100000"/>
              </a:lnSpc>
              <a:spcAft>
                <a:spcPts val="600"/>
              </a:spcAft>
            </a:pPr>
            <a:r>
              <a:rPr lang="en-US" sz="2400" dirty="0"/>
              <a:t>Discuss any housekeeping items:</a:t>
            </a:r>
          </a:p>
          <a:p>
            <a:pPr lvl="1">
              <a:lnSpc>
                <a:spcPct val="100000"/>
              </a:lnSpc>
              <a:buClr>
                <a:srgbClr val="009383"/>
              </a:buClr>
              <a:buFont typeface="Arial" panose="020B0604020202020204" pitchFamily="34" charset="0"/>
              <a:buChar char="–"/>
            </a:pPr>
            <a:r>
              <a:rPr lang="en-US" dirty="0">
                <a:solidFill>
                  <a:srgbClr val="F26522"/>
                </a:solidFill>
              </a:rPr>
              <a:t>Lunch and breaks</a:t>
            </a:r>
          </a:p>
          <a:p>
            <a:pPr lvl="1">
              <a:lnSpc>
                <a:spcPct val="100000"/>
              </a:lnSpc>
              <a:buClr>
                <a:srgbClr val="009383"/>
              </a:buClr>
              <a:buFont typeface="Arial" panose="020B0604020202020204" pitchFamily="34" charset="0"/>
              <a:buChar char="–"/>
            </a:pPr>
            <a:r>
              <a:rPr lang="en-US" dirty="0">
                <a:solidFill>
                  <a:srgbClr val="F26522"/>
                </a:solidFill>
              </a:rPr>
              <a:t>Restrooms and phones</a:t>
            </a:r>
          </a:p>
          <a:p>
            <a:pPr lvl="1">
              <a:lnSpc>
                <a:spcPct val="100000"/>
              </a:lnSpc>
              <a:buClr>
                <a:srgbClr val="009383"/>
              </a:buClr>
              <a:buFont typeface="Arial" panose="020B0604020202020204" pitchFamily="34" charset="0"/>
              <a:buChar char="–"/>
            </a:pPr>
            <a:r>
              <a:rPr lang="en-US" dirty="0">
                <a:solidFill>
                  <a:srgbClr val="F26522"/>
                </a:solidFill>
              </a:rPr>
              <a:t>Role of documenters</a:t>
            </a:r>
          </a:p>
        </p:txBody>
      </p:sp>
      <p:sp>
        <p:nvSpPr>
          <p:cNvPr id="6" name="TextBox 5"/>
          <p:cNvSpPr txBox="1"/>
          <p:nvPr/>
        </p:nvSpPr>
        <p:spPr>
          <a:xfrm>
            <a:off x="10945812"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2-10</a:t>
            </a:r>
          </a:p>
        </p:txBody>
      </p:sp>
      <p:sp>
        <p:nvSpPr>
          <p:cNvPr id="8" name="TextBox 7"/>
          <p:cNvSpPr txBox="1"/>
          <p:nvPr/>
        </p:nvSpPr>
        <p:spPr>
          <a:xfrm>
            <a:off x="11436687" y="2090486"/>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9" name="Footer Placeholder 1">
            <a:extLst>
              <a:ext uri="{FF2B5EF4-FFF2-40B4-BE49-F238E27FC236}">
                <a16:creationId xmlns:a16="http://schemas.microsoft.com/office/drawing/2014/main" id="{B6B9D980-756A-4FD4-879A-BC3281BA2C13}"/>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2</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a:t>
            </a:fld>
            <a:endParaRPr lang="en-US" dirty="0"/>
          </a:p>
        </p:txBody>
      </p:sp>
      <p:sp>
        <p:nvSpPr>
          <p:cNvPr id="6" name="Content Placeholder 5"/>
          <p:cNvSpPr>
            <a:spLocks noGrp="1"/>
          </p:cNvSpPr>
          <p:nvPr>
            <p:ph type="body" sz="quarter" idx="13"/>
          </p:nvPr>
        </p:nvSpPr>
        <p:spPr>
          <a:xfrm>
            <a:off x="682501" y="2284592"/>
            <a:ext cx="5455486" cy="4310444"/>
          </a:xfrm>
        </p:spPr>
        <p:txBody>
          <a:bodyPr>
            <a:noAutofit/>
          </a:bodyPr>
          <a:lstStyle/>
          <a:p>
            <a:pPr marL="514350" indent="-514350">
              <a:lnSpc>
                <a:spcPct val="100000"/>
              </a:lnSpc>
              <a:buFont typeface="+mj-lt"/>
              <a:buAutoNum type="alphaUcPeriod"/>
            </a:pPr>
            <a:r>
              <a:rPr lang="en-US" sz="2400" dirty="0"/>
              <a:t>Set-up with 30 Minutes to Spare</a:t>
            </a:r>
          </a:p>
          <a:p>
            <a:pPr marL="514350" indent="-514350">
              <a:lnSpc>
                <a:spcPct val="100000"/>
              </a:lnSpc>
              <a:buFont typeface="+mj-lt"/>
              <a:buAutoNum type="alphaUcPeriod"/>
            </a:pPr>
            <a:r>
              <a:rPr lang="en-US" sz="2400" dirty="0"/>
              <a:t>Optimize Your Set-up</a:t>
            </a:r>
          </a:p>
          <a:p>
            <a:pPr marL="514350" indent="-514350">
              <a:lnSpc>
                <a:spcPct val="100000"/>
              </a:lnSpc>
              <a:buFont typeface="+mj-lt"/>
              <a:buAutoNum type="alphaUcPeriod"/>
            </a:pPr>
            <a:r>
              <a:rPr lang="en-US" sz="2400" dirty="0"/>
              <a:t>Utilize the Gathering</a:t>
            </a:r>
          </a:p>
          <a:p>
            <a:pPr marL="514350" indent="-514350">
              <a:lnSpc>
                <a:spcPct val="100000"/>
              </a:lnSpc>
              <a:buFont typeface="+mj-lt"/>
              <a:buAutoNum type="alphaUcPeriod"/>
            </a:pPr>
            <a:r>
              <a:rPr lang="en-US" sz="2400" dirty="0"/>
              <a:t>Kick-off Promptly</a:t>
            </a:r>
          </a:p>
          <a:p>
            <a:pPr marL="514350" indent="-514350">
              <a:lnSpc>
                <a:spcPct val="100000"/>
              </a:lnSpc>
              <a:buFont typeface="+mj-lt"/>
              <a:buAutoNum type="alphaUcPeriod"/>
            </a:pPr>
            <a:r>
              <a:rPr lang="en-US" sz="2400" dirty="0"/>
              <a:t>Set the Stage with </a:t>
            </a:r>
            <a:br>
              <a:rPr lang="en-US" sz="2400" dirty="0"/>
            </a:br>
            <a:r>
              <a:rPr lang="en-US" sz="2400" dirty="0"/>
              <a:t>Your Opening</a:t>
            </a:r>
          </a:p>
          <a:p>
            <a:pPr marL="514350" indent="-514350">
              <a:lnSpc>
                <a:spcPct val="100000"/>
              </a:lnSpc>
              <a:buFont typeface="+mj-lt"/>
              <a:buAutoNum type="alphaUcPeriod"/>
            </a:pPr>
            <a:r>
              <a:rPr lang="en-US" sz="2400" dirty="0"/>
              <a:t>Memorize Your Opening</a:t>
            </a:r>
          </a:p>
          <a:p>
            <a:pPr marL="514350" indent="-514350">
              <a:lnSpc>
                <a:spcPct val="100000"/>
              </a:lnSpc>
              <a:buFont typeface="+mj-lt"/>
              <a:buAutoNum type="alphaUcPeriod"/>
            </a:pPr>
            <a:r>
              <a:rPr lang="en-US" sz="2400" dirty="0"/>
              <a:t>Effectively Deliver Your Opening</a:t>
            </a:r>
          </a:p>
          <a:p>
            <a:pPr marL="514350" indent="-514350">
              <a:buFont typeface="+mj-lt"/>
              <a:buAutoNum type="alphaUcPeriod"/>
            </a:pPr>
            <a:endParaRPr lang="en-US" sz="2400" dirty="0"/>
          </a:p>
          <a:p>
            <a:pPr marL="514350" indent="-514350">
              <a:buNone/>
            </a:pPr>
            <a:endParaRPr lang="en-US" sz="2400" dirty="0"/>
          </a:p>
        </p:txBody>
      </p:sp>
      <p:sp>
        <p:nvSpPr>
          <p:cNvPr id="7" name="Content Placeholder 6"/>
          <p:cNvSpPr>
            <a:spLocks noGrp="1"/>
          </p:cNvSpPr>
          <p:nvPr>
            <p:ph idx="4294967295"/>
          </p:nvPr>
        </p:nvSpPr>
        <p:spPr>
          <a:xfrm>
            <a:off x="6347791" y="2287615"/>
            <a:ext cx="4876800" cy="4805362"/>
          </a:xfrm>
        </p:spPr>
        <p:txBody>
          <a:bodyPr>
            <a:normAutofit/>
          </a:bodyPr>
          <a:lstStyle/>
          <a:p>
            <a:pPr marL="514350" indent="-514350">
              <a:lnSpc>
                <a:spcPct val="100000"/>
              </a:lnSpc>
              <a:buClr>
                <a:srgbClr val="009383"/>
              </a:buClr>
              <a:buFont typeface="+mj-lt"/>
              <a:buAutoNum type="alphaUcPeriod" startAt="8"/>
            </a:pPr>
            <a:r>
              <a:rPr lang="en-US" sz="2400" b="0" dirty="0">
                <a:solidFill>
                  <a:schemeClr val="tx1"/>
                </a:solidFill>
              </a:rPr>
              <a:t>Request Participants’ Objectives</a:t>
            </a:r>
          </a:p>
          <a:p>
            <a:pPr marL="514350" indent="-514350">
              <a:lnSpc>
                <a:spcPct val="100000"/>
              </a:lnSpc>
              <a:buClr>
                <a:srgbClr val="009383"/>
              </a:buClr>
              <a:buFont typeface="+mj-lt"/>
              <a:buAutoNum type="alphaUcPeriod" startAt="8"/>
            </a:pPr>
            <a:r>
              <a:rPr lang="en-US" sz="2400" b="0" dirty="0">
                <a:solidFill>
                  <a:schemeClr val="tx1"/>
                </a:solidFill>
              </a:rPr>
              <a:t>Review the Agenda</a:t>
            </a:r>
          </a:p>
          <a:p>
            <a:pPr marL="514350" indent="-514350">
              <a:lnSpc>
                <a:spcPct val="100000"/>
              </a:lnSpc>
              <a:buClr>
                <a:srgbClr val="009383"/>
              </a:buClr>
              <a:buFont typeface="+mj-lt"/>
              <a:buAutoNum type="alphaUcPeriod" startAt="8"/>
            </a:pPr>
            <a:r>
              <a:rPr lang="en-US" sz="2400" b="0" dirty="0">
                <a:solidFill>
                  <a:schemeClr val="tx1"/>
                </a:solidFill>
              </a:rPr>
              <a:t>Establish Ground Rules</a:t>
            </a:r>
          </a:p>
          <a:p>
            <a:pPr marL="514350" indent="-514350">
              <a:lnSpc>
                <a:spcPct val="100000"/>
              </a:lnSpc>
              <a:buClr>
                <a:srgbClr val="009383"/>
              </a:buClr>
              <a:buFont typeface="+mj-lt"/>
              <a:buAutoNum type="alphaUcPeriod" startAt="8"/>
            </a:pPr>
            <a:r>
              <a:rPr lang="en-US" sz="2400" b="0" dirty="0">
                <a:solidFill>
                  <a:schemeClr val="tx1"/>
                </a:solidFill>
              </a:rPr>
              <a:t>Define the Parking Boards</a:t>
            </a:r>
          </a:p>
          <a:p>
            <a:pPr marL="514350" indent="-514350">
              <a:lnSpc>
                <a:spcPct val="100000"/>
              </a:lnSpc>
              <a:buClr>
                <a:srgbClr val="009383"/>
              </a:buClr>
              <a:buFont typeface="+mj-lt"/>
              <a:buAutoNum type="alphaUcPeriod" startAt="8"/>
            </a:pPr>
            <a:r>
              <a:rPr lang="en-US" sz="2400" b="0" dirty="0">
                <a:solidFill>
                  <a:schemeClr val="tx1"/>
                </a:solidFill>
              </a:rPr>
              <a:t>Define Consensus</a:t>
            </a:r>
          </a:p>
          <a:p>
            <a:pPr marL="514350" indent="-514350">
              <a:lnSpc>
                <a:spcPct val="100000"/>
              </a:lnSpc>
              <a:buClr>
                <a:srgbClr val="009383"/>
              </a:buClr>
              <a:buFont typeface="+mj-lt"/>
              <a:buAutoNum type="alphaUcPeriod" startAt="8"/>
            </a:pPr>
            <a:r>
              <a:rPr lang="en-US" sz="2400" b="0" dirty="0">
                <a:solidFill>
                  <a:schemeClr val="tx1"/>
                </a:solidFill>
              </a:rPr>
              <a:t>Open “On the Fly”</a:t>
            </a:r>
          </a:p>
        </p:txBody>
      </p:sp>
      <p:sp>
        <p:nvSpPr>
          <p:cNvPr id="8" name="Title 4"/>
          <p:cNvSpPr txBox="1">
            <a:spLocks/>
          </p:cNvSpPr>
          <p:nvPr/>
        </p:nvSpPr>
        <p:spPr>
          <a:xfrm>
            <a:off x="657225" y="1077621"/>
            <a:ext cx="8071290" cy="1143000"/>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GETTING THE SESSION STARTED</a:t>
            </a:r>
          </a:p>
        </p:txBody>
      </p:sp>
      <p:sp>
        <p:nvSpPr>
          <p:cNvPr id="10" name="TextBox 9"/>
          <p:cNvSpPr txBox="1"/>
          <p:nvPr/>
        </p:nvSpPr>
        <p:spPr>
          <a:xfrm>
            <a:off x="682501" y="1797432"/>
            <a:ext cx="4665701" cy="461665"/>
          </a:xfrm>
          <a:prstGeom prst="rect">
            <a:avLst/>
          </a:prstGeom>
          <a:noFill/>
        </p:spPr>
        <p:txBody>
          <a:bodyPr wrap="none" rtlCol="0">
            <a:spAutoFit/>
          </a:bodyPr>
          <a:lstStyle/>
          <a:p>
            <a:r>
              <a:rPr lang="en-US" sz="2400" i="1" dirty="0">
                <a:solidFill>
                  <a:srgbClr val="F26522"/>
                </a:solidFill>
                <a:latin typeface="Arial" panose="020B0604020202020204" pitchFamily="34" charset="0"/>
                <a:cs typeface="Arial" panose="020B0604020202020204" pitchFamily="34" charset="0"/>
              </a:rPr>
              <a:t>Inform, Excite, Empower, Involve</a:t>
            </a:r>
          </a:p>
        </p:txBody>
      </p:sp>
      <p:sp>
        <p:nvSpPr>
          <p:cNvPr id="9" name="Rectangle 8"/>
          <p:cNvSpPr/>
          <p:nvPr/>
        </p:nvSpPr>
        <p:spPr>
          <a:xfrm>
            <a:off x="689271" y="4536535"/>
            <a:ext cx="3236238" cy="811830"/>
          </a:xfrm>
          <a:prstGeom prst="rect">
            <a:avLst/>
          </a:prstGeom>
          <a:noFill/>
          <a:ln w="38100">
            <a:solidFill>
              <a:srgbClr val="F2652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11029666" y="4942450"/>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2" name="Footer Placeholder 2">
            <a:extLst>
              <a:ext uri="{FF2B5EF4-FFF2-40B4-BE49-F238E27FC236}">
                <a16:creationId xmlns:a16="http://schemas.microsoft.com/office/drawing/2014/main" id="{6B587935-FCAF-48F1-A746-9FE142B9CE9F}"/>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57224" y="522072"/>
            <a:ext cx="8195227" cy="690564"/>
          </a:xfrm>
        </p:spPr>
        <p:txBody>
          <a:bodyPr>
            <a:normAutofit/>
          </a:bodyPr>
          <a:lstStyle/>
          <a:p>
            <a:r>
              <a:rPr lang="en-US" sz="3600" b="0" dirty="0"/>
              <a:t>Starting Non-Facilitated Meetings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40</a:t>
            </a:fld>
            <a:endParaRPr lang="en-US" dirty="0"/>
          </a:p>
        </p:txBody>
      </p:sp>
      <p:sp>
        <p:nvSpPr>
          <p:cNvPr id="7" name="Content Placeholder 6"/>
          <p:cNvSpPr>
            <a:spLocks noGrp="1"/>
          </p:cNvSpPr>
          <p:nvPr>
            <p:ph type="body" sz="quarter" idx="13"/>
          </p:nvPr>
        </p:nvSpPr>
        <p:spPr>
          <a:xfrm>
            <a:off x="560388" y="2014330"/>
            <a:ext cx="11426825" cy="4170952"/>
          </a:xfrm>
        </p:spPr>
        <p:txBody>
          <a:bodyPr>
            <a:normAutofit/>
          </a:bodyPr>
          <a:lstStyle/>
          <a:p>
            <a:pPr>
              <a:lnSpc>
                <a:spcPct val="100000"/>
              </a:lnSpc>
            </a:pPr>
            <a:r>
              <a:rPr lang="en-US" sz="2400" dirty="0"/>
              <a:t>Meeting purpose</a:t>
            </a:r>
          </a:p>
          <a:p>
            <a:pPr lvl="1">
              <a:lnSpc>
                <a:spcPct val="100000"/>
              </a:lnSpc>
              <a:buClr>
                <a:srgbClr val="009383"/>
              </a:buClr>
              <a:buFont typeface="Arial" panose="020B0604020202020204" pitchFamily="34" charset="0"/>
              <a:buChar char="–"/>
            </a:pPr>
            <a:r>
              <a:rPr lang="en-US" i="1" dirty="0">
                <a:solidFill>
                  <a:srgbClr val="F26522"/>
                </a:solidFill>
              </a:rPr>
              <a:t>The purpose of our meeting is…when we finish, we would like to walk away with…Are we agreed?</a:t>
            </a:r>
          </a:p>
          <a:p>
            <a:pPr>
              <a:lnSpc>
                <a:spcPct val="100000"/>
              </a:lnSpc>
            </a:pPr>
            <a:r>
              <a:rPr lang="en-US" sz="2400" dirty="0"/>
              <a:t>Meeting agenda</a:t>
            </a:r>
          </a:p>
          <a:p>
            <a:pPr>
              <a:lnSpc>
                <a:spcPct val="100000"/>
              </a:lnSpc>
            </a:pPr>
            <a:r>
              <a:rPr lang="en-US" sz="2400" dirty="0"/>
              <a:t>Timed agenda</a:t>
            </a:r>
          </a:p>
        </p:txBody>
      </p:sp>
      <p:sp>
        <p:nvSpPr>
          <p:cNvPr id="2" name="Footer Placeholder 1">
            <a:extLst>
              <a:ext uri="{FF2B5EF4-FFF2-40B4-BE49-F238E27FC236}">
                <a16:creationId xmlns:a16="http://schemas.microsoft.com/office/drawing/2014/main" id="{B8C47CD2-9524-470A-9830-336FA9DC399F}"/>
              </a:ext>
            </a:extLst>
          </p:cNvPr>
          <p:cNvSpPr>
            <a:spLocks noGrp="1"/>
          </p:cNvSpPr>
          <p:nvPr>
            <p:ph type="ftr" sz="quarter" idx="11"/>
          </p:nvPr>
        </p:nvSpPr>
        <p:spPr/>
        <p:txBody>
          <a:bodyPr/>
          <a:lstStyle/>
          <a:p>
            <a:r>
              <a:rPr lang="en-US" dirty="0"/>
              <a:t>Copyright 1992-2015, Leadership Strategies, Inc. V15.02</a:t>
            </a:r>
          </a:p>
        </p:txBody>
      </p:sp>
      <p:sp>
        <p:nvSpPr>
          <p:cNvPr id="8" name="Content Placeholder 26"/>
          <p:cNvSpPr txBox="1">
            <a:spLocks/>
          </p:cNvSpPr>
          <p:nvPr/>
        </p:nvSpPr>
        <p:spPr>
          <a:xfrm>
            <a:off x="657224" y="1443283"/>
            <a:ext cx="8071290" cy="690564"/>
          </a:xfrm>
          <a:prstGeom prst="rect">
            <a:avLst/>
          </a:prstGeom>
        </p:spPr>
        <p:txBody>
          <a:bodyPr vert="horz" lIns="91440" tIns="45720" rIns="91440" bIns="45720" rtlCol="0">
            <a:normAutofit/>
          </a:bodyPr>
          <a:lstStyle/>
          <a:p>
            <a:pPr marL="342900" indent="-342900">
              <a:spcBef>
                <a:spcPct val="20000"/>
              </a:spcBef>
              <a:spcAft>
                <a:spcPts val="600"/>
              </a:spcAft>
              <a:buClr>
                <a:srgbClr val="99AB21"/>
              </a:buClr>
              <a:defRPr/>
            </a:pPr>
            <a:r>
              <a:rPr lang="en-US" sz="2800" cap="all" dirty="0">
                <a:solidFill>
                  <a:srgbClr val="F26522"/>
                </a:solidFill>
                <a:latin typeface="Arial" panose="020B0604020202020204" pitchFamily="34" charset="0"/>
                <a:cs typeface="Arial" panose="020B0604020202020204" pitchFamily="34" charset="0"/>
              </a:rPr>
              <a:t>Clearly State:</a:t>
            </a:r>
          </a:p>
        </p:txBody>
      </p:sp>
      <p:sp>
        <p:nvSpPr>
          <p:cNvPr id="9" name="TextBox 8"/>
          <p:cNvSpPr txBox="1"/>
          <p:nvPr/>
        </p:nvSpPr>
        <p:spPr>
          <a:xfrm>
            <a:off x="10945812" y="552732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2-10</a:t>
            </a:r>
          </a:p>
        </p:txBody>
      </p:sp>
      <p:sp>
        <p:nvSpPr>
          <p:cNvPr id="10" name="TextBox 9"/>
          <p:cNvSpPr txBox="1"/>
          <p:nvPr/>
        </p:nvSpPr>
        <p:spPr>
          <a:xfrm>
            <a:off x="11483637" y="3684307"/>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ocked Green Door.jpg"/>
          <p:cNvPicPr>
            <a:picLocks noChangeAspect="1"/>
          </p:cNvPicPr>
          <p:nvPr/>
        </p:nvPicPr>
        <p:blipFill>
          <a:blip r:embed="rId3"/>
          <a:srcRect t="6612" b="3878"/>
          <a:stretch>
            <a:fillRect/>
          </a:stretch>
        </p:blipFill>
        <p:spPr>
          <a:xfrm>
            <a:off x="0" y="0"/>
            <a:ext cx="12192000" cy="6858000"/>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41</a:t>
            </a:fld>
            <a:endParaRPr lang="en-US" dirty="0"/>
          </a:p>
        </p:txBody>
      </p:sp>
      <p:sp>
        <p:nvSpPr>
          <p:cNvPr id="3" name="Footer Placeholder 2">
            <a:extLst>
              <a:ext uri="{FF2B5EF4-FFF2-40B4-BE49-F238E27FC236}">
                <a16:creationId xmlns:a16="http://schemas.microsoft.com/office/drawing/2014/main" id="{5442F8F5-592A-4A35-8FAE-BA5AA7C32AE5}"/>
              </a:ext>
            </a:extLst>
          </p:cNvPr>
          <p:cNvSpPr>
            <a:spLocks noGrp="1"/>
          </p:cNvSpPr>
          <p:nvPr>
            <p:ph type="ftr" sz="quarter" idx="11"/>
          </p:nvPr>
        </p:nvSpPr>
        <p:spPr/>
        <p:txBody>
          <a:bodyPr/>
          <a:lstStyle/>
          <a:p>
            <a:r>
              <a:rPr lang="en-US" dirty="0"/>
              <a:t>Copyright 1992-2015, Leadership Strategies, Inc. V15.02</a:t>
            </a:r>
          </a:p>
        </p:txBody>
      </p:sp>
      <p:sp>
        <p:nvSpPr>
          <p:cNvPr id="18" name="Footer Placeholder 4">
            <a:extLst>
              <a:ext uri="{FF2B5EF4-FFF2-40B4-BE49-F238E27FC236}">
                <a16:creationId xmlns:a16="http://schemas.microsoft.com/office/drawing/2014/main" id="{74F0C163-5C7B-4168-BE21-C404953643E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
        <p:nvSpPr>
          <p:cNvPr id="20" name="Rectangle 19">
            <a:extLst>
              <a:ext uri="{FF2B5EF4-FFF2-40B4-BE49-F238E27FC236}">
                <a16:creationId xmlns:a16="http://schemas.microsoft.com/office/drawing/2014/main" id="{D25F9EB7-DD99-4B19-92C8-09B3E4BFD0C6}"/>
              </a:ext>
            </a:extLst>
          </p:cNvPr>
          <p:cNvSpPr/>
          <p:nvPr/>
        </p:nvSpPr>
        <p:spPr>
          <a:xfrm>
            <a:off x="2638842" y="397043"/>
            <a:ext cx="7517732" cy="1128346"/>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lgn="ctr">
              <a:spcBef>
                <a:spcPct val="0"/>
              </a:spcBef>
              <a:buFont typeface="+mj-lt"/>
              <a:buAutoNum type="alphaUcPeriod" startAt="10"/>
              <a:defRPr/>
            </a:pPr>
            <a:r>
              <a:rPr lang="en-US" sz="3600" cap="all" dirty="0">
                <a:solidFill>
                  <a:schemeClr val="bg1"/>
                </a:solidFill>
                <a:latin typeface="Arial" panose="020B0604020202020204" pitchFamily="34" charset="0"/>
                <a:cs typeface="Arial" panose="020B0604020202020204" pitchFamily="34" charset="0"/>
              </a:rPr>
              <a:t> Request participants’ key topics</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J. Establish Ground Rules </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42</a:t>
            </a:fld>
            <a:endParaRPr lang="en-US" dirty="0"/>
          </a:p>
        </p:txBody>
      </p:sp>
      <p:sp>
        <p:nvSpPr>
          <p:cNvPr id="6" name="Content Placeholder 5"/>
          <p:cNvSpPr>
            <a:spLocks noGrp="1"/>
          </p:cNvSpPr>
          <p:nvPr>
            <p:ph type="body" sz="quarter" idx="13"/>
          </p:nvPr>
        </p:nvSpPr>
        <p:spPr>
          <a:xfrm>
            <a:off x="560389" y="1582738"/>
            <a:ext cx="5244063" cy="4602544"/>
          </a:xfrm>
        </p:spPr>
        <p:txBody>
          <a:bodyPr>
            <a:normAutofit/>
          </a:bodyPr>
          <a:lstStyle/>
          <a:p>
            <a:pPr>
              <a:lnSpc>
                <a:spcPct val="100000"/>
              </a:lnSpc>
            </a:pPr>
            <a:r>
              <a:rPr lang="en-US" sz="2400" dirty="0"/>
              <a:t>Encourages self-correction</a:t>
            </a:r>
          </a:p>
          <a:p>
            <a:pPr>
              <a:lnSpc>
                <a:spcPct val="100000"/>
              </a:lnSpc>
            </a:pPr>
            <a:r>
              <a:rPr lang="en-US" sz="2400" dirty="0"/>
              <a:t>Can address issues identified in prep</a:t>
            </a:r>
          </a:p>
        </p:txBody>
      </p:sp>
      <p:sp>
        <p:nvSpPr>
          <p:cNvPr id="7" name="Content Placeholder 6"/>
          <p:cNvSpPr>
            <a:spLocks noGrp="1"/>
          </p:cNvSpPr>
          <p:nvPr>
            <p:ph idx="4294967295"/>
          </p:nvPr>
        </p:nvSpPr>
        <p:spPr>
          <a:xfrm>
            <a:off x="6546575" y="1582738"/>
            <a:ext cx="5448356" cy="4899025"/>
          </a:xfrm>
        </p:spPr>
        <p:txBody>
          <a:bodyPr>
            <a:normAutofit/>
          </a:bodyPr>
          <a:lstStyle/>
          <a:p>
            <a:pPr marL="342900" indent="-342900">
              <a:lnSpc>
                <a:spcPct val="100000"/>
              </a:lnSpc>
              <a:buClr>
                <a:srgbClr val="009383"/>
              </a:buClr>
              <a:buFont typeface="Arial" panose="020B0604020202020204" pitchFamily="34" charset="0"/>
              <a:buChar char="•"/>
            </a:pPr>
            <a:r>
              <a:rPr lang="en-US" sz="2400" b="0" dirty="0">
                <a:solidFill>
                  <a:schemeClr val="tx1"/>
                </a:solidFill>
              </a:rPr>
              <a:t>Serves to prevent dysfunction</a:t>
            </a:r>
          </a:p>
          <a:p>
            <a:pPr marL="342900" indent="-342900">
              <a:lnSpc>
                <a:spcPct val="100000"/>
              </a:lnSpc>
              <a:buClr>
                <a:srgbClr val="009383"/>
              </a:buClr>
              <a:buFont typeface="Arial" panose="020B0604020202020204" pitchFamily="34" charset="0"/>
              <a:buChar char="•"/>
            </a:pPr>
            <a:r>
              <a:rPr lang="en-US" sz="2400" b="0" dirty="0">
                <a:solidFill>
                  <a:schemeClr val="tx1"/>
                </a:solidFill>
              </a:rPr>
              <a:t>Can take issues off the table</a:t>
            </a:r>
          </a:p>
        </p:txBody>
      </p:sp>
      <p:sp>
        <p:nvSpPr>
          <p:cNvPr id="8" name="TextBox 7"/>
          <p:cNvSpPr txBox="1"/>
          <p:nvPr/>
        </p:nvSpPr>
        <p:spPr>
          <a:xfrm>
            <a:off x="2437615" y="3636177"/>
            <a:ext cx="7480064" cy="1200329"/>
          </a:xfrm>
          <a:prstGeom prst="rect">
            <a:avLst/>
          </a:prstGeom>
          <a:noFill/>
        </p:spPr>
        <p:txBody>
          <a:bodyPr wrap="square" rtlCol="0">
            <a:spAutoFit/>
          </a:bodyPr>
          <a:lstStyle/>
          <a:p>
            <a:pPr algn="ctr"/>
            <a:r>
              <a:rPr lang="en-US" sz="3600" cap="all" dirty="0">
                <a:solidFill>
                  <a:srgbClr val="F26522"/>
                </a:solidFill>
                <a:latin typeface="Arial" panose="020B0604020202020204" pitchFamily="34" charset="0"/>
                <a:cs typeface="Arial" panose="020B0604020202020204" pitchFamily="34" charset="0"/>
              </a:rPr>
              <a:t>BEWARE: Gain agreement on ground rules!</a:t>
            </a:r>
          </a:p>
        </p:txBody>
      </p:sp>
      <p:sp>
        <p:nvSpPr>
          <p:cNvPr id="9" name="TextBox 8"/>
          <p:cNvSpPr txBox="1"/>
          <p:nvPr/>
        </p:nvSpPr>
        <p:spPr>
          <a:xfrm>
            <a:off x="10945811"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2-11</a:t>
            </a:r>
          </a:p>
        </p:txBody>
      </p:sp>
      <p:sp>
        <p:nvSpPr>
          <p:cNvPr id="10" name="TextBox 9"/>
          <p:cNvSpPr txBox="1"/>
          <p:nvPr/>
        </p:nvSpPr>
        <p:spPr>
          <a:xfrm>
            <a:off x="11241761" y="346851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11" name="Footer Placeholder 1">
            <a:extLst>
              <a:ext uri="{FF2B5EF4-FFF2-40B4-BE49-F238E27FC236}">
                <a16:creationId xmlns:a16="http://schemas.microsoft.com/office/drawing/2014/main" id="{540CD747-A1E9-4912-AE5D-722157E76BB6}"/>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Sample Ground Rules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43</a:t>
            </a:fld>
            <a:endParaRPr lang="en-US" dirty="0"/>
          </a:p>
        </p:txBody>
      </p:sp>
      <p:sp>
        <p:nvSpPr>
          <p:cNvPr id="3" name="Content Placeholder 2"/>
          <p:cNvSpPr>
            <a:spLocks noGrp="1"/>
          </p:cNvSpPr>
          <p:nvPr>
            <p:ph type="body" sz="quarter" idx="13"/>
          </p:nvPr>
        </p:nvSpPr>
        <p:spPr>
          <a:xfrm>
            <a:off x="560389" y="1582738"/>
            <a:ext cx="5654882" cy="4602544"/>
          </a:xfrm>
        </p:spPr>
        <p:txBody>
          <a:bodyPr>
            <a:normAutofit/>
          </a:bodyPr>
          <a:lstStyle/>
          <a:p>
            <a:pPr marL="514350" indent="-514350">
              <a:lnSpc>
                <a:spcPct val="100000"/>
              </a:lnSpc>
              <a:spcBef>
                <a:spcPts val="1200"/>
              </a:spcBef>
              <a:buFont typeface="+mj-lt"/>
              <a:buAutoNum type="arabicPeriod"/>
            </a:pPr>
            <a:r>
              <a:rPr lang="en-US" sz="2400" dirty="0"/>
              <a:t>Everyone Speaks  Respect the Speaker</a:t>
            </a:r>
          </a:p>
          <a:p>
            <a:pPr marL="514350" indent="-514350">
              <a:lnSpc>
                <a:spcPct val="100000"/>
              </a:lnSpc>
              <a:spcBef>
                <a:spcPts val="1200"/>
              </a:spcBef>
              <a:buFont typeface="+mj-lt"/>
              <a:buAutoNum type="arabicPeriod"/>
            </a:pPr>
            <a:r>
              <a:rPr lang="en-US" sz="2400" dirty="0"/>
              <a:t>Titles Left Outside the Door</a:t>
            </a:r>
          </a:p>
          <a:p>
            <a:pPr marL="514350" indent="-514350">
              <a:lnSpc>
                <a:spcPct val="100000"/>
              </a:lnSpc>
              <a:spcBef>
                <a:spcPts val="1200"/>
              </a:spcBef>
              <a:buFont typeface="+mj-lt"/>
              <a:buAutoNum type="arabicPeriod"/>
            </a:pPr>
            <a:r>
              <a:rPr lang="en-US" sz="2400" dirty="0"/>
              <a:t>No Idea is Dumb</a:t>
            </a:r>
          </a:p>
          <a:p>
            <a:pPr marL="514350" indent="-514350">
              <a:lnSpc>
                <a:spcPct val="100000"/>
              </a:lnSpc>
              <a:spcBef>
                <a:spcPts val="1200"/>
              </a:spcBef>
              <a:buFont typeface="+mj-lt"/>
              <a:buAutoNum type="arabicPeriod"/>
            </a:pPr>
            <a:r>
              <a:rPr lang="en-US" sz="2400" dirty="0">
                <a:solidFill>
                  <a:srgbClr val="F26522"/>
                </a:solidFill>
              </a:rPr>
              <a:t>End Point First</a:t>
            </a:r>
          </a:p>
        </p:txBody>
      </p:sp>
      <p:sp>
        <p:nvSpPr>
          <p:cNvPr id="5" name="Content Placeholder 4"/>
          <p:cNvSpPr>
            <a:spLocks noGrp="1"/>
          </p:cNvSpPr>
          <p:nvPr>
            <p:ph idx="4294967295"/>
          </p:nvPr>
        </p:nvSpPr>
        <p:spPr>
          <a:xfrm>
            <a:off x="6526557" y="1582738"/>
            <a:ext cx="5254625" cy="4899025"/>
          </a:xfrm>
        </p:spPr>
        <p:txBody>
          <a:bodyPr>
            <a:normAutofit/>
          </a:bodyPr>
          <a:lstStyle/>
          <a:p>
            <a:pPr marL="514350" indent="-514350">
              <a:lnSpc>
                <a:spcPct val="100000"/>
              </a:lnSpc>
              <a:spcBef>
                <a:spcPts val="2400"/>
              </a:spcBef>
              <a:buClr>
                <a:srgbClr val="009383"/>
              </a:buClr>
              <a:buFont typeface="+mj-lt"/>
              <a:buAutoNum type="arabicPeriod" startAt="5"/>
            </a:pPr>
            <a:r>
              <a:rPr lang="en-US" sz="2400" b="0" dirty="0">
                <a:solidFill>
                  <a:schemeClr val="tx1"/>
                </a:solidFill>
              </a:rPr>
              <a:t>Use the Parking Boards</a:t>
            </a:r>
          </a:p>
          <a:p>
            <a:pPr marL="514350" indent="-514350">
              <a:lnSpc>
                <a:spcPct val="100000"/>
              </a:lnSpc>
              <a:spcBef>
                <a:spcPts val="2400"/>
              </a:spcBef>
              <a:buClr>
                <a:srgbClr val="009383"/>
              </a:buClr>
              <a:buFont typeface="+mj-lt"/>
              <a:buAutoNum type="arabicPeriod" startAt="5"/>
            </a:pPr>
            <a:r>
              <a:rPr lang="en-US" sz="2400" b="0" dirty="0">
                <a:solidFill>
                  <a:schemeClr val="tx1"/>
                </a:solidFill>
              </a:rPr>
              <a:t>Avoid "Bar Discussion”</a:t>
            </a:r>
          </a:p>
          <a:p>
            <a:pPr marL="514350" indent="-514350">
              <a:lnSpc>
                <a:spcPct val="100000"/>
              </a:lnSpc>
              <a:spcBef>
                <a:spcPts val="2400"/>
              </a:spcBef>
              <a:buClr>
                <a:srgbClr val="009383"/>
              </a:buClr>
              <a:buFont typeface="+mj-lt"/>
              <a:buAutoNum type="arabicPeriod" startAt="5"/>
            </a:pPr>
            <a:r>
              <a:rPr lang="en-US" sz="2400" b="0" dirty="0">
                <a:solidFill>
                  <a:schemeClr val="tx1"/>
                </a:solidFill>
              </a:rPr>
              <a:t>"Choo Choo”</a:t>
            </a:r>
          </a:p>
          <a:p>
            <a:pPr marL="514350" indent="-514350">
              <a:lnSpc>
                <a:spcPct val="100000"/>
              </a:lnSpc>
              <a:spcBef>
                <a:spcPts val="2400"/>
              </a:spcBef>
              <a:buClr>
                <a:srgbClr val="009383"/>
              </a:buClr>
              <a:buFont typeface="+mj-lt"/>
              <a:buAutoNum type="arabicPeriod" startAt="5"/>
            </a:pPr>
            <a:r>
              <a:rPr lang="en-US" sz="2400" b="0" dirty="0">
                <a:solidFill>
                  <a:schemeClr val="tx1"/>
                </a:solidFill>
              </a:rPr>
              <a:t>Start on time / End on time</a:t>
            </a:r>
          </a:p>
        </p:txBody>
      </p:sp>
      <p:sp>
        <p:nvSpPr>
          <p:cNvPr id="6" name="TextBox 5"/>
          <p:cNvSpPr txBox="1"/>
          <p:nvPr/>
        </p:nvSpPr>
        <p:spPr>
          <a:xfrm>
            <a:off x="10945811"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2-11</a:t>
            </a:r>
          </a:p>
        </p:txBody>
      </p:sp>
      <p:sp>
        <p:nvSpPr>
          <p:cNvPr id="7" name="TextBox 6"/>
          <p:cNvSpPr txBox="1"/>
          <p:nvPr/>
        </p:nvSpPr>
        <p:spPr>
          <a:xfrm>
            <a:off x="11631611" y="346851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
        <p:nvSpPr>
          <p:cNvPr id="8" name="Footer Placeholder 1">
            <a:extLst>
              <a:ext uri="{FF2B5EF4-FFF2-40B4-BE49-F238E27FC236}">
                <a16:creationId xmlns:a16="http://schemas.microsoft.com/office/drawing/2014/main" id="{DB939573-AAC6-4553-8E63-A2A65E9688D2}"/>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fade">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12192000" cy="6857999"/>
          </a:xfrm>
          <a:prstGeom prst="rect">
            <a:avLst/>
          </a:prstGeom>
        </p:spPr>
      </p:pic>
      <p:pic>
        <p:nvPicPr>
          <p:cNvPr id="13" name="Picture 12" descr="Untitled.png"/>
          <p:cNvPicPr>
            <a:picLocks noChangeAspect="1"/>
          </p:cNvPicPr>
          <p:nvPr/>
        </p:nvPicPr>
        <p:blipFill>
          <a:blip r:embed="rId4">
            <a:alphaModFix amt="75000"/>
          </a:blip>
          <a:stretch>
            <a:fillRect/>
          </a:stretch>
        </p:blipFill>
        <p:spPr>
          <a:xfrm>
            <a:off x="4806854" y="1806150"/>
            <a:ext cx="3257747" cy="3366859"/>
          </a:xfrm>
          <a:prstGeom prst="rect">
            <a:avLst/>
          </a:prstGeom>
        </p:spPr>
      </p:pic>
      <p:sp>
        <p:nvSpPr>
          <p:cNvPr id="16" name="Slide Number Placeholder 3"/>
          <p:cNvSpPr>
            <a:spLocks noGrp="1"/>
          </p:cNvSpPr>
          <p:nvPr>
            <p:ph type="sldNum" sz="quarter" idx="12"/>
          </p:nvPr>
        </p:nvSpPr>
        <p:spPr/>
        <p:txBody>
          <a:bodyPr/>
          <a:lstStyle/>
          <a:p>
            <a:fld id="{F29FD61F-2294-5D42-A9D7-9928D42B3773}" type="slidenum">
              <a:rPr lang="en-US" smtClean="0"/>
              <a:pPr/>
              <a:t>44</a:t>
            </a:fld>
            <a:endParaRPr lang="en-US" dirty="0"/>
          </a:p>
        </p:txBody>
      </p:sp>
      <p:sp>
        <p:nvSpPr>
          <p:cNvPr id="3" name="Footer Placeholder 2">
            <a:extLst>
              <a:ext uri="{FF2B5EF4-FFF2-40B4-BE49-F238E27FC236}">
                <a16:creationId xmlns:a16="http://schemas.microsoft.com/office/drawing/2014/main" id="{D4CD1302-246B-49C8-BC44-CB1F2556A60B}"/>
              </a:ext>
            </a:extLst>
          </p:cNvPr>
          <p:cNvSpPr>
            <a:spLocks noGrp="1"/>
          </p:cNvSpPr>
          <p:nvPr>
            <p:ph type="ftr" sz="quarter" idx="11"/>
          </p:nvPr>
        </p:nvSpPr>
        <p:spPr/>
        <p:txBody>
          <a:bodyPr/>
          <a:lstStyle/>
          <a:p>
            <a:r>
              <a:rPr lang="en-US" dirty="0"/>
              <a:t>Copyright 1992-2015, Leadership Strategies, Inc. V15.02</a:t>
            </a:r>
          </a:p>
        </p:txBody>
      </p:sp>
      <p:sp>
        <p:nvSpPr>
          <p:cNvPr id="12" name="TextBox 11"/>
          <p:cNvSpPr txBox="1"/>
          <p:nvPr/>
        </p:nvSpPr>
        <p:spPr>
          <a:xfrm>
            <a:off x="11055477" y="582318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2-12</a:t>
            </a:r>
          </a:p>
        </p:txBody>
      </p:sp>
      <p:grpSp>
        <p:nvGrpSpPr>
          <p:cNvPr id="18" name="Group 13">
            <a:extLst>
              <a:ext uri="{FF2B5EF4-FFF2-40B4-BE49-F238E27FC236}">
                <a16:creationId xmlns:a16="http://schemas.microsoft.com/office/drawing/2014/main" id="{42ED740E-935D-4D71-9B57-5CB2C3B7CEC6}"/>
              </a:ext>
            </a:extLst>
          </p:cNvPr>
          <p:cNvGrpSpPr/>
          <p:nvPr/>
        </p:nvGrpSpPr>
        <p:grpSpPr>
          <a:xfrm>
            <a:off x="2002907" y="430140"/>
            <a:ext cx="8186185" cy="992054"/>
            <a:chOff x="342942" y="2732834"/>
            <a:chExt cx="8511739" cy="1143000"/>
          </a:xfrm>
        </p:grpSpPr>
        <p:sp>
          <p:nvSpPr>
            <p:cNvPr id="20" name="Rectangle 19">
              <a:extLst>
                <a:ext uri="{FF2B5EF4-FFF2-40B4-BE49-F238E27FC236}">
                  <a16:creationId xmlns:a16="http://schemas.microsoft.com/office/drawing/2014/main" id="{3DCC2200-774B-403D-9984-2311E76E957C}"/>
                </a:ext>
              </a:extLst>
            </p:cNvPr>
            <p:cNvSpPr/>
            <p:nvPr/>
          </p:nvSpPr>
          <p:spPr>
            <a:xfrm>
              <a:off x="342942" y="2883780"/>
              <a:ext cx="8511739" cy="94625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02CE5462-2AA6-410D-B387-8ED6A8979F17}"/>
                </a:ext>
              </a:extLst>
            </p:cNvPr>
            <p:cNvSpPr txBox="1">
              <a:spLocks/>
            </p:cNvSpPr>
            <p:nvPr/>
          </p:nvSpPr>
          <p:spPr>
            <a:xfrm>
              <a:off x="486419" y="2732834"/>
              <a:ext cx="8368262" cy="1143000"/>
            </a:xfrm>
            <a:prstGeom prst="rect">
              <a:avLst/>
            </a:prstGeom>
          </p:spPr>
          <p:txBody>
            <a:bodyPr vert="horz" lIns="91440" tIns="45720" rIns="91440" bIns="45720" rtlCol="0" anchor="ctr">
              <a:noAutofit/>
            </a:bodyPr>
            <a:lstStyle/>
            <a:p>
              <a:pPr marL="742950" indent="-742950" algn="ctr">
                <a:lnSpc>
                  <a:spcPts val="6260"/>
                </a:lnSpc>
                <a:spcBef>
                  <a:spcPct val="0"/>
                </a:spcBef>
                <a:buFont typeface="+mj-lt"/>
                <a:buAutoNum type="alphaUcPeriod" startAt="11"/>
                <a:defRPr/>
              </a:pPr>
              <a:r>
                <a:rPr lang="en-US" sz="3600" cap="all" dirty="0">
                  <a:solidFill>
                    <a:schemeClr val="bg1"/>
                  </a:solidFill>
                  <a:latin typeface="Arial" panose="020B0604020202020204" pitchFamily="34" charset="0"/>
                  <a:ea typeface="+mj-ea"/>
                  <a:cs typeface="Arial" panose="020B0604020202020204" pitchFamily="34" charset="0"/>
                </a:rPr>
                <a:t>Define parking boards (ida)</a:t>
              </a:r>
            </a:p>
          </p:txBody>
        </p:sp>
      </p:grpSp>
      <p:sp>
        <p:nvSpPr>
          <p:cNvPr id="22" name="Footer Placeholder 4">
            <a:extLst>
              <a:ext uri="{FF2B5EF4-FFF2-40B4-BE49-F238E27FC236}">
                <a16:creationId xmlns:a16="http://schemas.microsoft.com/office/drawing/2014/main" id="{3471EFA2-9A2B-4E9A-8836-B9927B29A890}"/>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K. Define Parking Boards (IDA)</a:t>
            </a:r>
          </a:p>
        </p:txBody>
      </p:sp>
      <p:sp>
        <p:nvSpPr>
          <p:cNvPr id="4" name="Slide Number Placeholder 3"/>
          <p:cNvSpPr>
            <a:spLocks noGrp="1"/>
          </p:cNvSpPr>
          <p:nvPr>
            <p:ph type="sldNum" sz="quarter" idx="12"/>
          </p:nvPr>
        </p:nvSpPr>
        <p:spPr/>
        <p:txBody>
          <a:bodyPr/>
          <a:lstStyle/>
          <a:p>
            <a:fld id="{F29FD61F-2294-5D42-A9D7-9928D42B3773}" type="slidenum">
              <a:rPr lang="en-US" smtClean="0"/>
              <a:pPr/>
              <a:t>45</a:t>
            </a:fld>
            <a:endParaRPr lang="en-US" dirty="0"/>
          </a:p>
        </p:txBody>
      </p:sp>
      <p:sp>
        <p:nvSpPr>
          <p:cNvPr id="3" name="Footer Placeholder 2">
            <a:extLst>
              <a:ext uri="{FF2B5EF4-FFF2-40B4-BE49-F238E27FC236}">
                <a16:creationId xmlns:a16="http://schemas.microsoft.com/office/drawing/2014/main" id="{B628B961-A418-44B4-BC0B-59F25EC04029}"/>
              </a:ext>
            </a:extLst>
          </p:cNvPr>
          <p:cNvSpPr>
            <a:spLocks noGrp="1"/>
          </p:cNvSpPr>
          <p:nvPr>
            <p:ph type="ftr" sz="quarter" idx="11"/>
          </p:nvPr>
        </p:nvSpPr>
        <p:spPr/>
        <p:txBody>
          <a:bodyPr/>
          <a:lstStyle/>
          <a:p>
            <a:r>
              <a:rPr lang="en-US" dirty="0"/>
              <a:t>Copyright 1992-2015, Leadership Strategies, Inc. V15.02</a:t>
            </a:r>
          </a:p>
        </p:txBody>
      </p:sp>
      <p:sp>
        <p:nvSpPr>
          <p:cNvPr id="6" name="TextBox 5"/>
          <p:cNvSpPr txBox="1"/>
          <p:nvPr/>
        </p:nvSpPr>
        <p:spPr>
          <a:xfrm>
            <a:off x="4427002" y="1872448"/>
            <a:ext cx="3522118" cy="3323987"/>
          </a:xfrm>
          <a:prstGeom prst="rect">
            <a:avLst/>
          </a:prstGeom>
          <a:noFill/>
        </p:spPr>
        <p:txBody>
          <a:bodyPr wrap="none" rtlCol="0">
            <a:spAutoFit/>
          </a:bodyPr>
          <a:lstStyle/>
          <a:p>
            <a:pPr>
              <a:spcAft>
                <a:spcPts val="1800"/>
              </a:spcAft>
            </a:pPr>
            <a:r>
              <a:rPr lang="en-US" sz="6000" b="1" dirty="0">
                <a:solidFill>
                  <a:srgbClr val="F26522"/>
                </a:solidFill>
                <a:latin typeface="Arial" panose="020B0604020202020204" pitchFamily="34" charset="0"/>
                <a:cs typeface="Arial" panose="020B0604020202020204" pitchFamily="34" charset="0"/>
              </a:rPr>
              <a:t>I</a:t>
            </a:r>
            <a:r>
              <a:rPr lang="en-US" sz="6000" dirty="0">
                <a:latin typeface="Arial" panose="020B0604020202020204" pitchFamily="34" charset="0"/>
                <a:cs typeface="Arial" panose="020B0604020202020204" pitchFamily="34" charset="0"/>
              </a:rPr>
              <a:t>ssues</a:t>
            </a:r>
          </a:p>
          <a:p>
            <a:pPr>
              <a:spcAft>
                <a:spcPts val="1800"/>
              </a:spcAft>
            </a:pPr>
            <a:r>
              <a:rPr lang="en-US" sz="6000" b="1" dirty="0">
                <a:solidFill>
                  <a:srgbClr val="F26522"/>
                </a:solidFill>
                <a:latin typeface="Arial" panose="020B0604020202020204" pitchFamily="34" charset="0"/>
                <a:cs typeface="Arial" panose="020B0604020202020204" pitchFamily="34" charset="0"/>
              </a:rPr>
              <a:t>D</a:t>
            </a:r>
            <a:r>
              <a:rPr lang="en-US" sz="6000" dirty="0">
                <a:latin typeface="Arial" panose="020B0604020202020204" pitchFamily="34" charset="0"/>
                <a:cs typeface="Arial" panose="020B0604020202020204" pitchFamily="34" charset="0"/>
              </a:rPr>
              <a:t>ecisions</a:t>
            </a:r>
          </a:p>
          <a:p>
            <a:pPr>
              <a:spcAft>
                <a:spcPts val="1800"/>
              </a:spcAft>
            </a:pPr>
            <a:r>
              <a:rPr lang="en-US" sz="6000" b="1" dirty="0">
                <a:solidFill>
                  <a:srgbClr val="F26522"/>
                </a:solidFill>
                <a:latin typeface="Arial" panose="020B0604020202020204" pitchFamily="34" charset="0"/>
                <a:cs typeface="Arial" panose="020B0604020202020204" pitchFamily="34" charset="0"/>
              </a:rPr>
              <a:t>A</a:t>
            </a:r>
            <a:r>
              <a:rPr lang="en-US" sz="6000" dirty="0">
                <a:latin typeface="Arial" panose="020B0604020202020204" pitchFamily="34" charset="0"/>
                <a:cs typeface="Arial" panose="020B0604020202020204" pitchFamily="34" charset="0"/>
              </a:rPr>
              <a:t>ctions</a:t>
            </a:r>
          </a:p>
        </p:txBody>
      </p:sp>
      <p:sp>
        <p:nvSpPr>
          <p:cNvPr id="5" name="TextBox 4"/>
          <p:cNvSpPr txBox="1"/>
          <p:nvPr/>
        </p:nvSpPr>
        <p:spPr>
          <a:xfrm>
            <a:off x="11055477"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2-12</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K. Define Parking Boards (IDA)</a:t>
            </a:r>
          </a:p>
        </p:txBody>
      </p:sp>
      <p:sp>
        <p:nvSpPr>
          <p:cNvPr id="31" name="Slide Number Placeholder 30"/>
          <p:cNvSpPr>
            <a:spLocks noGrp="1"/>
          </p:cNvSpPr>
          <p:nvPr>
            <p:ph type="sldNum" sz="quarter" idx="12"/>
          </p:nvPr>
        </p:nvSpPr>
        <p:spPr/>
        <p:txBody>
          <a:bodyPr/>
          <a:lstStyle/>
          <a:p>
            <a:fld id="{F29FD61F-2294-5D42-A9D7-9928D42B3773}" type="slidenum">
              <a:rPr lang="en-US" smtClean="0"/>
              <a:pPr/>
              <a:t>46</a:t>
            </a:fld>
            <a:endParaRPr lang="en-US" dirty="0"/>
          </a:p>
        </p:txBody>
      </p:sp>
      <p:sp>
        <p:nvSpPr>
          <p:cNvPr id="3" name="Footer Placeholder 2">
            <a:extLst>
              <a:ext uri="{FF2B5EF4-FFF2-40B4-BE49-F238E27FC236}">
                <a16:creationId xmlns:a16="http://schemas.microsoft.com/office/drawing/2014/main" id="{4CF224E4-E014-4968-96D3-94C5BFDD1607}"/>
              </a:ext>
            </a:extLst>
          </p:cNvPr>
          <p:cNvSpPr>
            <a:spLocks noGrp="1"/>
          </p:cNvSpPr>
          <p:nvPr>
            <p:ph type="ftr" sz="quarter" idx="11"/>
          </p:nvPr>
        </p:nvSpPr>
        <p:spPr/>
        <p:txBody>
          <a:bodyPr/>
          <a:lstStyle/>
          <a:p>
            <a:r>
              <a:rPr lang="en-US" dirty="0"/>
              <a:t>Copyright 1992-2015, Leadership Strategies, Inc. V15.02</a:t>
            </a:r>
          </a:p>
        </p:txBody>
      </p:sp>
      <p:sp>
        <p:nvSpPr>
          <p:cNvPr id="16" name="Rounded Rectangle 15"/>
          <p:cNvSpPr/>
          <p:nvPr/>
        </p:nvSpPr>
        <p:spPr>
          <a:xfrm>
            <a:off x="2442529" y="1689621"/>
            <a:ext cx="7264755" cy="2448095"/>
          </a:xfrm>
          <a:prstGeom prst="roundRect">
            <a:avLst/>
          </a:prstGeom>
          <a:noFill/>
          <a:ln w="34925">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Content Placeholder 26"/>
          <p:cNvSpPr txBox="1">
            <a:spLocks/>
          </p:cNvSpPr>
          <p:nvPr/>
        </p:nvSpPr>
        <p:spPr>
          <a:xfrm>
            <a:off x="2442529" y="1813348"/>
            <a:ext cx="7264755" cy="892813"/>
          </a:xfrm>
          <a:prstGeom prst="rect">
            <a:avLst/>
          </a:prstGeom>
        </p:spPr>
        <p:txBody>
          <a:bodyPr vert="horz" lIns="91440" tIns="45720" rIns="91440" bIns="45720" rtlCol="0" anchor="ctr">
            <a:normAutofit/>
          </a:bodyPr>
          <a:lstStyle/>
          <a:p>
            <a:pPr marL="342900" indent="-342900" algn="ctr">
              <a:lnSpc>
                <a:spcPts val="1440"/>
              </a:lnSpc>
              <a:spcBef>
                <a:spcPct val="20000"/>
              </a:spcBef>
              <a:spcAft>
                <a:spcPts val="600"/>
              </a:spcAft>
              <a:buClr>
                <a:srgbClr val="99AB21"/>
              </a:buClr>
              <a:defRPr/>
            </a:pPr>
            <a:r>
              <a:rPr lang="en-US" sz="2800" cap="all" dirty="0">
                <a:solidFill>
                  <a:srgbClr val="F26522"/>
                </a:solidFill>
                <a:latin typeface="Arial" panose="020B0604020202020204" pitchFamily="34" charset="0"/>
                <a:cs typeface="Arial" panose="020B0604020202020204" pitchFamily="34" charset="0"/>
              </a:rPr>
              <a:t>Issues list</a:t>
            </a:r>
          </a:p>
        </p:txBody>
      </p:sp>
      <p:sp>
        <p:nvSpPr>
          <p:cNvPr id="38" name="TextBox 37"/>
          <p:cNvSpPr txBox="1"/>
          <p:nvPr/>
        </p:nvSpPr>
        <p:spPr>
          <a:xfrm>
            <a:off x="2856248" y="2435491"/>
            <a:ext cx="6576076" cy="1200329"/>
          </a:xfrm>
          <a:prstGeom prst="rect">
            <a:avLst/>
          </a:prstGeom>
          <a:noFill/>
        </p:spPr>
        <p:txBody>
          <a:bodyPr wrap="square" rtlCol="0">
            <a:spAutoFit/>
          </a:bodyPr>
          <a:lstStyle/>
          <a:p>
            <a:pPr marL="0" lvl="1" algn="ctr"/>
            <a:r>
              <a:rPr lang="en-US" sz="2400" dirty="0">
                <a:latin typeface="Arial" panose="020B0604020202020204" pitchFamily="34" charset="0"/>
                <a:cs typeface="Arial" panose="020B0604020202020204" pitchFamily="34" charset="0"/>
              </a:rPr>
              <a:t>Items relevant to the session that require a decision but will be discussed later or outside the session.</a:t>
            </a:r>
          </a:p>
        </p:txBody>
      </p:sp>
      <p:sp>
        <p:nvSpPr>
          <p:cNvPr id="7" name="TextBox 6"/>
          <p:cNvSpPr txBox="1"/>
          <p:nvPr/>
        </p:nvSpPr>
        <p:spPr>
          <a:xfrm>
            <a:off x="10949459" y="585343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2-12</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K. Define Parking Boards (IDA)</a:t>
            </a:r>
          </a:p>
        </p:txBody>
      </p:sp>
      <p:sp>
        <p:nvSpPr>
          <p:cNvPr id="31" name="Slide Number Placeholder 30"/>
          <p:cNvSpPr>
            <a:spLocks noGrp="1"/>
          </p:cNvSpPr>
          <p:nvPr>
            <p:ph type="sldNum" sz="quarter" idx="12"/>
          </p:nvPr>
        </p:nvSpPr>
        <p:spPr/>
        <p:txBody>
          <a:bodyPr/>
          <a:lstStyle/>
          <a:p>
            <a:fld id="{F29FD61F-2294-5D42-A9D7-9928D42B3773}" type="slidenum">
              <a:rPr lang="en-US" smtClean="0"/>
              <a:pPr/>
              <a:t>47</a:t>
            </a:fld>
            <a:endParaRPr lang="en-US" dirty="0"/>
          </a:p>
        </p:txBody>
      </p:sp>
      <p:sp>
        <p:nvSpPr>
          <p:cNvPr id="3" name="Footer Placeholder 2">
            <a:extLst>
              <a:ext uri="{FF2B5EF4-FFF2-40B4-BE49-F238E27FC236}">
                <a16:creationId xmlns:a16="http://schemas.microsoft.com/office/drawing/2014/main" id="{269FC8BB-D79D-415C-A5D6-BE23844254E8}"/>
              </a:ext>
            </a:extLst>
          </p:cNvPr>
          <p:cNvSpPr>
            <a:spLocks noGrp="1"/>
          </p:cNvSpPr>
          <p:nvPr>
            <p:ph type="ftr" sz="quarter" idx="11"/>
          </p:nvPr>
        </p:nvSpPr>
        <p:spPr/>
        <p:txBody>
          <a:bodyPr/>
          <a:lstStyle/>
          <a:p>
            <a:r>
              <a:rPr lang="en-US" dirty="0"/>
              <a:t>Copyright 1992-2015, Leadership Strategies, Inc. V15.02</a:t>
            </a:r>
          </a:p>
        </p:txBody>
      </p:sp>
      <p:sp>
        <p:nvSpPr>
          <p:cNvPr id="16" name="Rounded Rectangle 15"/>
          <p:cNvSpPr/>
          <p:nvPr/>
        </p:nvSpPr>
        <p:spPr>
          <a:xfrm>
            <a:off x="2442529" y="1689621"/>
            <a:ext cx="7264755" cy="2448095"/>
          </a:xfrm>
          <a:prstGeom prst="roundRect">
            <a:avLst/>
          </a:prstGeom>
          <a:noFill/>
          <a:ln w="34925">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Content Placeholder 26"/>
          <p:cNvSpPr txBox="1">
            <a:spLocks/>
          </p:cNvSpPr>
          <p:nvPr/>
        </p:nvSpPr>
        <p:spPr>
          <a:xfrm>
            <a:off x="2442529" y="1813348"/>
            <a:ext cx="7264755" cy="892813"/>
          </a:xfrm>
          <a:prstGeom prst="rect">
            <a:avLst/>
          </a:prstGeom>
        </p:spPr>
        <p:txBody>
          <a:bodyPr vert="horz" lIns="91440" tIns="45720" rIns="91440" bIns="45720" rtlCol="0" anchor="ctr">
            <a:normAutofit/>
          </a:bodyPr>
          <a:lstStyle/>
          <a:p>
            <a:pPr marL="342900" indent="-342900" algn="ctr">
              <a:lnSpc>
                <a:spcPts val="1440"/>
              </a:lnSpc>
              <a:spcBef>
                <a:spcPct val="20000"/>
              </a:spcBef>
              <a:spcAft>
                <a:spcPts val="600"/>
              </a:spcAft>
              <a:buClr>
                <a:srgbClr val="99AB21"/>
              </a:buClr>
              <a:defRPr/>
            </a:pPr>
            <a:r>
              <a:rPr lang="en-US" sz="2800" cap="all" dirty="0">
                <a:solidFill>
                  <a:srgbClr val="F26522"/>
                </a:solidFill>
                <a:latin typeface="Arial" panose="020B0604020202020204" pitchFamily="34" charset="0"/>
                <a:cs typeface="Arial" panose="020B0604020202020204" pitchFamily="34" charset="0"/>
              </a:rPr>
              <a:t>Decisions list</a:t>
            </a:r>
          </a:p>
        </p:txBody>
      </p:sp>
      <p:sp>
        <p:nvSpPr>
          <p:cNvPr id="38" name="TextBox 37"/>
          <p:cNvSpPr txBox="1"/>
          <p:nvPr/>
        </p:nvSpPr>
        <p:spPr>
          <a:xfrm>
            <a:off x="2856248" y="2435491"/>
            <a:ext cx="6576076" cy="830997"/>
          </a:xfrm>
          <a:prstGeom prst="rect">
            <a:avLst/>
          </a:prstGeom>
          <a:noFill/>
        </p:spPr>
        <p:txBody>
          <a:bodyPr wrap="square" rtlCol="0">
            <a:spAutoFit/>
          </a:bodyPr>
          <a:lstStyle/>
          <a:p>
            <a:pPr marL="0" lvl="1" algn="ctr"/>
            <a:r>
              <a:rPr lang="en-US" sz="2400" dirty="0">
                <a:latin typeface="Arial" panose="020B0604020202020204" pitchFamily="34" charset="0"/>
                <a:cs typeface="Arial" panose="020B0604020202020204" pitchFamily="34" charset="0"/>
              </a:rPr>
              <a:t>Decisions that are made by participants during the session.</a:t>
            </a:r>
          </a:p>
        </p:txBody>
      </p:sp>
      <p:sp>
        <p:nvSpPr>
          <p:cNvPr id="7" name="TextBox 6"/>
          <p:cNvSpPr txBox="1"/>
          <p:nvPr/>
        </p:nvSpPr>
        <p:spPr>
          <a:xfrm>
            <a:off x="11028973" y="5847749"/>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2-12</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K. Define Parking Boards (IDA)</a:t>
            </a:r>
          </a:p>
        </p:txBody>
      </p:sp>
      <p:sp>
        <p:nvSpPr>
          <p:cNvPr id="31" name="Slide Number Placeholder 30"/>
          <p:cNvSpPr>
            <a:spLocks noGrp="1"/>
          </p:cNvSpPr>
          <p:nvPr>
            <p:ph type="sldNum" sz="quarter" idx="12"/>
          </p:nvPr>
        </p:nvSpPr>
        <p:spPr/>
        <p:txBody>
          <a:bodyPr/>
          <a:lstStyle/>
          <a:p>
            <a:fld id="{F29FD61F-2294-5D42-A9D7-9928D42B3773}" type="slidenum">
              <a:rPr lang="en-US" smtClean="0"/>
              <a:pPr/>
              <a:t>48</a:t>
            </a:fld>
            <a:endParaRPr lang="en-US" dirty="0"/>
          </a:p>
        </p:txBody>
      </p:sp>
      <p:sp>
        <p:nvSpPr>
          <p:cNvPr id="3" name="Footer Placeholder 2">
            <a:extLst>
              <a:ext uri="{FF2B5EF4-FFF2-40B4-BE49-F238E27FC236}">
                <a16:creationId xmlns:a16="http://schemas.microsoft.com/office/drawing/2014/main" id="{B7563615-B484-4BE5-9961-F5F6287EB718}"/>
              </a:ext>
            </a:extLst>
          </p:cNvPr>
          <p:cNvSpPr>
            <a:spLocks noGrp="1"/>
          </p:cNvSpPr>
          <p:nvPr>
            <p:ph type="ftr" sz="quarter" idx="11"/>
          </p:nvPr>
        </p:nvSpPr>
        <p:spPr/>
        <p:txBody>
          <a:bodyPr/>
          <a:lstStyle/>
          <a:p>
            <a:r>
              <a:rPr lang="en-US" dirty="0"/>
              <a:t>Copyright 1992-2015, Leadership Strategies, Inc. V15.02</a:t>
            </a:r>
          </a:p>
        </p:txBody>
      </p:sp>
      <p:sp>
        <p:nvSpPr>
          <p:cNvPr id="16" name="Rounded Rectangle 15"/>
          <p:cNvSpPr/>
          <p:nvPr/>
        </p:nvSpPr>
        <p:spPr>
          <a:xfrm>
            <a:off x="2442529" y="1689621"/>
            <a:ext cx="7264755" cy="2448095"/>
          </a:xfrm>
          <a:prstGeom prst="roundRect">
            <a:avLst/>
          </a:prstGeom>
          <a:noFill/>
          <a:ln w="34925">
            <a:solidFill>
              <a:srgbClr val="00938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Content Placeholder 26"/>
          <p:cNvSpPr txBox="1">
            <a:spLocks/>
          </p:cNvSpPr>
          <p:nvPr/>
        </p:nvSpPr>
        <p:spPr>
          <a:xfrm>
            <a:off x="2442529" y="1813348"/>
            <a:ext cx="7264755" cy="892813"/>
          </a:xfrm>
          <a:prstGeom prst="rect">
            <a:avLst/>
          </a:prstGeom>
        </p:spPr>
        <p:txBody>
          <a:bodyPr vert="horz" lIns="91440" tIns="45720" rIns="91440" bIns="45720" rtlCol="0" anchor="ctr">
            <a:normAutofit/>
          </a:bodyPr>
          <a:lstStyle/>
          <a:p>
            <a:pPr marL="342900" indent="-342900" algn="ctr">
              <a:lnSpc>
                <a:spcPts val="1440"/>
              </a:lnSpc>
              <a:spcBef>
                <a:spcPct val="20000"/>
              </a:spcBef>
              <a:spcAft>
                <a:spcPts val="600"/>
              </a:spcAft>
              <a:buClr>
                <a:srgbClr val="99AB21"/>
              </a:buClr>
              <a:defRPr/>
            </a:pPr>
            <a:r>
              <a:rPr lang="en-US" sz="2800" cap="all" dirty="0">
                <a:solidFill>
                  <a:srgbClr val="F26522"/>
                </a:solidFill>
                <a:latin typeface="Arial" panose="020B0604020202020204" pitchFamily="34" charset="0"/>
                <a:cs typeface="Arial" panose="020B0604020202020204" pitchFamily="34" charset="0"/>
              </a:rPr>
              <a:t>Actions list</a:t>
            </a:r>
          </a:p>
        </p:txBody>
      </p:sp>
      <p:sp>
        <p:nvSpPr>
          <p:cNvPr id="38" name="TextBox 37"/>
          <p:cNvSpPr txBox="1"/>
          <p:nvPr/>
        </p:nvSpPr>
        <p:spPr>
          <a:xfrm>
            <a:off x="2856248" y="2435491"/>
            <a:ext cx="6576076" cy="830997"/>
          </a:xfrm>
          <a:prstGeom prst="rect">
            <a:avLst/>
          </a:prstGeom>
          <a:noFill/>
        </p:spPr>
        <p:txBody>
          <a:bodyPr wrap="square" rtlCol="0">
            <a:spAutoFit/>
          </a:bodyPr>
          <a:lstStyle/>
          <a:p>
            <a:pPr marL="0" lvl="1" algn="ctr"/>
            <a:r>
              <a:rPr lang="en-US" sz="2400" dirty="0">
                <a:latin typeface="Arial" panose="020B0604020202020204" pitchFamily="34" charset="0"/>
                <a:cs typeface="Arial" panose="020B0604020202020204" pitchFamily="34" charset="0"/>
              </a:rPr>
              <a:t>Actions to be performed sometime after the completion of the session.</a:t>
            </a:r>
          </a:p>
        </p:txBody>
      </p:sp>
      <p:sp>
        <p:nvSpPr>
          <p:cNvPr id="7" name="TextBox 6"/>
          <p:cNvSpPr txBox="1"/>
          <p:nvPr/>
        </p:nvSpPr>
        <p:spPr>
          <a:xfrm>
            <a:off x="11002468" y="5847749"/>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2-12</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ow-Boat-Team.jpg"/>
          <p:cNvPicPr>
            <a:picLocks noChangeAspect="1"/>
          </p:cNvPicPr>
          <p:nvPr/>
        </p:nvPicPr>
        <p:blipFill rotWithShape="1">
          <a:blip r:embed="rId3"/>
          <a:srcRect/>
          <a:stretch/>
        </p:blipFill>
        <p:spPr>
          <a:xfrm>
            <a:off x="0" y="0"/>
            <a:ext cx="12191999" cy="6934200"/>
          </a:xfrm>
          <a:prstGeom prst="rect">
            <a:avLst/>
          </a:prstGeom>
        </p:spPr>
      </p:pic>
      <p:sp>
        <p:nvSpPr>
          <p:cNvPr id="12" name="Slide Number Placeholder 3"/>
          <p:cNvSpPr>
            <a:spLocks noGrp="1"/>
          </p:cNvSpPr>
          <p:nvPr>
            <p:ph type="sldNum" sz="quarter" idx="12"/>
          </p:nvPr>
        </p:nvSpPr>
        <p:spPr/>
        <p:txBody>
          <a:bodyPr/>
          <a:lstStyle/>
          <a:p>
            <a:fld id="{F29FD61F-2294-5D42-A9D7-9928D42B3773}" type="slidenum">
              <a:rPr lang="en-US" smtClean="0"/>
              <a:pPr/>
              <a:t>49</a:t>
            </a:fld>
            <a:endParaRPr lang="en-US" dirty="0"/>
          </a:p>
        </p:txBody>
      </p:sp>
      <p:sp>
        <p:nvSpPr>
          <p:cNvPr id="3" name="Footer Placeholder 2">
            <a:extLst>
              <a:ext uri="{FF2B5EF4-FFF2-40B4-BE49-F238E27FC236}">
                <a16:creationId xmlns:a16="http://schemas.microsoft.com/office/drawing/2014/main" id="{76AE2E56-97A0-490C-B37E-41233C228C42}"/>
              </a:ext>
            </a:extLst>
          </p:cNvPr>
          <p:cNvSpPr>
            <a:spLocks noGrp="1"/>
          </p:cNvSpPr>
          <p:nvPr>
            <p:ph type="ftr" sz="quarter" idx="11"/>
          </p:nvPr>
        </p:nvSpPr>
        <p:spPr/>
        <p:txBody>
          <a:bodyPr/>
          <a:lstStyle/>
          <a:p>
            <a:r>
              <a:rPr lang="en-US" dirty="0"/>
              <a:t>Copyright 1992-2015, Leadership Strategies, Inc. V15.02</a:t>
            </a:r>
          </a:p>
        </p:txBody>
      </p:sp>
      <p:sp>
        <p:nvSpPr>
          <p:cNvPr id="14" name="Footer Placeholder 4">
            <a:extLst>
              <a:ext uri="{FF2B5EF4-FFF2-40B4-BE49-F238E27FC236}">
                <a16:creationId xmlns:a16="http://schemas.microsoft.com/office/drawing/2014/main" id="{80049F39-C27C-4422-88A2-6798F32C5082}"/>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grpSp>
        <p:nvGrpSpPr>
          <p:cNvPr id="15" name="Group 13">
            <a:extLst>
              <a:ext uri="{FF2B5EF4-FFF2-40B4-BE49-F238E27FC236}">
                <a16:creationId xmlns:a16="http://schemas.microsoft.com/office/drawing/2014/main" id="{2AD15D18-53E5-4464-A2EE-A430CE766776}"/>
              </a:ext>
            </a:extLst>
          </p:cNvPr>
          <p:cNvGrpSpPr/>
          <p:nvPr/>
        </p:nvGrpSpPr>
        <p:grpSpPr>
          <a:xfrm>
            <a:off x="2640611" y="468915"/>
            <a:ext cx="7241540" cy="904836"/>
            <a:chOff x="85897" y="2717435"/>
            <a:chExt cx="8768784" cy="1143000"/>
          </a:xfrm>
        </p:grpSpPr>
        <p:sp>
          <p:nvSpPr>
            <p:cNvPr id="17" name="Rectangle 16">
              <a:extLst>
                <a:ext uri="{FF2B5EF4-FFF2-40B4-BE49-F238E27FC236}">
                  <a16:creationId xmlns:a16="http://schemas.microsoft.com/office/drawing/2014/main" id="{341A34A8-1899-4ACE-B2CC-171D52F1BDD4}"/>
                </a:ext>
              </a:extLst>
            </p:cNvPr>
            <p:cNvSpPr/>
            <p:nvPr/>
          </p:nvSpPr>
          <p:spPr>
            <a:xfrm>
              <a:off x="342942" y="2883780"/>
              <a:ext cx="8511739" cy="94625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B6C8EDB9-034E-4107-B019-D1C4047076C6}"/>
                </a:ext>
              </a:extLst>
            </p:cNvPr>
            <p:cNvSpPr txBox="1">
              <a:spLocks/>
            </p:cNvSpPr>
            <p:nvPr/>
          </p:nvSpPr>
          <p:spPr>
            <a:xfrm>
              <a:off x="85897" y="2717435"/>
              <a:ext cx="8368262" cy="1143000"/>
            </a:xfrm>
            <a:prstGeom prst="rect">
              <a:avLst/>
            </a:prstGeom>
          </p:spPr>
          <p:txBody>
            <a:bodyPr vert="horz" lIns="91440" tIns="45720" rIns="91440" bIns="45720" rtlCol="0" anchor="ctr">
              <a:noAutofit/>
            </a:bodyPr>
            <a:lstStyle/>
            <a:p>
              <a:pPr marL="742950" indent="-742950" algn="ctr">
                <a:lnSpc>
                  <a:spcPts val="6260"/>
                </a:lnSpc>
                <a:spcBef>
                  <a:spcPct val="0"/>
                </a:spcBef>
                <a:buFont typeface="+mj-lt"/>
                <a:buAutoNum type="alphaUcPeriod" startAt="12"/>
                <a:defRPr/>
              </a:pPr>
              <a:r>
                <a:rPr lang="en-US" sz="3600" cap="all" dirty="0">
                  <a:solidFill>
                    <a:schemeClr val="bg1"/>
                  </a:solidFill>
                  <a:latin typeface="Arial" panose="020B0604020202020204" pitchFamily="34" charset="0"/>
                  <a:ea typeface="+mj-ea"/>
                  <a:cs typeface="Arial" panose="020B0604020202020204" pitchFamily="34" charset="0"/>
                </a:rPr>
                <a:t>Define consensus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dirty="0"/>
              <a:t>Sample Agenda: </a:t>
            </a:r>
            <a:r>
              <a:rPr lang="en-US" sz="3600" b="0" dirty="0"/>
              <a:t>Hiring Process</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a:t>
            </a:fld>
            <a:endParaRPr lang="en-US" dirty="0"/>
          </a:p>
        </p:txBody>
      </p:sp>
      <p:sp>
        <p:nvSpPr>
          <p:cNvPr id="27" name="Content Placeholder 26"/>
          <p:cNvSpPr>
            <a:spLocks noGrp="1"/>
          </p:cNvSpPr>
          <p:nvPr>
            <p:ph type="body" sz="quarter" idx="13"/>
          </p:nvPr>
        </p:nvSpPr>
        <p:spPr>
          <a:xfrm>
            <a:off x="560388" y="1891764"/>
            <a:ext cx="11426825" cy="4293518"/>
          </a:xfrm>
        </p:spPr>
        <p:txBody>
          <a:bodyPr>
            <a:normAutofit/>
          </a:bodyPr>
          <a:lstStyle/>
          <a:p>
            <a:pPr>
              <a:lnSpc>
                <a:spcPct val="100000"/>
              </a:lnSpc>
              <a:spcAft>
                <a:spcPts val="1200"/>
              </a:spcAft>
            </a:pPr>
            <a:r>
              <a:rPr lang="en-US" sz="2400" dirty="0"/>
              <a:t>Define the changes necessary to increase the efficiency and effectiveness of the hiring process</a:t>
            </a:r>
          </a:p>
        </p:txBody>
      </p:sp>
      <p:sp>
        <p:nvSpPr>
          <p:cNvPr id="2" name="Footer Placeholder 1">
            <a:extLst>
              <a:ext uri="{FF2B5EF4-FFF2-40B4-BE49-F238E27FC236}">
                <a16:creationId xmlns:a16="http://schemas.microsoft.com/office/drawing/2014/main" id="{E5DDC5DA-5005-48E6-9B9F-62F659739CF2}"/>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383704"/>
            <a:ext cx="8071290" cy="508060"/>
          </a:xfrm>
          <a:prstGeom prst="rect">
            <a:avLst/>
          </a:prstGeom>
        </p:spPr>
        <p:txBody>
          <a:bodyPr vert="horz" lIns="91440" tIns="45720" rIns="91440" bIns="45720" rtlCol="0" anchor="ctr">
            <a:no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PURPOSE</a:t>
            </a:r>
          </a:p>
        </p:txBody>
      </p:sp>
      <p:sp>
        <p:nvSpPr>
          <p:cNvPr id="6" name="Content Placeholder 26"/>
          <p:cNvSpPr txBox="1">
            <a:spLocks/>
          </p:cNvSpPr>
          <p:nvPr/>
        </p:nvSpPr>
        <p:spPr>
          <a:xfrm>
            <a:off x="667565" y="3512246"/>
            <a:ext cx="4738401" cy="2632103"/>
          </a:xfrm>
          <a:prstGeom prst="rect">
            <a:avLst/>
          </a:prstGeom>
        </p:spPr>
        <p:txBody>
          <a:bodyPr vert="horz" lIns="91440" tIns="45720" rIns="91440" bIns="45720" rtlCol="0">
            <a:normAutofit/>
          </a:bodyPr>
          <a:lstStyle/>
          <a:p>
            <a:pPr marL="514350" indent="-514350">
              <a:spcBef>
                <a:spcPct val="20000"/>
              </a:spcBef>
              <a:buClr>
                <a:srgbClr val="009383"/>
              </a:buClr>
              <a:buFont typeface="+mj-lt"/>
              <a:buAutoNum type="alphaUcPeriod"/>
              <a:defRPr/>
            </a:pPr>
            <a:r>
              <a:rPr lang="en-US" sz="2400" dirty="0">
                <a:latin typeface="Arial" panose="020B0604020202020204" pitchFamily="34" charset="0"/>
                <a:cs typeface="Arial" panose="020B0604020202020204" pitchFamily="34" charset="0"/>
              </a:rPr>
              <a:t>Introduction</a:t>
            </a:r>
          </a:p>
          <a:p>
            <a:pPr marL="514350" indent="-514350">
              <a:spcBef>
                <a:spcPct val="20000"/>
              </a:spcBef>
              <a:buClr>
                <a:srgbClr val="009383"/>
              </a:buClr>
              <a:buFont typeface="+mj-lt"/>
              <a:buAutoNum type="alphaUcPeriod"/>
              <a:defRPr/>
            </a:pPr>
            <a:r>
              <a:rPr lang="en-US" sz="2400" dirty="0">
                <a:latin typeface="Arial" panose="020B0604020202020204" pitchFamily="34" charset="0"/>
                <a:cs typeface="Arial" panose="020B0604020202020204" pitchFamily="34" charset="0"/>
              </a:rPr>
              <a:t>What is the current process?</a:t>
            </a:r>
          </a:p>
          <a:p>
            <a:pPr marL="514350" indent="-514350">
              <a:spcBef>
                <a:spcPct val="20000"/>
              </a:spcBef>
              <a:buClr>
                <a:srgbClr val="009383"/>
              </a:buClr>
              <a:buFont typeface="+mj-lt"/>
              <a:buAutoNum type="alphaUcPeriod"/>
              <a:defRPr/>
            </a:pPr>
            <a:r>
              <a:rPr lang="en-US" sz="2400" dirty="0">
                <a:latin typeface="Arial" panose="020B0604020202020204" pitchFamily="34" charset="0"/>
                <a:cs typeface="Arial" panose="020B0604020202020204" pitchFamily="34" charset="0"/>
              </a:rPr>
              <a:t>What are the problems and root causes?</a:t>
            </a:r>
          </a:p>
          <a:p>
            <a:pPr marL="514350" indent="-514350">
              <a:spcBef>
                <a:spcPct val="20000"/>
              </a:spcBef>
              <a:buClr>
                <a:srgbClr val="009383"/>
              </a:buClr>
              <a:buFont typeface="+mj-lt"/>
              <a:buAutoNum type="alphaUcPeriod"/>
              <a:defRPr/>
            </a:pPr>
            <a:r>
              <a:rPr lang="en-US" sz="2400" dirty="0">
                <a:latin typeface="Arial" panose="020B0604020202020204" pitchFamily="34" charset="0"/>
                <a:cs typeface="Arial" panose="020B0604020202020204" pitchFamily="34" charset="0"/>
              </a:rPr>
              <a:t>Prioritize improvements</a:t>
            </a:r>
          </a:p>
        </p:txBody>
      </p:sp>
      <p:sp>
        <p:nvSpPr>
          <p:cNvPr id="7" name="Title 4"/>
          <p:cNvSpPr txBox="1">
            <a:spLocks/>
          </p:cNvSpPr>
          <p:nvPr/>
        </p:nvSpPr>
        <p:spPr>
          <a:xfrm>
            <a:off x="657225" y="2625000"/>
            <a:ext cx="8071290" cy="1143000"/>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AGENDA</a:t>
            </a:r>
          </a:p>
        </p:txBody>
      </p:sp>
      <p:sp>
        <p:nvSpPr>
          <p:cNvPr id="8" name="Content Placeholder 26"/>
          <p:cNvSpPr txBox="1">
            <a:spLocks/>
          </p:cNvSpPr>
          <p:nvPr/>
        </p:nvSpPr>
        <p:spPr>
          <a:xfrm>
            <a:off x="5405966" y="3512245"/>
            <a:ext cx="3955699" cy="2632103"/>
          </a:xfrm>
          <a:prstGeom prst="rect">
            <a:avLst/>
          </a:prstGeom>
        </p:spPr>
        <p:txBody>
          <a:bodyPr vert="horz" lIns="91440" tIns="45720" rIns="91440" bIns="45720" rtlCol="0">
            <a:normAutofit/>
          </a:bodyPr>
          <a:lstStyle/>
          <a:p>
            <a:pPr marL="514350" indent="-514350">
              <a:spcBef>
                <a:spcPct val="20000"/>
              </a:spcBef>
              <a:buClr>
                <a:srgbClr val="009383"/>
              </a:buClr>
              <a:buFont typeface="+mj-lt"/>
              <a:buAutoNum type="alphaUcPeriod" startAt="5"/>
              <a:defRPr/>
            </a:pPr>
            <a:r>
              <a:rPr lang="en-US" sz="2400" dirty="0">
                <a:latin typeface="Arial" panose="020B0604020202020204" pitchFamily="34" charset="0"/>
                <a:cs typeface="Arial" panose="020B0604020202020204" pitchFamily="34" charset="0"/>
              </a:rPr>
              <a:t>Prioritize improvements</a:t>
            </a:r>
          </a:p>
          <a:p>
            <a:pPr marL="514350" indent="-514350">
              <a:spcBef>
                <a:spcPct val="20000"/>
              </a:spcBef>
              <a:buClr>
                <a:srgbClr val="009383"/>
              </a:buClr>
              <a:buFont typeface="+mj-lt"/>
              <a:buAutoNum type="alphaUcPeriod" startAt="5"/>
              <a:defRPr/>
            </a:pPr>
            <a:r>
              <a:rPr lang="en-US" sz="2400" dirty="0">
                <a:latin typeface="Arial" panose="020B0604020202020204" pitchFamily="34" charset="0"/>
                <a:cs typeface="Arial" panose="020B0604020202020204" pitchFamily="34" charset="0"/>
              </a:rPr>
              <a:t>Develop an implementation plan</a:t>
            </a:r>
          </a:p>
          <a:p>
            <a:pPr marL="514350" indent="-514350">
              <a:spcBef>
                <a:spcPct val="20000"/>
              </a:spcBef>
              <a:buClr>
                <a:srgbClr val="009383"/>
              </a:buClr>
              <a:buFont typeface="+mj-lt"/>
              <a:buAutoNum type="alphaUcPeriod" startAt="5"/>
              <a:defRPr/>
            </a:pPr>
            <a:r>
              <a:rPr lang="en-US" sz="2400" dirty="0">
                <a:latin typeface="Arial" panose="020B0604020202020204" pitchFamily="34" charset="0"/>
                <a:cs typeface="Arial" panose="020B0604020202020204" pitchFamily="34" charset="0"/>
              </a:rPr>
              <a:t>Review and close</a:t>
            </a:r>
          </a:p>
        </p:txBody>
      </p:sp>
      <p:sp>
        <p:nvSpPr>
          <p:cNvPr id="9" name="TextBox 8"/>
          <p:cNvSpPr txBox="1"/>
          <p:nvPr/>
        </p:nvSpPr>
        <p:spPr>
          <a:xfrm>
            <a:off x="10729919" y="4613014"/>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5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Effect transition="in" filter="fade">
                                      <p:cBhvr>
                                        <p:cTn id="4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P spid="7" grpId="0"/>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t>L. Define Consensus</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50</a:t>
            </a:fld>
            <a:endParaRPr lang="en-US" dirty="0"/>
          </a:p>
        </p:txBody>
      </p:sp>
      <p:sp>
        <p:nvSpPr>
          <p:cNvPr id="3" name="Content Placeholder 2"/>
          <p:cNvSpPr>
            <a:spLocks noGrp="1"/>
          </p:cNvSpPr>
          <p:nvPr>
            <p:ph type="body" sz="quarter" idx="13"/>
          </p:nvPr>
        </p:nvSpPr>
        <p:spPr/>
        <p:txBody>
          <a:bodyPr/>
          <a:lstStyle/>
          <a:p>
            <a:pPr>
              <a:lnSpc>
                <a:spcPct val="100000"/>
              </a:lnSpc>
            </a:pPr>
            <a:r>
              <a:rPr lang="en-US" sz="2400" dirty="0"/>
              <a:t>Consensus means:</a:t>
            </a:r>
          </a:p>
          <a:p>
            <a:pPr lvl="1">
              <a:lnSpc>
                <a:spcPct val="100000"/>
              </a:lnSpc>
              <a:spcAft>
                <a:spcPts val="1200"/>
              </a:spcAft>
              <a:buClr>
                <a:srgbClr val="009383"/>
              </a:buClr>
              <a:buFont typeface="Arial" panose="020B0604020202020204" pitchFamily="34" charset="0"/>
              <a:buChar char="–"/>
            </a:pPr>
            <a:r>
              <a:rPr lang="en-US" i="1" dirty="0"/>
              <a:t>“I can live with that and support it”</a:t>
            </a:r>
          </a:p>
          <a:p>
            <a:pPr>
              <a:lnSpc>
                <a:spcPct val="100000"/>
              </a:lnSpc>
            </a:pPr>
            <a:r>
              <a:rPr lang="en-US" sz="2400" dirty="0"/>
              <a:t>Consensus </a:t>
            </a:r>
            <a:r>
              <a:rPr lang="en-US" sz="2400" dirty="0">
                <a:solidFill>
                  <a:srgbClr val="F26522"/>
                </a:solidFill>
              </a:rPr>
              <a:t>DOES NOT </a:t>
            </a:r>
            <a:r>
              <a:rPr lang="en-US" sz="2400" dirty="0"/>
              <a:t>mean:</a:t>
            </a:r>
          </a:p>
          <a:p>
            <a:pPr lvl="1">
              <a:lnSpc>
                <a:spcPct val="100000"/>
              </a:lnSpc>
              <a:buClr>
                <a:srgbClr val="009383"/>
              </a:buClr>
              <a:buFont typeface="Arial" panose="020B0604020202020204" pitchFamily="34" charset="0"/>
              <a:buChar char="–"/>
            </a:pPr>
            <a:r>
              <a:rPr lang="en-US" i="1" dirty="0"/>
              <a:t>“I think this is the best solution”</a:t>
            </a:r>
          </a:p>
          <a:p>
            <a:pPr>
              <a:buNone/>
            </a:pPr>
            <a:endParaRPr lang="en-US" sz="3600" i="1" dirty="0"/>
          </a:p>
          <a:p>
            <a:endParaRPr lang="en-US" dirty="0"/>
          </a:p>
        </p:txBody>
      </p:sp>
      <p:sp>
        <p:nvSpPr>
          <p:cNvPr id="6" name="Footer Placeholder 5">
            <a:extLst>
              <a:ext uri="{FF2B5EF4-FFF2-40B4-BE49-F238E27FC236}">
                <a16:creationId xmlns:a16="http://schemas.microsoft.com/office/drawing/2014/main" id="{23111876-A950-488F-8A45-992C2EFD2D89}"/>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0945812" y="5682362"/>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2-13</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lock in Grass.jpg"/>
          <p:cNvPicPr>
            <a:picLocks noChangeAspect="1"/>
          </p:cNvPicPr>
          <p:nvPr/>
        </p:nvPicPr>
        <p:blipFill rotWithShape="1">
          <a:blip r:embed="rId3"/>
          <a:srcRect/>
          <a:stretch/>
        </p:blipFill>
        <p:spPr>
          <a:xfrm>
            <a:off x="0" y="-553453"/>
            <a:ext cx="12192000" cy="7411453"/>
          </a:xfrm>
          <a:prstGeom prst="rect">
            <a:avLst/>
          </a:prstGeom>
        </p:spPr>
      </p:pic>
      <p:sp>
        <p:nvSpPr>
          <p:cNvPr id="12" name="Slide Number Placeholder 3"/>
          <p:cNvSpPr>
            <a:spLocks noGrp="1"/>
          </p:cNvSpPr>
          <p:nvPr>
            <p:ph type="sldNum" sz="quarter" idx="12"/>
          </p:nvPr>
        </p:nvSpPr>
        <p:spPr/>
        <p:txBody>
          <a:bodyPr/>
          <a:lstStyle/>
          <a:p>
            <a:fld id="{F29FD61F-2294-5D42-A9D7-9928D42B3773}" type="slidenum">
              <a:rPr lang="en-US" smtClean="0"/>
              <a:pPr/>
              <a:t>51</a:t>
            </a:fld>
            <a:endParaRPr lang="en-US" dirty="0"/>
          </a:p>
        </p:txBody>
      </p:sp>
      <p:sp>
        <p:nvSpPr>
          <p:cNvPr id="3" name="Footer Placeholder 2">
            <a:extLst>
              <a:ext uri="{FF2B5EF4-FFF2-40B4-BE49-F238E27FC236}">
                <a16:creationId xmlns:a16="http://schemas.microsoft.com/office/drawing/2014/main" id="{7305B400-0DC4-41A4-A373-364359AD9FB7}"/>
              </a:ext>
            </a:extLst>
          </p:cNvPr>
          <p:cNvSpPr>
            <a:spLocks noGrp="1"/>
          </p:cNvSpPr>
          <p:nvPr>
            <p:ph type="ftr" sz="quarter" idx="11"/>
          </p:nvPr>
        </p:nvSpPr>
        <p:spPr/>
        <p:txBody>
          <a:bodyPr/>
          <a:lstStyle/>
          <a:p>
            <a:r>
              <a:rPr lang="en-US" dirty="0"/>
              <a:t>Copyright 1992-2015, Leadership Strategies, Inc. V15.02</a:t>
            </a:r>
          </a:p>
        </p:txBody>
      </p:sp>
      <p:sp>
        <p:nvSpPr>
          <p:cNvPr id="14" name="Footer Placeholder 4">
            <a:extLst>
              <a:ext uri="{FF2B5EF4-FFF2-40B4-BE49-F238E27FC236}">
                <a16:creationId xmlns:a16="http://schemas.microsoft.com/office/drawing/2014/main" id="{3E68F9DC-D663-438C-A7F7-A55CE4E7448C}"/>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grpSp>
        <p:nvGrpSpPr>
          <p:cNvPr id="15" name="Group 13">
            <a:extLst>
              <a:ext uri="{FF2B5EF4-FFF2-40B4-BE49-F238E27FC236}">
                <a16:creationId xmlns:a16="http://schemas.microsoft.com/office/drawing/2014/main" id="{1E82158F-C5ED-44E2-ACA9-FAB4599FF5E6}"/>
              </a:ext>
            </a:extLst>
          </p:cNvPr>
          <p:cNvGrpSpPr/>
          <p:nvPr/>
        </p:nvGrpSpPr>
        <p:grpSpPr>
          <a:xfrm>
            <a:off x="3555900" y="408483"/>
            <a:ext cx="5683616" cy="771202"/>
            <a:chOff x="342942" y="2732834"/>
            <a:chExt cx="8511739" cy="1143000"/>
          </a:xfrm>
        </p:grpSpPr>
        <p:sp>
          <p:nvSpPr>
            <p:cNvPr id="17" name="Rectangle 16">
              <a:extLst>
                <a:ext uri="{FF2B5EF4-FFF2-40B4-BE49-F238E27FC236}">
                  <a16:creationId xmlns:a16="http://schemas.microsoft.com/office/drawing/2014/main" id="{76767C5B-CD62-40BE-AC71-3D5A1FB3E7DD}"/>
                </a:ext>
              </a:extLst>
            </p:cNvPr>
            <p:cNvSpPr/>
            <p:nvPr/>
          </p:nvSpPr>
          <p:spPr>
            <a:xfrm>
              <a:off x="342942" y="2883780"/>
              <a:ext cx="8511739" cy="946259"/>
            </a:xfrm>
            <a:prstGeom prst="rect">
              <a:avLst/>
            </a:prstGeom>
            <a:solidFill>
              <a:srgbClr val="00C7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A0573525-77D8-4342-B42B-056D1876F705}"/>
                </a:ext>
              </a:extLst>
            </p:cNvPr>
            <p:cNvSpPr txBox="1">
              <a:spLocks/>
            </p:cNvSpPr>
            <p:nvPr/>
          </p:nvSpPr>
          <p:spPr>
            <a:xfrm>
              <a:off x="486419" y="2732834"/>
              <a:ext cx="8368262" cy="1143000"/>
            </a:xfrm>
            <a:prstGeom prst="rect">
              <a:avLst/>
            </a:prstGeom>
          </p:spPr>
          <p:txBody>
            <a:bodyPr vert="horz" lIns="91440" tIns="45720" rIns="91440" bIns="45720" rtlCol="0" anchor="ctr">
              <a:noAutofit/>
            </a:bodyPr>
            <a:lstStyle/>
            <a:p>
              <a:pPr marL="742950" indent="-742950" algn="ctr">
                <a:lnSpc>
                  <a:spcPts val="6260"/>
                </a:lnSpc>
                <a:spcBef>
                  <a:spcPct val="0"/>
                </a:spcBef>
                <a:buFont typeface="+mj-lt"/>
                <a:buAutoNum type="alphaUcPeriod" startAt="13"/>
                <a:defRPr/>
              </a:pPr>
              <a:r>
                <a:rPr lang="en-US" sz="3600" cap="all" dirty="0">
                  <a:solidFill>
                    <a:schemeClr val="bg1"/>
                  </a:solidFill>
                  <a:latin typeface="Arial" panose="020B0604020202020204" pitchFamily="34" charset="0"/>
                  <a:ea typeface="+mj-ea"/>
                  <a:cs typeface="Arial" panose="020B0604020202020204" pitchFamily="34" charset="0"/>
                </a:rPr>
                <a:t>Open on the fly</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a:t>M. Open on the Fly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52</a:t>
            </a:fld>
            <a:endParaRPr lang="en-US" dirty="0"/>
          </a:p>
        </p:txBody>
      </p:sp>
      <p:sp>
        <p:nvSpPr>
          <p:cNvPr id="3" name="Footer Placeholder 2">
            <a:extLst>
              <a:ext uri="{FF2B5EF4-FFF2-40B4-BE49-F238E27FC236}">
                <a16:creationId xmlns:a16="http://schemas.microsoft.com/office/drawing/2014/main" id="{6C2E20B6-CF79-4AFC-B7AB-20D8A5B970B4}"/>
              </a:ext>
            </a:extLst>
          </p:cNvPr>
          <p:cNvSpPr>
            <a:spLocks noGrp="1"/>
          </p:cNvSpPr>
          <p:nvPr>
            <p:ph type="ftr" sz="quarter" idx="11"/>
          </p:nvPr>
        </p:nvSpPr>
        <p:spPr/>
        <p:txBody>
          <a:bodyPr/>
          <a:lstStyle/>
          <a:p>
            <a:r>
              <a:rPr lang="en-US" dirty="0"/>
              <a:t>Copyright 1992-2015, Leadership Strategies, Inc. V15.02</a:t>
            </a:r>
          </a:p>
        </p:txBody>
      </p:sp>
      <p:sp>
        <p:nvSpPr>
          <p:cNvPr id="6" name="Content Placeholder 26"/>
          <p:cNvSpPr txBox="1">
            <a:spLocks/>
          </p:cNvSpPr>
          <p:nvPr/>
        </p:nvSpPr>
        <p:spPr>
          <a:xfrm>
            <a:off x="657225" y="2131677"/>
            <a:ext cx="8071290" cy="1168243"/>
          </a:xfrm>
          <a:prstGeom prst="rect">
            <a:avLst/>
          </a:prstGeom>
        </p:spPr>
        <p:txBody>
          <a:bodyPr vert="horz" lIns="91440" tIns="45720" rIns="91440" bIns="45720" rtlCol="0">
            <a:normAutofit fontScale="92500" lnSpcReduction="10000"/>
          </a:bodyPr>
          <a:lstStyle/>
          <a:p>
            <a:pPr marL="457200" indent="-457200">
              <a:spcBef>
                <a:spcPct val="20000"/>
              </a:spcBef>
              <a:spcAft>
                <a:spcPts val="1200"/>
              </a:spcAft>
              <a:buClr>
                <a:srgbClr val="009383"/>
              </a:buClr>
              <a:buFont typeface="Arial" panose="020B0604020202020204" pitchFamily="34" charset="0"/>
              <a:buChar char="•"/>
              <a:defRPr/>
            </a:pPr>
            <a:r>
              <a:rPr lang="en-US" sz="3200" dirty="0">
                <a:latin typeface="Franklin Gothic Book"/>
                <a:cs typeface="Franklin Gothic Book"/>
              </a:rPr>
              <a:t>Short on time</a:t>
            </a:r>
          </a:p>
          <a:p>
            <a:pPr marL="457200" indent="-457200">
              <a:spcBef>
                <a:spcPct val="20000"/>
              </a:spcBef>
              <a:spcAft>
                <a:spcPts val="1200"/>
              </a:spcAft>
              <a:buClr>
                <a:srgbClr val="009383"/>
              </a:buClr>
              <a:buFont typeface="Arial" panose="020B0604020202020204" pitchFamily="34" charset="0"/>
              <a:buChar char="•"/>
              <a:defRPr/>
            </a:pPr>
            <a:r>
              <a:rPr lang="en-US" sz="3200" dirty="0">
                <a:latin typeface="Franklin Gothic Book"/>
                <a:cs typeface="Franklin Gothic Book"/>
              </a:rPr>
              <a:t>Can’t prepare an opening</a:t>
            </a:r>
          </a:p>
        </p:txBody>
      </p:sp>
      <p:sp>
        <p:nvSpPr>
          <p:cNvPr id="7" name="Title 4"/>
          <p:cNvSpPr txBox="1">
            <a:spLocks/>
          </p:cNvSpPr>
          <p:nvPr/>
        </p:nvSpPr>
        <p:spPr>
          <a:xfrm>
            <a:off x="657225" y="1474146"/>
            <a:ext cx="8071290" cy="650084"/>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Why do it?</a:t>
            </a:r>
          </a:p>
        </p:txBody>
      </p:sp>
      <p:sp>
        <p:nvSpPr>
          <p:cNvPr id="8" name="Content Placeholder 26"/>
          <p:cNvSpPr txBox="1">
            <a:spLocks/>
          </p:cNvSpPr>
          <p:nvPr/>
        </p:nvSpPr>
        <p:spPr>
          <a:xfrm>
            <a:off x="696982" y="4117855"/>
            <a:ext cx="8071290" cy="650084"/>
          </a:xfrm>
          <a:prstGeom prst="rect">
            <a:avLst/>
          </a:prstGeom>
        </p:spPr>
        <p:txBody>
          <a:bodyPr vert="horz" lIns="91440" tIns="45720" rIns="91440" bIns="45720" rtlCol="0">
            <a:normAutofit/>
          </a:bodyPr>
          <a:lstStyle/>
          <a:p>
            <a:pPr marL="457200" indent="-457200">
              <a:spcBef>
                <a:spcPct val="20000"/>
              </a:spcBef>
              <a:buClr>
                <a:srgbClr val="009383"/>
              </a:buClr>
              <a:buFont typeface="Arial" panose="020B0604020202020204" pitchFamily="34" charset="0"/>
              <a:buChar char="•"/>
              <a:defRPr/>
            </a:pPr>
            <a:r>
              <a:rPr lang="en-US" sz="3200" dirty="0">
                <a:latin typeface="Franklin Gothic Book"/>
                <a:cs typeface="Franklin Gothic Book"/>
              </a:rPr>
              <a:t>Use IEEI as a guide</a:t>
            </a:r>
          </a:p>
        </p:txBody>
      </p:sp>
      <p:sp>
        <p:nvSpPr>
          <p:cNvPr id="9" name="Title 4"/>
          <p:cNvSpPr txBox="1">
            <a:spLocks/>
          </p:cNvSpPr>
          <p:nvPr/>
        </p:nvSpPr>
        <p:spPr>
          <a:xfrm>
            <a:off x="696982" y="3425744"/>
            <a:ext cx="8071290" cy="650084"/>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How?</a:t>
            </a:r>
          </a:p>
        </p:txBody>
      </p:sp>
      <p:sp>
        <p:nvSpPr>
          <p:cNvPr id="10" name="TextBox 9"/>
          <p:cNvSpPr txBox="1"/>
          <p:nvPr/>
        </p:nvSpPr>
        <p:spPr>
          <a:xfrm>
            <a:off x="10975964" y="5853430"/>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2-13</a:t>
            </a:r>
          </a:p>
        </p:txBody>
      </p:sp>
      <p:sp>
        <p:nvSpPr>
          <p:cNvPr id="11" name="TextBox 10"/>
          <p:cNvSpPr txBox="1"/>
          <p:nvPr/>
        </p:nvSpPr>
        <p:spPr>
          <a:xfrm>
            <a:off x="11123939" y="4117855"/>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a:t>M. Open on the Fly</a:t>
            </a:r>
          </a:p>
        </p:txBody>
      </p:sp>
      <p:sp>
        <p:nvSpPr>
          <p:cNvPr id="4" name="Slide Number Placeholder 3"/>
          <p:cNvSpPr>
            <a:spLocks noGrp="1"/>
          </p:cNvSpPr>
          <p:nvPr>
            <p:ph type="sldNum" sz="quarter" idx="12"/>
          </p:nvPr>
        </p:nvSpPr>
        <p:spPr/>
        <p:txBody>
          <a:bodyPr/>
          <a:lstStyle/>
          <a:p>
            <a:fld id="{F29FD61F-2294-5D42-A9D7-9928D42B3773}" type="slidenum">
              <a:rPr lang="en-US" smtClean="0"/>
              <a:pPr/>
              <a:t>53</a:t>
            </a:fld>
            <a:endParaRPr lang="en-US" dirty="0"/>
          </a:p>
        </p:txBody>
      </p:sp>
      <p:sp>
        <p:nvSpPr>
          <p:cNvPr id="3" name="Footer Placeholder 2">
            <a:extLst>
              <a:ext uri="{FF2B5EF4-FFF2-40B4-BE49-F238E27FC236}">
                <a16:creationId xmlns:a16="http://schemas.microsoft.com/office/drawing/2014/main" id="{FEADC2A4-05EE-41D5-8033-E2B2812D3D6F}"/>
              </a:ext>
            </a:extLst>
          </p:cNvPr>
          <p:cNvSpPr>
            <a:spLocks noGrp="1"/>
          </p:cNvSpPr>
          <p:nvPr>
            <p:ph type="ftr" sz="quarter" idx="11"/>
          </p:nvPr>
        </p:nvSpPr>
        <p:spPr/>
        <p:txBody>
          <a:bodyPr/>
          <a:lstStyle/>
          <a:p>
            <a:r>
              <a:rPr lang="en-US" dirty="0"/>
              <a:t>Copyright 1992-2015, Leadership Strategies, Inc. V15.02</a:t>
            </a:r>
          </a:p>
        </p:txBody>
      </p:sp>
      <p:sp>
        <p:nvSpPr>
          <p:cNvPr id="6" name="Content Placeholder 26"/>
          <p:cNvSpPr txBox="1">
            <a:spLocks/>
          </p:cNvSpPr>
          <p:nvPr/>
        </p:nvSpPr>
        <p:spPr>
          <a:xfrm>
            <a:off x="657225" y="2054625"/>
            <a:ext cx="8071290" cy="2802155"/>
          </a:xfrm>
          <a:prstGeom prst="rect">
            <a:avLst/>
          </a:prstGeom>
        </p:spPr>
        <p:txBody>
          <a:bodyPr vert="horz" lIns="91440" tIns="45720" rIns="91440" bIns="45720" rtlCol="0">
            <a:normAutofit/>
          </a:bodyPr>
          <a:lstStyle/>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Ground rules</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Parking boards</a:t>
            </a:r>
          </a:p>
          <a:p>
            <a:pPr marL="342900" indent="-342900">
              <a:spcBef>
                <a:spcPct val="20000"/>
              </a:spcBef>
              <a:spcAft>
                <a:spcPts val="1200"/>
              </a:spcAft>
              <a:buClr>
                <a:srgbClr val="009383"/>
              </a:buClr>
              <a:buFont typeface="Arial"/>
              <a:buChar char="•"/>
              <a:defRPr/>
            </a:pPr>
            <a:r>
              <a:rPr lang="en-US" sz="2400" dirty="0">
                <a:latin typeface="Arial" panose="020B0604020202020204" pitchFamily="34" charset="0"/>
                <a:cs typeface="Arial" panose="020B0604020202020204" pitchFamily="34" charset="0"/>
              </a:rPr>
              <a:t>Definition of consensus </a:t>
            </a:r>
          </a:p>
        </p:txBody>
      </p:sp>
      <p:sp>
        <p:nvSpPr>
          <p:cNvPr id="7" name="Title 4"/>
          <p:cNvSpPr txBox="1">
            <a:spLocks/>
          </p:cNvSpPr>
          <p:nvPr/>
        </p:nvSpPr>
        <p:spPr>
          <a:xfrm>
            <a:off x="657225" y="1420722"/>
            <a:ext cx="9115984" cy="633903"/>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Keep your Mini Manual with you at all times.</a:t>
            </a:r>
          </a:p>
        </p:txBody>
      </p:sp>
      <p:sp>
        <p:nvSpPr>
          <p:cNvPr id="8" name="TextBox 7"/>
          <p:cNvSpPr txBox="1"/>
          <p:nvPr/>
        </p:nvSpPr>
        <p:spPr>
          <a:xfrm>
            <a:off x="10996950"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2-13</a:t>
            </a:r>
          </a:p>
        </p:txBody>
      </p:sp>
      <p:sp>
        <p:nvSpPr>
          <p:cNvPr id="9" name="TextBox 8"/>
          <p:cNvSpPr txBox="1"/>
          <p:nvPr/>
        </p:nvSpPr>
        <p:spPr>
          <a:xfrm>
            <a:off x="11339850" y="3013501"/>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9FD61F-2294-5D42-A9D7-9928D42B3773}" type="slidenum">
              <a:rPr lang="en-US" smtClean="0"/>
              <a:pPr/>
              <a:t>54</a:t>
            </a:fld>
            <a:endParaRPr lang="en-US" dirty="0"/>
          </a:p>
        </p:txBody>
      </p:sp>
      <p:sp>
        <p:nvSpPr>
          <p:cNvPr id="6" name="Title 5"/>
          <p:cNvSpPr>
            <a:spLocks noGrp="1"/>
          </p:cNvSpPr>
          <p:nvPr>
            <p:ph type="title"/>
          </p:nvPr>
        </p:nvSpPr>
        <p:spPr/>
        <p:txBody>
          <a:bodyPr anchor="ctr">
            <a:noAutofit/>
          </a:bodyPr>
          <a:lstStyle/>
          <a:p>
            <a:r>
              <a:rPr lang="en-US" sz="5000" dirty="0">
                <a:latin typeface="Arial" panose="020B0604020202020204" pitchFamily="34" charset="0"/>
                <a:cs typeface="Arial" panose="020B0604020202020204" pitchFamily="34" charset="0"/>
              </a:rPr>
              <a:t>FULL PRINCIPLE REVIEW</a:t>
            </a:r>
          </a:p>
        </p:txBody>
      </p:sp>
      <p:sp>
        <p:nvSpPr>
          <p:cNvPr id="8" name="Footer Placeholder 2">
            <a:extLst>
              <a:ext uri="{FF2B5EF4-FFF2-40B4-BE49-F238E27FC236}">
                <a16:creationId xmlns:a16="http://schemas.microsoft.com/office/drawing/2014/main" id="{3EEA1E6D-F059-4B4E-AC95-6099A8AE1389}"/>
              </a:ext>
            </a:extLst>
          </p:cNvPr>
          <p:cNvSpPr>
            <a:spLocks noGrp="1"/>
          </p:cNvSpPr>
          <p:nvPr>
            <p:ph type="ftr" sz="quarter" idx="11"/>
          </p:nvPr>
        </p:nvSpPr>
        <p:spPr/>
        <p:txBody>
          <a:bodyPr/>
          <a:lstStyle/>
          <a:p>
            <a:r>
              <a:rPr lang="en-US" dirty="0"/>
              <a:t>Copyright 1992-2015, Leadership Strategies, Inc. V15.02</a:t>
            </a:r>
          </a:p>
        </p:txBody>
      </p:sp>
      <p:pic>
        <p:nvPicPr>
          <p:cNvPr id="7" name="Picture 6"/>
          <p:cNvPicPr>
            <a:picLocks noChangeAspect="1"/>
          </p:cNvPicPr>
          <p:nvPr/>
        </p:nvPicPr>
        <p:blipFill>
          <a:blip r:embed="rId3"/>
          <a:stretch>
            <a:fillRect/>
          </a:stretch>
        </p:blipFill>
        <p:spPr>
          <a:xfrm>
            <a:off x="7924800" y="2454478"/>
            <a:ext cx="2453881" cy="2102460"/>
          </a:xfrm>
          <a:prstGeom prst="rect">
            <a:avLst/>
          </a:prstGeom>
        </p:spPr>
      </p:pic>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55</a:t>
            </a:fld>
            <a:endParaRPr lang="en-US" dirty="0"/>
          </a:p>
        </p:txBody>
      </p:sp>
      <p:sp>
        <p:nvSpPr>
          <p:cNvPr id="27" name="Content Placeholder 26"/>
          <p:cNvSpPr>
            <a:spLocks noGrp="1"/>
          </p:cNvSpPr>
          <p:nvPr>
            <p:ph type="body" sz="quarter" idx="13"/>
          </p:nvPr>
        </p:nvSpPr>
        <p:spPr>
          <a:xfrm>
            <a:off x="560388" y="2207260"/>
            <a:ext cx="11426825" cy="3978021"/>
          </a:xfrm>
        </p:spPr>
        <p:txBody>
          <a:bodyPr>
            <a:normAutofit/>
          </a:bodyPr>
          <a:lstStyle/>
          <a:p>
            <a:pPr>
              <a:lnSpc>
                <a:spcPct val="100000"/>
              </a:lnSpc>
              <a:spcAft>
                <a:spcPts val="600"/>
              </a:spcAft>
            </a:pPr>
            <a:r>
              <a:rPr lang="en-US" sz="2400" dirty="0"/>
              <a:t>Inform</a:t>
            </a:r>
          </a:p>
          <a:p>
            <a:pPr>
              <a:lnSpc>
                <a:spcPct val="100000"/>
              </a:lnSpc>
              <a:spcAft>
                <a:spcPts val="600"/>
              </a:spcAft>
            </a:pPr>
            <a:r>
              <a:rPr lang="en-US" sz="2400" dirty="0"/>
              <a:t>Excite</a:t>
            </a:r>
          </a:p>
          <a:p>
            <a:pPr>
              <a:lnSpc>
                <a:spcPct val="100000"/>
              </a:lnSpc>
              <a:spcAft>
                <a:spcPts val="600"/>
              </a:spcAft>
            </a:pPr>
            <a:r>
              <a:rPr lang="en-US" sz="2400" dirty="0"/>
              <a:t>Empower</a:t>
            </a:r>
          </a:p>
          <a:p>
            <a:pPr>
              <a:lnSpc>
                <a:spcPct val="100000"/>
              </a:lnSpc>
              <a:spcAft>
                <a:spcPts val="600"/>
              </a:spcAft>
            </a:pPr>
            <a:r>
              <a:rPr lang="en-US" sz="2400" dirty="0"/>
              <a:t>Involve</a:t>
            </a:r>
          </a:p>
        </p:txBody>
      </p:sp>
      <p:sp>
        <p:nvSpPr>
          <p:cNvPr id="2" name="Footer Placeholder 1">
            <a:extLst>
              <a:ext uri="{FF2B5EF4-FFF2-40B4-BE49-F238E27FC236}">
                <a16:creationId xmlns:a16="http://schemas.microsoft.com/office/drawing/2014/main" id="{0F8B0410-0E48-4121-94DE-27392B5F8074}"/>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431162"/>
            <a:ext cx="8360610" cy="690564"/>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4 parts of the great opening?</a:t>
            </a:r>
          </a:p>
        </p:txBody>
      </p:sp>
    </p:spTree>
    <p:extLst>
      <p:ext uri="{BB962C8B-B14F-4D97-AF65-F5344CB8AC3E}">
        <p14:creationId xmlns:p14="http://schemas.microsoft.com/office/powerpoint/2010/main" val="3322472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56</a:t>
            </a:fld>
            <a:endParaRPr lang="en-US" dirty="0"/>
          </a:p>
        </p:txBody>
      </p:sp>
      <p:sp>
        <p:nvSpPr>
          <p:cNvPr id="27" name="Content Placeholder 26"/>
          <p:cNvSpPr>
            <a:spLocks noGrp="1"/>
          </p:cNvSpPr>
          <p:nvPr>
            <p:ph type="body" sz="quarter" idx="13"/>
          </p:nvPr>
        </p:nvSpPr>
        <p:spPr>
          <a:xfrm>
            <a:off x="560388" y="2207260"/>
            <a:ext cx="11426825" cy="3978022"/>
          </a:xfrm>
        </p:spPr>
        <p:txBody>
          <a:bodyPr>
            <a:normAutofit/>
          </a:bodyPr>
          <a:lstStyle/>
          <a:p>
            <a:pPr>
              <a:spcAft>
                <a:spcPts val="600"/>
              </a:spcAft>
            </a:pPr>
            <a:r>
              <a:rPr lang="en-US" sz="2400" dirty="0"/>
              <a:t>Purpose</a:t>
            </a:r>
          </a:p>
          <a:p>
            <a:pPr>
              <a:spcAft>
                <a:spcPts val="600"/>
              </a:spcAft>
            </a:pPr>
            <a:r>
              <a:rPr lang="en-US" sz="2400" dirty="0"/>
              <a:t>Product</a:t>
            </a:r>
          </a:p>
        </p:txBody>
      </p:sp>
      <p:sp>
        <p:nvSpPr>
          <p:cNvPr id="2" name="Footer Placeholder 1">
            <a:extLst>
              <a:ext uri="{FF2B5EF4-FFF2-40B4-BE49-F238E27FC236}">
                <a16:creationId xmlns:a16="http://schemas.microsoft.com/office/drawing/2014/main" id="{2BE24EF4-246D-45D6-9FD3-DC449072C25D}"/>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431161"/>
            <a:ext cx="8071290" cy="69056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should be included in the inform?</a:t>
            </a:r>
          </a:p>
        </p:txBody>
      </p:sp>
    </p:spTree>
    <p:extLst>
      <p:ext uri="{BB962C8B-B14F-4D97-AF65-F5344CB8AC3E}">
        <p14:creationId xmlns:p14="http://schemas.microsoft.com/office/powerpoint/2010/main" val="367911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57</a:t>
            </a:fld>
            <a:endParaRPr lang="en-US" dirty="0"/>
          </a:p>
        </p:txBody>
      </p:sp>
      <p:sp>
        <p:nvSpPr>
          <p:cNvPr id="27" name="Content Placeholder 26"/>
          <p:cNvSpPr>
            <a:spLocks noGrp="1"/>
          </p:cNvSpPr>
          <p:nvPr>
            <p:ph type="body" sz="quarter" idx="13"/>
          </p:nvPr>
        </p:nvSpPr>
        <p:spPr>
          <a:xfrm>
            <a:off x="560388" y="2207260"/>
            <a:ext cx="11426825" cy="3978022"/>
          </a:xfrm>
        </p:spPr>
        <p:txBody>
          <a:bodyPr>
            <a:normAutofit/>
          </a:bodyPr>
          <a:lstStyle/>
          <a:p>
            <a:pPr>
              <a:spcAft>
                <a:spcPts val="600"/>
              </a:spcAft>
            </a:pPr>
            <a:r>
              <a:rPr lang="en-US" sz="2400" dirty="0"/>
              <a:t>Benefits…to Them</a:t>
            </a:r>
          </a:p>
          <a:p>
            <a:pPr>
              <a:spcAft>
                <a:spcPts val="600"/>
              </a:spcAft>
            </a:pPr>
            <a:r>
              <a:rPr lang="en-US" sz="2400" dirty="0"/>
              <a:t>WII-FM</a:t>
            </a:r>
          </a:p>
        </p:txBody>
      </p:sp>
      <p:sp>
        <p:nvSpPr>
          <p:cNvPr id="2" name="Footer Placeholder 1">
            <a:extLst>
              <a:ext uri="{FF2B5EF4-FFF2-40B4-BE49-F238E27FC236}">
                <a16:creationId xmlns:a16="http://schemas.microsoft.com/office/drawing/2014/main" id="{A30EAF90-46EB-4D57-BD3F-1DFC5F571E7E}"/>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390326"/>
            <a:ext cx="8071290" cy="69056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should be included in the excite?</a:t>
            </a:r>
          </a:p>
        </p:txBody>
      </p:sp>
    </p:spTree>
    <p:extLst>
      <p:ext uri="{BB962C8B-B14F-4D97-AF65-F5344CB8AC3E}">
        <p14:creationId xmlns:p14="http://schemas.microsoft.com/office/powerpoint/2010/main" val="392487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58</a:t>
            </a:fld>
            <a:endParaRPr lang="en-US" dirty="0"/>
          </a:p>
        </p:txBody>
      </p:sp>
      <p:sp>
        <p:nvSpPr>
          <p:cNvPr id="27" name="Content Placeholder 26"/>
          <p:cNvSpPr>
            <a:spLocks noGrp="1"/>
          </p:cNvSpPr>
          <p:nvPr>
            <p:ph type="body" sz="quarter" idx="13"/>
          </p:nvPr>
        </p:nvSpPr>
        <p:spPr>
          <a:xfrm>
            <a:off x="560388" y="2207260"/>
            <a:ext cx="11426825" cy="3978022"/>
          </a:xfrm>
        </p:spPr>
        <p:txBody>
          <a:bodyPr>
            <a:normAutofit/>
          </a:bodyPr>
          <a:lstStyle/>
          <a:p>
            <a:pPr>
              <a:spcAft>
                <a:spcPts val="600"/>
              </a:spcAft>
            </a:pPr>
            <a:r>
              <a:rPr lang="en-US" sz="2400" dirty="0"/>
              <a:t>Their role</a:t>
            </a:r>
          </a:p>
          <a:p>
            <a:pPr>
              <a:spcAft>
                <a:spcPts val="600"/>
              </a:spcAft>
            </a:pPr>
            <a:r>
              <a:rPr lang="en-US" sz="2400" dirty="0"/>
              <a:t>Why they were selected</a:t>
            </a:r>
          </a:p>
        </p:txBody>
      </p:sp>
      <p:sp>
        <p:nvSpPr>
          <p:cNvPr id="2" name="Footer Placeholder 1">
            <a:extLst>
              <a:ext uri="{FF2B5EF4-FFF2-40B4-BE49-F238E27FC236}">
                <a16:creationId xmlns:a16="http://schemas.microsoft.com/office/drawing/2014/main" id="{3740275E-EEBC-4585-B9D0-91A4C2671C03}"/>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403557"/>
            <a:ext cx="8360610" cy="690565"/>
          </a:xfrm>
          <a:prstGeom prst="rect">
            <a:avLst/>
          </a:prstGeom>
        </p:spPr>
        <p:txBody>
          <a:bodyPr vert="horz" lIns="91440" tIns="45720" rIns="91440" bIns="45720" rtlCol="0" anchor="ctr">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should be included in the empower?</a:t>
            </a:r>
          </a:p>
        </p:txBody>
      </p:sp>
    </p:spTree>
    <p:extLst>
      <p:ext uri="{BB962C8B-B14F-4D97-AF65-F5344CB8AC3E}">
        <p14:creationId xmlns:p14="http://schemas.microsoft.com/office/powerpoint/2010/main" val="3484262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59</a:t>
            </a:fld>
            <a:endParaRPr lang="en-US" dirty="0"/>
          </a:p>
        </p:txBody>
      </p:sp>
      <p:sp>
        <p:nvSpPr>
          <p:cNvPr id="27" name="Content Placeholder 26"/>
          <p:cNvSpPr>
            <a:spLocks noGrp="1"/>
          </p:cNvSpPr>
          <p:nvPr>
            <p:ph type="body" sz="quarter" idx="13"/>
          </p:nvPr>
        </p:nvSpPr>
        <p:spPr>
          <a:xfrm>
            <a:off x="560388" y="2207260"/>
            <a:ext cx="11426825" cy="3978022"/>
          </a:xfrm>
        </p:spPr>
        <p:txBody>
          <a:bodyPr>
            <a:normAutofit/>
          </a:bodyPr>
          <a:lstStyle/>
          <a:p>
            <a:pPr>
              <a:spcAft>
                <a:spcPts val="600"/>
              </a:spcAft>
            </a:pPr>
            <a:r>
              <a:rPr lang="en-US" sz="2400" dirty="0"/>
              <a:t>Their personal objectives/key issues</a:t>
            </a:r>
          </a:p>
        </p:txBody>
      </p:sp>
      <p:sp>
        <p:nvSpPr>
          <p:cNvPr id="2" name="Footer Placeholder 1">
            <a:extLst>
              <a:ext uri="{FF2B5EF4-FFF2-40B4-BE49-F238E27FC236}">
                <a16:creationId xmlns:a16="http://schemas.microsoft.com/office/drawing/2014/main" id="{9DFF0B60-41B2-4F35-B63D-930FB122ACA8}"/>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431162"/>
            <a:ext cx="8071290" cy="690564"/>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should be included in the involve?</a:t>
            </a:r>
          </a:p>
        </p:txBody>
      </p:sp>
    </p:spTree>
    <p:extLst>
      <p:ext uri="{BB962C8B-B14F-4D97-AF65-F5344CB8AC3E}">
        <p14:creationId xmlns:p14="http://schemas.microsoft.com/office/powerpoint/2010/main" val="468231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crophone Orange.jpg"/>
          <p:cNvPicPr>
            <a:picLocks noChangeAspect="1"/>
          </p:cNvPicPr>
          <p:nvPr/>
        </p:nvPicPr>
        <p:blipFill>
          <a:blip r:embed="rId3"/>
          <a:srcRect l="5855" r="5855"/>
          <a:stretch>
            <a:fillRect/>
          </a:stretch>
        </p:blipFill>
        <p:spPr>
          <a:xfrm>
            <a:off x="0" y="1"/>
            <a:ext cx="12192000" cy="6858000"/>
          </a:xfrm>
          <a:prstGeom prst="rect">
            <a:avLst/>
          </a:prstGeom>
        </p:spPr>
      </p:pic>
      <p:sp>
        <p:nvSpPr>
          <p:cNvPr id="3" name="Slide Number Placeholder 2">
            <a:extLst>
              <a:ext uri="{FF2B5EF4-FFF2-40B4-BE49-F238E27FC236}">
                <a16:creationId xmlns:a16="http://schemas.microsoft.com/office/drawing/2014/main" id="{17DA2CE0-704D-4635-BE4A-44E2B38D7383}"/>
              </a:ext>
            </a:extLst>
          </p:cNvPr>
          <p:cNvSpPr>
            <a:spLocks noGrp="1"/>
          </p:cNvSpPr>
          <p:nvPr>
            <p:ph type="sldNum" sz="quarter" idx="12"/>
          </p:nvPr>
        </p:nvSpPr>
        <p:spPr/>
        <p:txBody>
          <a:bodyPr/>
          <a:lstStyle/>
          <a:p>
            <a:fld id="{F29FD61F-2294-5D42-A9D7-9928D42B3773}" type="slidenum">
              <a:rPr lang="en-US" smtClean="0"/>
              <a:pPr/>
              <a:t>6</a:t>
            </a:fld>
            <a:endParaRPr lang="en-US" dirty="0"/>
          </a:p>
        </p:txBody>
      </p:sp>
      <p:sp>
        <p:nvSpPr>
          <p:cNvPr id="12" name="Title 1"/>
          <p:cNvSpPr>
            <a:spLocks noGrp="1"/>
          </p:cNvSpPr>
          <p:nvPr>
            <p:ph type="title"/>
          </p:nvPr>
        </p:nvSpPr>
        <p:spPr>
          <a:xfrm>
            <a:off x="1290430" y="299743"/>
            <a:ext cx="9611139" cy="646133"/>
          </a:xfrm>
          <a:solidFill>
            <a:srgbClr val="00C7B1"/>
          </a:solidFill>
        </p:spPr>
        <p:txBody>
          <a:bodyPr anchor="b" anchorCtr="0">
            <a:noAutofit/>
          </a:bodyPr>
          <a:lstStyle/>
          <a:p>
            <a:pPr algn="ctr">
              <a:lnSpc>
                <a:spcPts val="6260"/>
              </a:lnSpc>
            </a:pPr>
            <a:r>
              <a:rPr lang="en-US" sz="3600" cap="all" dirty="0">
                <a:solidFill>
                  <a:schemeClr val="bg1"/>
                </a:solidFill>
                <a:latin typeface="Arial" panose="020B0604020202020204" pitchFamily="34" charset="0"/>
                <a:cs typeface="Arial" panose="020B0604020202020204" pitchFamily="34" charset="0"/>
              </a:rPr>
              <a:t>E. Set the Stage With Your Opening</a:t>
            </a:r>
          </a:p>
        </p:txBody>
      </p:sp>
      <p:sp>
        <p:nvSpPr>
          <p:cNvPr id="2" name="Footer Placeholder 1">
            <a:extLst>
              <a:ext uri="{FF2B5EF4-FFF2-40B4-BE49-F238E27FC236}">
                <a16:creationId xmlns:a16="http://schemas.microsoft.com/office/drawing/2014/main" id="{782F7748-6BB6-4BB8-A8B1-F5A7D72AEEFD}"/>
              </a:ext>
            </a:extLst>
          </p:cNvPr>
          <p:cNvSpPr>
            <a:spLocks noGrp="1"/>
          </p:cNvSpPr>
          <p:nvPr>
            <p:ph type="ftr" sz="quarter" idx="11"/>
          </p:nvPr>
        </p:nvSpPr>
        <p:spPr/>
        <p:txBody>
          <a:bodyPr/>
          <a:lstStyle/>
          <a:p>
            <a:r>
              <a:rPr lang="en-US" dirty="0"/>
              <a:t>Copyright 1992-2015, Leadership Strategies, Inc. V15.02</a:t>
            </a:r>
          </a:p>
        </p:txBody>
      </p:sp>
      <p:pic>
        <p:nvPicPr>
          <p:cNvPr id="6" name="Picture 5" descr="Untitled.png"/>
          <p:cNvPicPr>
            <a:picLocks noChangeAspect="1"/>
          </p:cNvPicPr>
          <p:nvPr/>
        </p:nvPicPr>
        <p:blipFill>
          <a:blip r:embed="rId4"/>
          <a:stretch>
            <a:fillRect/>
          </a:stretch>
        </p:blipFill>
        <p:spPr>
          <a:xfrm>
            <a:off x="1733861" y="1053194"/>
            <a:ext cx="2596723" cy="646133"/>
          </a:xfrm>
          <a:prstGeom prst="rect">
            <a:avLst/>
          </a:prstGeom>
        </p:spPr>
      </p:pic>
      <p:sp>
        <p:nvSpPr>
          <p:cNvPr id="7" name="TextBox 6"/>
          <p:cNvSpPr txBox="1"/>
          <p:nvPr/>
        </p:nvSpPr>
        <p:spPr>
          <a:xfrm>
            <a:off x="11042225" y="562682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2-5</a:t>
            </a:r>
          </a:p>
        </p:txBody>
      </p:sp>
      <p:sp>
        <p:nvSpPr>
          <p:cNvPr id="10" name="Footer Placeholder 4">
            <a:extLst>
              <a:ext uri="{FF2B5EF4-FFF2-40B4-BE49-F238E27FC236}">
                <a16:creationId xmlns:a16="http://schemas.microsoft.com/office/drawing/2014/main" id="{D9B5A2EC-D067-41D8-827D-D89851B3411B}"/>
              </a:ext>
            </a:extLst>
          </p:cNvPr>
          <p:cNvSpPr txBox="1">
            <a:spLocks/>
          </p:cNvSpPr>
          <p:nvPr/>
        </p:nvSpPr>
        <p:spPr>
          <a:xfrm>
            <a:off x="9753600" y="6378122"/>
            <a:ext cx="2178248" cy="368127"/>
          </a:xfrm>
          <a:prstGeom prst="rect">
            <a:avLst/>
          </a:prstGeom>
        </p:spPr>
        <p:txBody>
          <a:bodyPr vert="horz" lIns="91440" tIns="45720" rIns="91440" bIns="45720" rtlCol="0" anchor="ctr"/>
          <a:lstStyle>
            <a:lvl1pPr algn="l">
              <a:defRPr sz="1200">
                <a:solidFill>
                  <a:schemeClr val="tx1">
                    <a:tint val="75000"/>
                  </a:schemeClr>
                </a:solidFill>
              </a:defRPr>
            </a:lvl1pPr>
          </a:lstStyle>
          <a:p>
            <a:pPr algn="r" defTabSz="457200" fontAlgn="auto">
              <a:spcBef>
                <a:spcPts val="0"/>
              </a:spcBef>
              <a:spcAft>
                <a:spcPts val="0"/>
              </a:spcAft>
              <a:defRPr/>
            </a:pPr>
            <a:r>
              <a:rPr lang="en-US" sz="800" b="0" dirty="0">
                <a:solidFill>
                  <a:schemeClr val="bg1"/>
                </a:solidFill>
                <a:latin typeface="Arial" panose="020B0604020202020204" pitchFamily="34" charset="0"/>
                <a:cs typeface="Arial" panose="020B0604020202020204" pitchFamily="34" charset="0"/>
              </a:rPr>
              <a:t>Duplication prohibited without consent.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60</a:t>
            </a:fld>
            <a:endParaRPr lang="en-US" dirty="0"/>
          </a:p>
        </p:txBody>
      </p:sp>
      <p:sp>
        <p:nvSpPr>
          <p:cNvPr id="27" name="Content Placeholder 26"/>
          <p:cNvSpPr>
            <a:spLocks noGrp="1"/>
          </p:cNvSpPr>
          <p:nvPr>
            <p:ph type="body" sz="quarter" idx="13"/>
          </p:nvPr>
        </p:nvSpPr>
        <p:spPr>
          <a:xfrm>
            <a:off x="560388" y="2207260"/>
            <a:ext cx="11426825" cy="3978022"/>
          </a:xfrm>
        </p:spPr>
        <p:txBody>
          <a:bodyPr>
            <a:normAutofit/>
          </a:bodyPr>
          <a:lstStyle/>
          <a:p>
            <a:pPr>
              <a:spcAft>
                <a:spcPts val="600"/>
              </a:spcAft>
            </a:pPr>
            <a:r>
              <a:rPr lang="en-US" sz="2400" dirty="0"/>
              <a:t>Self correcting by the participants</a:t>
            </a:r>
          </a:p>
        </p:txBody>
      </p:sp>
      <p:sp>
        <p:nvSpPr>
          <p:cNvPr id="2" name="Footer Placeholder 1">
            <a:extLst>
              <a:ext uri="{FF2B5EF4-FFF2-40B4-BE49-F238E27FC236}">
                <a16:creationId xmlns:a16="http://schemas.microsoft.com/office/drawing/2014/main" id="{FCEE94BC-86EB-4D75-8EDE-7593FB5AB452}"/>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420275"/>
            <a:ext cx="8071290" cy="690565"/>
          </a:xfrm>
          <a:prstGeom prst="rect">
            <a:avLst/>
          </a:prstGeom>
        </p:spPr>
        <p:txBody>
          <a:bodyPr vert="horz" lIns="91440" tIns="45720" rIns="91440" bIns="45720" rtlCol="0" anchor="ctr">
            <a:norm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is the key purpose of ground rules?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a:normAutofit/>
          </a:bodyPr>
          <a:lstStyle/>
          <a:p>
            <a:r>
              <a:rPr lang="en-US" sz="3600" b="0" dirty="0"/>
              <a:t>Review</a:t>
            </a:r>
          </a:p>
        </p:txBody>
      </p:sp>
      <p:sp>
        <p:nvSpPr>
          <p:cNvPr id="5" name="Slide Number Placeholder 4"/>
          <p:cNvSpPr>
            <a:spLocks noGrp="1"/>
          </p:cNvSpPr>
          <p:nvPr>
            <p:ph type="sldNum" sz="quarter" idx="12"/>
          </p:nvPr>
        </p:nvSpPr>
        <p:spPr/>
        <p:txBody>
          <a:bodyPr/>
          <a:lstStyle/>
          <a:p>
            <a:fld id="{F29FD61F-2294-5D42-A9D7-9928D42B3773}" type="slidenum">
              <a:rPr lang="en-US" smtClean="0"/>
              <a:pPr/>
              <a:t>61</a:t>
            </a:fld>
            <a:endParaRPr lang="en-US" dirty="0"/>
          </a:p>
        </p:txBody>
      </p:sp>
      <p:sp>
        <p:nvSpPr>
          <p:cNvPr id="27" name="Content Placeholder 26"/>
          <p:cNvSpPr>
            <a:spLocks noGrp="1"/>
          </p:cNvSpPr>
          <p:nvPr>
            <p:ph type="body" sz="quarter" idx="13"/>
          </p:nvPr>
        </p:nvSpPr>
        <p:spPr>
          <a:xfrm>
            <a:off x="560388" y="2207260"/>
            <a:ext cx="11426825" cy="3978022"/>
          </a:xfrm>
        </p:spPr>
        <p:txBody>
          <a:bodyPr>
            <a:normAutofit/>
          </a:bodyPr>
          <a:lstStyle/>
          <a:p>
            <a:pPr>
              <a:lnSpc>
                <a:spcPct val="80000"/>
              </a:lnSpc>
              <a:spcAft>
                <a:spcPts val="600"/>
              </a:spcAft>
            </a:pPr>
            <a:r>
              <a:rPr lang="en-US" sz="2400" dirty="0"/>
              <a:t>IDA</a:t>
            </a:r>
          </a:p>
          <a:p>
            <a:pPr lvl="1">
              <a:lnSpc>
                <a:spcPct val="80000"/>
              </a:lnSpc>
              <a:spcAft>
                <a:spcPts val="600"/>
              </a:spcAft>
              <a:buClr>
                <a:srgbClr val="009383"/>
              </a:buClr>
              <a:buFont typeface="Arial" panose="020B0604020202020204" pitchFamily="34" charset="0"/>
              <a:buChar char="–"/>
            </a:pPr>
            <a:r>
              <a:rPr lang="en-US" dirty="0"/>
              <a:t>Issues</a:t>
            </a:r>
          </a:p>
          <a:p>
            <a:pPr lvl="1">
              <a:lnSpc>
                <a:spcPct val="80000"/>
              </a:lnSpc>
              <a:spcAft>
                <a:spcPts val="600"/>
              </a:spcAft>
              <a:buClr>
                <a:srgbClr val="009383"/>
              </a:buClr>
              <a:buFont typeface="Arial" panose="020B0604020202020204" pitchFamily="34" charset="0"/>
              <a:buChar char="–"/>
            </a:pPr>
            <a:r>
              <a:rPr lang="en-US" dirty="0"/>
              <a:t>Decisions</a:t>
            </a:r>
          </a:p>
          <a:p>
            <a:pPr lvl="1">
              <a:lnSpc>
                <a:spcPct val="80000"/>
              </a:lnSpc>
              <a:spcAft>
                <a:spcPts val="600"/>
              </a:spcAft>
              <a:buClr>
                <a:srgbClr val="009383"/>
              </a:buClr>
              <a:buFont typeface="Arial" panose="020B0604020202020204" pitchFamily="34" charset="0"/>
              <a:buChar char="–"/>
            </a:pPr>
            <a:r>
              <a:rPr lang="en-US" dirty="0"/>
              <a:t>Actions</a:t>
            </a:r>
          </a:p>
        </p:txBody>
      </p:sp>
      <p:sp>
        <p:nvSpPr>
          <p:cNvPr id="2" name="Footer Placeholder 1">
            <a:extLst>
              <a:ext uri="{FF2B5EF4-FFF2-40B4-BE49-F238E27FC236}">
                <a16:creationId xmlns:a16="http://schemas.microsoft.com/office/drawing/2014/main" id="{AC15F1F3-6686-46D4-8EB1-174D9EE2D464}"/>
              </a:ext>
            </a:extLst>
          </p:cNvPr>
          <p:cNvSpPr>
            <a:spLocks noGrp="1"/>
          </p:cNvSpPr>
          <p:nvPr>
            <p:ph type="ftr" sz="quarter" idx="11"/>
          </p:nvPr>
        </p:nvSpPr>
        <p:spPr/>
        <p:txBody>
          <a:bodyPr/>
          <a:lstStyle/>
          <a:p>
            <a:r>
              <a:rPr lang="en-US" dirty="0"/>
              <a:t>Copyright 1992-2015, Leadership Strategies, Inc. V15.02</a:t>
            </a:r>
          </a:p>
        </p:txBody>
      </p:sp>
      <p:sp>
        <p:nvSpPr>
          <p:cNvPr id="23" name="Title 4"/>
          <p:cNvSpPr txBox="1">
            <a:spLocks/>
          </p:cNvSpPr>
          <p:nvPr/>
        </p:nvSpPr>
        <p:spPr>
          <a:xfrm>
            <a:off x="657225" y="1528048"/>
            <a:ext cx="8071290" cy="690565"/>
          </a:xfrm>
          <a:prstGeom prst="rect">
            <a:avLst/>
          </a:prstGeom>
        </p:spPr>
        <p:txBody>
          <a:bodyPr vert="horz" lIns="91440" tIns="45720" rIns="91440" bIns="45720" rtlCol="0" anchor="t">
            <a:noAutofit/>
          </a:bodyPr>
          <a:lstStyle/>
          <a:p>
            <a:pPr>
              <a:spcBef>
                <a:spcPct val="0"/>
              </a:spcBef>
              <a:defRPr/>
            </a:pPr>
            <a:r>
              <a:rPr lang="en-US" sz="2800" dirty="0">
                <a:solidFill>
                  <a:srgbClr val="009383"/>
                </a:solidFill>
                <a:latin typeface="Arial" panose="020B0604020202020204" pitchFamily="34" charset="0"/>
                <a:ea typeface="+mj-ea"/>
                <a:cs typeface="Arial" panose="020B0604020202020204" pitchFamily="34" charset="0"/>
              </a:rPr>
              <a:t>What are the 3 parking boards?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fade">
                                      <p:cBhvr>
                                        <p:cTn id="10" dur="500"/>
                                        <p:tgtEl>
                                          <p:spTgt spid="2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xEl>
                                              <p:pRg st="2" end="2"/>
                                            </p:txEl>
                                          </p:spTgt>
                                        </p:tgtEl>
                                        <p:attrNameLst>
                                          <p:attrName>style.visibility</p:attrName>
                                        </p:attrNameLst>
                                      </p:cBhvr>
                                      <p:to>
                                        <p:strVal val="visible"/>
                                      </p:to>
                                    </p:set>
                                    <p:animEffect transition="in" filter="fade">
                                      <p:cBhvr>
                                        <p:cTn id="13" dur="500"/>
                                        <p:tgtEl>
                                          <p:spTgt spid="2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xEl>
                                              <p:pRg st="3" end="3"/>
                                            </p:txEl>
                                          </p:spTgt>
                                        </p:tgtEl>
                                        <p:attrNameLst>
                                          <p:attrName>style.visibility</p:attrName>
                                        </p:attrNameLst>
                                      </p:cBhvr>
                                      <p:to>
                                        <p:strVal val="visible"/>
                                      </p:to>
                                    </p:set>
                                    <p:animEffect transition="in" filter="fade">
                                      <p:cBhvr>
                                        <p:cTn id="1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a:t>What is the Recommended Order?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62</a:t>
            </a:fld>
            <a:endParaRPr lang="en-US" dirty="0"/>
          </a:p>
        </p:txBody>
      </p:sp>
      <p:sp>
        <p:nvSpPr>
          <p:cNvPr id="3" name="Content Placeholder 2"/>
          <p:cNvSpPr>
            <a:spLocks noGrp="1"/>
          </p:cNvSpPr>
          <p:nvPr>
            <p:ph type="body" sz="quarter" idx="13"/>
          </p:nvPr>
        </p:nvSpPr>
        <p:spPr>
          <a:xfrm>
            <a:off x="560388" y="2173356"/>
            <a:ext cx="11426825" cy="4011925"/>
          </a:xfrm>
        </p:spPr>
        <p:txBody>
          <a:bodyPr>
            <a:normAutofit/>
          </a:bodyPr>
          <a:lstStyle/>
          <a:p>
            <a:pPr marL="514350" indent="-514350">
              <a:buFont typeface="+mj-lt"/>
              <a:buAutoNum type="alphaUcPeriod"/>
            </a:pPr>
            <a:r>
              <a:rPr lang="en-US" sz="2400" dirty="0"/>
              <a:t>Product</a:t>
            </a:r>
          </a:p>
          <a:p>
            <a:pPr marL="514350" indent="-514350">
              <a:buFont typeface="+mj-lt"/>
              <a:buAutoNum type="alphaUcPeriod"/>
            </a:pPr>
            <a:r>
              <a:rPr lang="en-US" sz="2400" dirty="0"/>
              <a:t>Parking Boards</a:t>
            </a:r>
          </a:p>
          <a:p>
            <a:pPr marL="514350" indent="-514350">
              <a:buFont typeface="+mj-lt"/>
              <a:buAutoNum type="alphaUcPeriod"/>
            </a:pPr>
            <a:r>
              <a:rPr lang="en-US" sz="2400" dirty="0"/>
              <a:t>Agenda</a:t>
            </a:r>
          </a:p>
          <a:p>
            <a:pPr marL="514350" indent="-514350">
              <a:buFont typeface="+mj-lt"/>
              <a:buAutoNum type="alphaUcPeriod"/>
            </a:pPr>
            <a:r>
              <a:rPr lang="en-US" sz="2400" dirty="0"/>
              <a:t>Purpose</a:t>
            </a:r>
          </a:p>
          <a:p>
            <a:pPr marL="514350" indent="-514350">
              <a:buFont typeface="+mj-lt"/>
              <a:buAutoNum type="alphaUcPeriod"/>
            </a:pPr>
            <a:r>
              <a:rPr lang="en-US" sz="2400" dirty="0"/>
              <a:t>Ground Rules</a:t>
            </a:r>
          </a:p>
          <a:p>
            <a:pPr marL="514350" indent="-514350">
              <a:buFont typeface="+mj-lt"/>
              <a:buAutoNum type="alphaUcPeriod"/>
            </a:pPr>
            <a:r>
              <a:rPr lang="en-US" sz="2400" dirty="0"/>
              <a:t>Personal Objectives</a:t>
            </a:r>
          </a:p>
          <a:p>
            <a:pPr marL="514350" indent="-514350">
              <a:buFont typeface="+mj-lt"/>
              <a:buAutoNum type="alphaUcPeriod"/>
            </a:pPr>
            <a:r>
              <a:rPr lang="en-US" sz="2400" dirty="0"/>
              <a:t>Excite/Empower</a:t>
            </a:r>
          </a:p>
        </p:txBody>
      </p:sp>
      <p:sp>
        <p:nvSpPr>
          <p:cNvPr id="7" name="Footer Placeholder 6">
            <a:extLst>
              <a:ext uri="{FF2B5EF4-FFF2-40B4-BE49-F238E27FC236}">
                <a16:creationId xmlns:a16="http://schemas.microsoft.com/office/drawing/2014/main" id="{D1557AF5-CEFA-4F51-A474-2C134C3C2F97}"/>
              </a:ext>
            </a:extLst>
          </p:cNvPr>
          <p:cNvSpPr>
            <a:spLocks noGrp="1"/>
          </p:cNvSpPr>
          <p:nvPr>
            <p:ph type="ftr" sz="quarter" idx="11"/>
          </p:nvPr>
        </p:nvSpPr>
        <p:spPr/>
        <p:txBody>
          <a:bodyPr/>
          <a:lstStyle/>
          <a:p>
            <a:r>
              <a:rPr lang="en-US" dirty="0"/>
              <a:t>Copyright 1992-2015, Leadership Strategies, Inc. V15.02</a:t>
            </a:r>
          </a:p>
        </p:txBody>
      </p:sp>
      <p:sp>
        <p:nvSpPr>
          <p:cNvPr id="5" name="TextBox 4"/>
          <p:cNvSpPr txBox="1"/>
          <p:nvPr/>
        </p:nvSpPr>
        <p:spPr>
          <a:xfrm>
            <a:off x="10945812" y="573334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NA</a:t>
            </a:r>
          </a:p>
        </p:txBody>
      </p:sp>
      <p:sp>
        <p:nvSpPr>
          <p:cNvPr id="6" name="TextBox 5"/>
          <p:cNvSpPr txBox="1"/>
          <p:nvPr/>
        </p:nvSpPr>
        <p:spPr>
          <a:xfrm>
            <a:off x="4329414" y="1492160"/>
            <a:ext cx="3533172" cy="584775"/>
          </a:xfrm>
          <a:prstGeom prst="rect">
            <a:avLst/>
          </a:prstGeom>
          <a:solidFill>
            <a:srgbClr val="00C7B1"/>
          </a:solidFill>
        </p:spPr>
        <p:txBody>
          <a:bodyPr wrap="square" rtlCol="0">
            <a:spAutoFit/>
          </a:bodyPr>
          <a:lstStyle/>
          <a:p>
            <a:pPr algn="ctr"/>
            <a:r>
              <a:rPr lang="en-US" sz="3200" b="1" dirty="0">
                <a:solidFill>
                  <a:schemeClr val="bg1"/>
                </a:solidFill>
                <a:latin typeface="Franklin Gothic Book" pitchFamily="34" charset="0"/>
              </a:rPr>
              <a:t>All Teams Respond</a:t>
            </a:r>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0" dirty="0"/>
              <a:t>What is the Recommended Order?</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63</a:t>
            </a:fld>
            <a:endParaRPr lang="en-US" dirty="0"/>
          </a:p>
        </p:txBody>
      </p:sp>
      <p:sp>
        <p:nvSpPr>
          <p:cNvPr id="3" name="Footer Placeholder 2">
            <a:extLst>
              <a:ext uri="{FF2B5EF4-FFF2-40B4-BE49-F238E27FC236}">
                <a16:creationId xmlns:a16="http://schemas.microsoft.com/office/drawing/2014/main" id="{EE26639F-1133-439C-AA42-FCD99FF80F5C}"/>
              </a:ext>
            </a:extLst>
          </p:cNvPr>
          <p:cNvSpPr>
            <a:spLocks noGrp="1"/>
          </p:cNvSpPr>
          <p:nvPr>
            <p:ph type="ftr" sz="quarter" idx="11"/>
          </p:nvPr>
        </p:nvSpPr>
        <p:spPr/>
        <p:txBody>
          <a:bodyPr/>
          <a:lstStyle/>
          <a:p>
            <a:r>
              <a:rPr lang="en-US" dirty="0"/>
              <a:t>Copyright 1992-2015, Leadership Strategies, Inc. V15.02</a:t>
            </a:r>
          </a:p>
        </p:txBody>
      </p:sp>
      <p:sp>
        <p:nvSpPr>
          <p:cNvPr id="5" name="Content Placeholder 2"/>
          <p:cNvSpPr txBox="1">
            <a:spLocks/>
          </p:cNvSpPr>
          <p:nvPr/>
        </p:nvSpPr>
        <p:spPr>
          <a:xfrm>
            <a:off x="657832" y="2175727"/>
            <a:ext cx="4176068" cy="4898590"/>
          </a:xfrm>
          <a:prstGeom prst="rect">
            <a:avLst/>
          </a:prstGeom>
        </p:spPr>
        <p:txBody>
          <a:bodyPr vert="horz" lIns="91440" tIns="45720" rIns="91440" bIns="45720" rtlCol="0">
            <a:normAutofit/>
          </a:bodyPr>
          <a:lstStyle>
            <a:lvl1pPr marL="514350" indent="-514350">
              <a:lnSpc>
                <a:spcPct val="90000"/>
              </a:lnSpc>
              <a:spcBef>
                <a:spcPts val="1600"/>
              </a:spcBef>
              <a:buClr>
                <a:srgbClr val="009383"/>
              </a:buClr>
              <a:buFont typeface="+mj-lt"/>
              <a:buAutoNum type="alphaUcPeriod"/>
              <a:defRPr sz="2400" b="0">
                <a:latin typeface="Arial" panose="020B0604020202020204" pitchFamily="34" charset="0"/>
                <a:cs typeface="Arial" panose="020B0604020202020204" pitchFamily="34" charset="0"/>
              </a:defRPr>
            </a:lvl1pPr>
            <a:lvl2pPr marL="569913" indent="-228600">
              <a:lnSpc>
                <a:spcPct val="90000"/>
              </a:lnSpc>
              <a:spcBef>
                <a:spcPts val="8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855663" indent="-228600">
              <a:lnSpc>
                <a:spcPct val="90000"/>
              </a:lnSpc>
              <a:spcBef>
                <a:spcPts val="500"/>
              </a:spcBef>
              <a:buFont typeface="Arial" panose="020B0604020202020204" pitchFamily="34" charset="0"/>
              <a:buChar char="•"/>
              <a:defRPr sz="2400">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D. Purpose</a:t>
            </a:r>
          </a:p>
          <a:p>
            <a:r>
              <a:rPr lang="en-US" dirty="0"/>
              <a:t>A. Product</a:t>
            </a:r>
          </a:p>
          <a:p>
            <a:r>
              <a:rPr lang="en-US" dirty="0"/>
              <a:t>G. Excite/Empower</a:t>
            </a:r>
          </a:p>
          <a:p>
            <a:r>
              <a:rPr lang="en-US" dirty="0"/>
              <a:t>F. Personal Objectives</a:t>
            </a:r>
          </a:p>
          <a:p>
            <a:r>
              <a:rPr lang="en-US" dirty="0"/>
              <a:t>C. Agenda</a:t>
            </a:r>
          </a:p>
          <a:p>
            <a:r>
              <a:rPr lang="en-US" dirty="0"/>
              <a:t>E. Ground Rules</a:t>
            </a:r>
          </a:p>
          <a:p>
            <a:r>
              <a:rPr lang="en-US" dirty="0"/>
              <a:t>B. Parking Boards</a:t>
            </a:r>
          </a:p>
        </p:txBody>
      </p:sp>
      <p:sp>
        <p:nvSpPr>
          <p:cNvPr id="7" name="TextBox 6"/>
          <p:cNvSpPr txBox="1"/>
          <p:nvPr/>
        </p:nvSpPr>
        <p:spPr>
          <a:xfrm>
            <a:off x="5164910" y="2435143"/>
            <a:ext cx="1398140" cy="461665"/>
          </a:xfrm>
          <a:prstGeom prst="rect">
            <a:avLst/>
          </a:prstGeom>
          <a:noFill/>
        </p:spPr>
        <p:txBody>
          <a:bodyPr wrap="none" rtlCol="0">
            <a:spAutoFit/>
          </a:bodyPr>
          <a:lstStyle/>
          <a:p>
            <a:r>
              <a:rPr lang="en-US" sz="2400" dirty="0">
                <a:solidFill>
                  <a:srgbClr val="F26522"/>
                </a:solidFill>
                <a:latin typeface="Arial" panose="020B0604020202020204" pitchFamily="34" charset="0"/>
                <a:cs typeface="Arial" panose="020B0604020202020204" pitchFamily="34" charset="0"/>
              </a:rPr>
              <a:t>INFORM</a:t>
            </a:r>
          </a:p>
        </p:txBody>
      </p:sp>
      <p:cxnSp>
        <p:nvCxnSpPr>
          <p:cNvPr id="10" name="Straight Arrow Connector 9"/>
          <p:cNvCxnSpPr>
            <a:cxnSpLocks/>
            <a:stCxn id="7" idx="1"/>
          </p:cNvCxnSpPr>
          <p:nvPr/>
        </p:nvCxnSpPr>
        <p:spPr>
          <a:xfrm flipH="1">
            <a:off x="2940269" y="2665976"/>
            <a:ext cx="2224641" cy="259968"/>
          </a:xfrm>
          <a:prstGeom prst="straightConnector1">
            <a:avLst/>
          </a:prstGeom>
          <a:ln>
            <a:solidFill>
              <a:srgbClr val="00C7B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a:stCxn id="7" idx="1"/>
          </p:cNvCxnSpPr>
          <p:nvPr/>
        </p:nvCxnSpPr>
        <p:spPr>
          <a:xfrm flipH="1" flipV="1">
            <a:off x="2940269" y="2402572"/>
            <a:ext cx="2224641" cy="263404"/>
          </a:xfrm>
          <a:prstGeom prst="straightConnector1">
            <a:avLst/>
          </a:prstGeom>
          <a:ln>
            <a:solidFill>
              <a:srgbClr val="00C7B1"/>
            </a:solidFill>
            <a:tailEnd type="triangle" w="lg" len="med"/>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3967388" y="3185913"/>
            <a:ext cx="4264057" cy="461665"/>
            <a:chOff x="4184650" y="2713574"/>
            <a:chExt cx="4264057" cy="461665"/>
          </a:xfrm>
        </p:grpSpPr>
        <p:sp>
          <p:nvSpPr>
            <p:cNvPr id="8" name="TextBox 7"/>
            <p:cNvSpPr txBox="1"/>
            <p:nvPr/>
          </p:nvSpPr>
          <p:spPr>
            <a:xfrm>
              <a:off x="5359400" y="2713574"/>
              <a:ext cx="3089307" cy="461665"/>
            </a:xfrm>
            <a:prstGeom prst="rect">
              <a:avLst/>
            </a:prstGeom>
            <a:noFill/>
          </p:spPr>
          <p:txBody>
            <a:bodyPr wrap="none" rtlCol="0">
              <a:spAutoFit/>
            </a:bodyPr>
            <a:lstStyle/>
            <a:p>
              <a:r>
                <a:rPr lang="en-US" sz="2400" dirty="0">
                  <a:solidFill>
                    <a:srgbClr val="F26522"/>
                  </a:solidFill>
                  <a:latin typeface="Arial" panose="020B0604020202020204" pitchFamily="34" charset="0"/>
                  <a:cs typeface="Arial" panose="020B0604020202020204" pitchFamily="34" charset="0"/>
                </a:rPr>
                <a:t>EXCITE, EMPOWER</a:t>
              </a:r>
            </a:p>
          </p:txBody>
        </p:sp>
        <p:cxnSp>
          <p:nvCxnSpPr>
            <p:cNvPr id="19" name="Straight Arrow Connector 18"/>
            <p:cNvCxnSpPr/>
            <p:nvPr/>
          </p:nvCxnSpPr>
          <p:spPr>
            <a:xfrm rot="10800000">
              <a:off x="4184650" y="2973388"/>
              <a:ext cx="1028702" cy="1588"/>
            </a:xfrm>
            <a:prstGeom prst="straightConnector1">
              <a:avLst/>
            </a:prstGeom>
            <a:ln>
              <a:solidFill>
                <a:srgbClr val="00C7B1"/>
              </a:solidFill>
              <a:tailEnd type="triangle" w="lg" len="med"/>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481739" y="3720399"/>
            <a:ext cx="2142685" cy="461665"/>
            <a:chOff x="4706268" y="3323169"/>
            <a:chExt cx="2148670" cy="461665"/>
          </a:xfrm>
        </p:grpSpPr>
        <p:sp>
          <p:nvSpPr>
            <p:cNvPr id="9" name="TextBox 8"/>
            <p:cNvSpPr txBox="1"/>
            <p:nvPr/>
          </p:nvSpPr>
          <p:spPr>
            <a:xfrm>
              <a:off x="5359400" y="3323169"/>
              <a:ext cx="1495538" cy="461665"/>
            </a:xfrm>
            <a:prstGeom prst="rect">
              <a:avLst/>
            </a:prstGeom>
            <a:noFill/>
          </p:spPr>
          <p:txBody>
            <a:bodyPr wrap="none" rtlCol="0">
              <a:spAutoFit/>
            </a:bodyPr>
            <a:lstStyle/>
            <a:p>
              <a:r>
                <a:rPr lang="en-US" sz="2400" dirty="0">
                  <a:solidFill>
                    <a:srgbClr val="F26522"/>
                  </a:solidFill>
                  <a:latin typeface="Arial" panose="020B0604020202020204" pitchFamily="34" charset="0"/>
                  <a:cs typeface="Arial" panose="020B0604020202020204" pitchFamily="34" charset="0"/>
                </a:rPr>
                <a:t>INVOLVE</a:t>
              </a:r>
            </a:p>
          </p:txBody>
        </p:sp>
        <p:cxnSp>
          <p:nvCxnSpPr>
            <p:cNvPr id="20" name="Straight Arrow Connector 19"/>
            <p:cNvCxnSpPr/>
            <p:nvPr/>
          </p:nvCxnSpPr>
          <p:spPr>
            <a:xfrm rot="10800000">
              <a:off x="4706268" y="3586161"/>
              <a:ext cx="507083" cy="1588"/>
            </a:xfrm>
            <a:prstGeom prst="straightConnector1">
              <a:avLst/>
            </a:prstGeom>
            <a:ln>
              <a:solidFill>
                <a:srgbClr val="00C7B1"/>
              </a:solidFill>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10843442" y="5847749"/>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000" dirty="0">
                <a:solidFill>
                  <a:srgbClr val="009383"/>
                </a:solidFill>
                <a:latin typeface="Arial Black" pitchFamily="34" charset="0"/>
              </a:rPr>
            </a:br>
            <a:r>
              <a:rPr lang="en-US" sz="1400" dirty="0">
                <a:solidFill>
                  <a:srgbClr val="009383"/>
                </a:solidFill>
                <a:latin typeface="Arial Black" pitchFamily="34" charset="0"/>
              </a:rPr>
              <a:t>NA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b="0" dirty="0"/>
              <a:t>Principle 2</a:t>
            </a:r>
          </a:p>
        </p:txBody>
      </p:sp>
      <p:sp>
        <p:nvSpPr>
          <p:cNvPr id="4" name="Slide Number Placeholder 3"/>
          <p:cNvSpPr>
            <a:spLocks noGrp="1"/>
          </p:cNvSpPr>
          <p:nvPr>
            <p:ph type="sldNum" sz="quarter" idx="12"/>
          </p:nvPr>
        </p:nvSpPr>
        <p:spPr/>
        <p:txBody>
          <a:bodyPr/>
          <a:lstStyle/>
          <a:p>
            <a:fld id="{F29FD61F-2294-5D42-A9D7-9928D42B3773}" type="slidenum">
              <a:rPr lang="en-US" smtClean="0"/>
              <a:pPr/>
              <a:t>64</a:t>
            </a:fld>
            <a:endParaRPr lang="en-US" dirty="0"/>
          </a:p>
        </p:txBody>
      </p:sp>
      <p:sp>
        <p:nvSpPr>
          <p:cNvPr id="6" name="Content Placeholder 5"/>
          <p:cNvSpPr>
            <a:spLocks noGrp="1"/>
          </p:cNvSpPr>
          <p:nvPr>
            <p:ph type="body" sz="quarter" idx="13"/>
          </p:nvPr>
        </p:nvSpPr>
        <p:spPr>
          <a:xfrm>
            <a:off x="560389" y="2014330"/>
            <a:ext cx="5098290" cy="4170952"/>
          </a:xfrm>
        </p:spPr>
        <p:txBody>
          <a:bodyPr>
            <a:noAutofit/>
          </a:bodyPr>
          <a:lstStyle/>
          <a:p>
            <a:pPr marL="514350" indent="-514350">
              <a:buFont typeface="+mj-lt"/>
              <a:buAutoNum type="alphaUcPeriod"/>
            </a:pPr>
            <a:r>
              <a:rPr lang="en-US" sz="2400" dirty="0"/>
              <a:t>Set-up with 30 Minutes to Spare</a:t>
            </a:r>
          </a:p>
          <a:p>
            <a:pPr marL="514350" indent="-514350">
              <a:buFont typeface="+mj-lt"/>
              <a:buAutoNum type="alphaUcPeriod"/>
            </a:pPr>
            <a:r>
              <a:rPr lang="en-US" sz="2400" dirty="0"/>
              <a:t>Optimize Your Set-up</a:t>
            </a:r>
          </a:p>
          <a:p>
            <a:pPr marL="514350" indent="-514350">
              <a:buFont typeface="+mj-lt"/>
              <a:buAutoNum type="alphaUcPeriod"/>
            </a:pPr>
            <a:r>
              <a:rPr lang="en-US" sz="2400" dirty="0"/>
              <a:t>Utilize the Gathering</a:t>
            </a:r>
          </a:p>
          <a:p>
            <a:pPr marL="514350" indent="-514350">
              <a:buFont typeface="+mj-lt"/>
              <a:buAutoNum type="alphaUcPeriod"/>
            </a:pPr>
            <a:r>
              <a:rPr lang="en-US" sz="2400" dirty="0"/>
              <a:t>Kick-off Promptly</a:t>
            </a:r>
          </a:p>
          <a:p>
            <a:pPr marL="514350" indent="-514350">
              <a:buFont typeface="+mj-lt"/>
              <a:buAutoNum type="alphaUcPeriod"/>
            </a:pPr>
            <a:r>
              <a:rPr lang="en-US" sz="2400" dirty="0"/>
              <a:t>Set the Stage with Your Opening</a:t>
            </a:r>
          </a:p>
          <a:p>
            <a:pPr marL="514350" indent="-514350">
              <a:buFont typeface="+mj-lt"/>
              <a:buAutoNum type="alphaUcPeriod"/>
            </a:pPr>
            <a:r>
              <a:rPr lang="en-US" sz="2400" dirty="0"/>
              <a:t>Memorize Your Opening</a:t>
            </a:r>
          </a:p>
          <a:p>
            <a:pPr marL="514350" indent="-514350">
              <a:buNone/>
            </a:pPr>
            <a:endParaRPr lang="en-US" sz="2600" dirty="0"/>
          </a:p>
        </p:txBody>
      </p:sp>
      <p:sp>
        <p:nvSpPr>
          <p:cNvPr id="7" name="Content Placeholder 6"/>
          <p:cNvSpPr>
            <a:spLocks noGrp="1"/>
          </p:cNvSpPr>
          <p:nvPr>
            <p:ph idx="4294967295"/>
          </p:nvPr>
        </p:nvSpPr>
        <p:spPr>
          <a:xfrm>
            <a:off x="6533321" y="2004046"/>
            <a:ext cx="5098290" cy="4480133"/>
          </a:xfrm>
        </p:spPr>
        <p:txBody>
          <a:bodyPr>
            <a:normAutofit/>
          </a:bodyPr>
          <a:lstStyle/>
          <a:p>
            <a:pPr marL="514350" indent="-514350">
              <a:lnSpc>
                <a:spcPct val="100000"/>
              </a:lnSpc>
              <a:buClr>
                <a:srgbClr val="009383"/>
              </a:buClr>
              <a:buFont typeface="+mj-lt"/>
              <a:buAutoNum type="alphaUcPeriod" startAt="7"/>
            </a:pPr>
            <a:r>
              <a:rPr lang="en-US" sz="2400" b="0" dirty="0">
                <a:solidFill>
                  <a:schemeClr val="tx1"/>
                </a:solidFill>
              </a:rPr>
              <a:t>Effectively Deliver Your Opening</a:t>
            </a:r>
          </a:p>
          <a:p>
            <a:pPr marL="514350" indent="-514350">
              <a:lnSpc>
                <a:spcPct val="100000"/>
              </a:lnSpc>
              <a:buClr>
                <a:srgbClr val="009383"/>
              </a:buClr>
              <a:buFont typeface="+mj-lt"/>
              <a:buAutoNum type="alphaUcPeriod" startAt="7"/>
            </a:pPr>
            <a:r>
              <a:rPr lang="en-US" sz="2400" b="0" dirty="0">
                <a:solidFill>
                  <a:schemeClr val="tx1"/>
                </a:solidFill>
              </a:rPr>
              <a:t>Request Participants’ Objectives</a:t>
            </a:r>
          </a:p>
          <a:p>
            <a:pPr marL="514350" indent="-514350">
              <a:lnSpc>
                <a:spcPct val="100000"/>
              </a:lnSpc>
              <a:buClr>
                <a:srgbClr val="009383"/>
              </a:buClr>
              <a:buFont typeface="+mj-lt"/>
              <a:buAutoNum type="alphaUcPeriod" startAt="7"/>
            </a:pPr>
            <a:r>
              <a:rPr lang="en-US" sz="2400" b="0" dirty="0">
                <a:solidFill>
                  <a:schemeClr val="tx1"/>
                </a:solidFill>
              </a:rPr>
              <a:t>Review the Agenda</a:t>
            </a:r>
          </a:p>
          <a:p>
            <a:pPr marL="514350" indent="-514350">
              <a:lnSpc>
                <a:spcPct val="100000"/>
              </a:lnSpc>
              <a:buClr>
                <a:srgbClr val="009383"/>
              </a:buClr>
              <a:buFont typeface="+mj-lt"/>
              <a:buAutoNum type="alphaUcPeriod" startAt="7"/>
            </a:pPr>
            <a:r>
              <a:rPr lang="en-US" sz="2400" b="0" dirty="0">
                <a:solidFill>
                  <a:schemeClr val="tx1"/>
                </a:solidFill>
              </a:rPr>
              <a:t>Establish Ground Rules</a:t>
            </a:r>
          </a:p>
          <a:p>
            <a:pPr marL="514350" indent="-514350">
              <a:lnSpc>
                <a:spcPct val="100000"/>
              </a:lnSpc>
              <a:buClr>
                <a:srgbClr val="009383"/>
              </a:buClr>
              <a:buFont typeface="+mj-lt"/>
              <a:buAutoNum type="alphaUcPeriod" startAt="7"/>
            </a:pPr>
            <a:r>
              <a:rPr lang="en-US" sz="2400" b="0" dirty="0">
                <a:solidFill>
                  <a:schemeClr val="tx1"/>
                </a:solidFill>
              </a:rPr>
              <a:t>Define the Parking Boards</a:t>
            </a:r>
          </a:p>
          <a:p>
            <a:pPr marL="514350" indent="-514350">
              <a:lnSpc>
                <a:spcPct val="100000"/>
              </a:lnSpc>
              <a:buClr>
                <a:srgbClr val="009383"/>
              </a:buClr>
              <a:buFont typeface="+mj-lt"/>
              <a:buAutoNum type="alphaUcPeriod" startAt="7"/>
            </a:pPr>
            <a:r>
              <a:rPr lang="en-US" sz="2400" b="0" dirty="0">
                <a:solidFill>
                  <a:schemeClr val="tx1"/>
                </a:solidFill>
              </a:rPr>
              <a:t>Define Consensus</a:t>
            </a:r>
          </a:p>
          <a:p>
            <a:pPr marL="514350" indent="-514350">
              <a:lnSpc>
                <a:spcPct val="100000"/>
              </a:lnSpc>
              <a:buClr>
                <a:srgbClr val="009383"/>
              </a:buClr>
              <a:buFont typeface="+mj-lt"/>
              <a:buAutoNum type="alphaUcPeriod" startAt="7"/>
            </a:pPr>
            <a:r>
              <a:rPr lang="en-US" sz="2400" b="0" dirty="0">
                <a:solidFill>
                  <a:schemeClr val="tx1"/>
                </a:solidFill>
              </a:rPr>
              <a:t>Open “On the Fly”</a:t>
            </a:r>
          </a:p>
        </p:txBody>
      </p:sp>
      <p:sp>
        <p:nvSpPr>
          <p:cNvPr id="8" name="Title 4"/>
          <p:cNvSpPr txBox="1">
            <a:spLocks/>
          </p:cNvSpPr>
          <p:nvPr/>
        </p:nvSpPr>
        <p:spPr>
          <a:xfrm>
            <a:off x="657225" y="1352180"/>
            <a:ext cx="8071290" cy="651866"/>
          </a:xfrm>
          <a:prstGeom prst="rect">
            <a:avLst/>
          </a:prstGeom>
        </p:spPr>
        <p:txBody>
          <a:bodyPr vert="horz" lIns="91440" tIns="45720" rIns="91440" bIns="45720" rtlCol="0" anchor="ctr">
            <a:normAutofit/>
          </a:bodyPr>
          <a:lstStyle/>
          <a:p>
            <a:pPr>
              <a:spcBef>
                <a:spcPct val="0"/>
              </a:spcBef>
              <a:defRPr/>
            </a:pPr>
            <a:r>
              <a:rPr lang="en-US" sz="2800" cap="all" dirty="0">
                <a:solidFill>
                  <a:srgbClr val="009383"/>
                </a:solidFill>
                <a:latin typeface="Arial" panose="020B0604020202020204" pitchFamily="34" charset="0"/>
                <a:ea typeface="+mj-ea"/>
                <a:cs typeface="Arial" panose="020B0604020202020204" pitchFamily="34" charset="0"/>
              </a:rPr>
              <a:t>GETTING THE SESSION STARTED</a:t>
            </a:r>
          </a:p>
        </p:txBody>
      </p:sp>
      <p:sp>
        <p:nvSpPr>
          <p:cNvPr id="9" name="Footer Placeholder 2">
            <a:extLst>
              <a:ext uri="{FF2B5EF4-FFF2-40B4-BE49-F238E27FC236}">
                <a16:creationId xmlns:a16="http://schemas.microsoft.com/office/drawing/2014/main" id="{7F92E498-158A-4A5A-B604-D9DAFE8BC1F9}"/>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6DD2FF14-DDF5-46B1-963F-0817AA3FBE63}"/>
              </a:ext>
            </a:extLst>
          </p:cNvPr>
          <p:cNvSpPr/>
          <p:nvPr/>
        </p:nvSpPr>
        <p:spPr>
          <a:xfrm>
            <a:off x="4108147" y="1552824"/>
            <a:ext cx="1416652" cy="1416652"/>
          </a:xfrm>
          <a:prstGeom prst="ellipse">
            <a:avLst/>
          </a:prstGeom>
          <a:solidFill>
            <a:srgbClr val="A0DBE6"/>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00467F"/>
                </a:solidFill>
                <a:latin typeface="Arial" panose="020B0604020202020204" pitchFamily="34" charset="0"/>
                <a:cs typeface="Arial" panose="020B0604020202020204" pitchFamily="34" charset="0"/>
              </a:rPr>
              <a:t>2.</a:t>
            </a:r>
          </a:p>
          <a:p>
            <a:pPr algn="ctr"/>
            <a:r>
              <a:rPr lang="en-US" sz="1600" dirty="0">
                <a:solidFill>
                  <a:srgbClr val="00467F"/>
                </a:solidFill>
                <a:latin typeface="Arial" panose="020B0604020202020204" pitchFamily="34" charset="0"/>
                <a:cs typeface="Arial" panose="020B0604020202020204" pitchFamily="34" charset="0"/>
              </a:rPr>
              <a:t>Getting </a:t>
            </a:r>
            <a:br>
              <a:rPr lang="en-US" sz="1600" dirty="0">
                <a:solidFill>
                  <a:srgbClr val="00467F"/>
                </a:solidFill>
                <a:latin typeface="Arial" panose="020B0604020202020204" pitchFamily="34" charset="0"/>
                <a:cs typeface="Arial" panose="020B0604020202020204" pitchFamily="34" charset="0"/>
              </a:rPr>
            </a:br>
            <a:r>
              <a:rPr lang="en-US" sz="1600" dirty="0">
                <a:solidFill>
                  <a:srgbClr val="00467F"/>
                </a:solidFill>
                <a:latin typeface="Arial" panose="020B0604020202020204" pitchFamily="34" charset="0"/>
                <a:cs typeface="Arial" panose="020B0604020202020204" pitchFamily="34" charset="0"/>
              </a:rPr>
              <a:t>the Session</a:t>
            </a:r>
          </a:p>
          <a:p>
            <a:pPr algn="ctr"/>
            <a:r>
              <a:rPr lang="en-US" sz="1600" dirty="0">
                <a:solidFill>
                  <a:srgbClr val="00467F"/>
                </a:solidFill>
                <a:latin typeface="Arial" panose="020B0604020202020204" pitchFamily="34" charset="0"/>
                <a:cs typeface="Arial" panose="020B0604020202020204" pitchFamily="34" charset="0"/>
              </a:rPr>
              <a:t>Started</a:t>
            </a:r>
            <a:br>
              <a:rPr lang="en-US" sz="1600" dirty="0">
                <a:solidFill>
                  <a:srgbClr val="00467F"/>
                </a:solidFill>
                <a:latin typeface="Arial" panose="020B0604020202020204" pitchFamily="34" charset="0"/>
                <a:cs typeface="Arial" panose="020B0604020202020204" pitchFamily="34" charset="0"/>
              </a:rPr>
            </a:br>
            <a:endParaRPr lang="en-US" sz="1600" dirty="0">
              <a:solidFill>
                <a:srgbClr val="00467F"/>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9CCCBE8F-116E-4CE2-9367-060209F10D49}"/>
              </a:ext>
            </a:extLst>
          </p:cNvPr>
          <p:cNvSpPr/>
          <p:nvPr/>
        </p:nvSpPr>
        <p:spPr>
          <a:xfrm>
            <a:off x="4108147" y="1552824"/>
            <a:ext cx="1416652" cy="1416652"/>
          </a:xfrm>
          <a:prstGeom prst="ellipse">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2.</a:t>
            </a:r>
          </a:p>
          <a:p>
            <a:pPr algn="ctr"/>
            <a:r>
              <a:rPr lang="en-US" sz="1600" dirty="0">
                <a:solidFill>
                  <a:schemeClr val="bg1"/>
                </a:solidFill>
                <a:latin typeface="Arial" panose="020B0604020202020204" pitchFamily="34" charset="0"/>
                <a:cs typeface="Arial" panose="020B0604020202020204" pitchFamily="34" charset="0"/>
              </a:rPr>
              <a:t>Getting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Session</a:t>
            </a:r>
          </a:p>
          <a:p>
            <a:pPr algn="ctr"/>
            <a:r>
              <a:rPr lang="en-US" sz="1600" dirty="0">
                <a:solidFill>
                  <a:schemeClr val="bg1"/>
                </a:solidFill>
                <a:latin typeface="Arial" panose="020B0604020202020204" pitchFamily="34" charset="0"/>
                <a:cs typeface="Arial" panose="020B0604020202020204" pitchFamily="34" charset="0"/>
              </a:rPr>
              <a:t>Started</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37" name="Title 1">
            <a:extLst>
              <a:ext uri="{FF2B5EF4-FFF2-40B4-BE49-F238E27FC236}">
                <a16:creationId xmlns:a16="http://schemas.microsoft.com/office/drawing/2014/main" id="{BA935DBA-35F0-422C-8E30-28631BB4DEBF}"/>
              </a:ext>
            </a:extLst>
          </p:cNvPr>
          <p:cNvSpPr>
            <a:spLocks noGrp="1"/>
          </p:cNvSpPr>
          <p:nvPr>
            <p:ph type="title"/>
          </p:nvPr>
        </p:nvSpPr>
        <p:spPr>
          <a:xfrm>
            <a:off x="657225" y="522072"/>
            <a:ext cx="7429500" cy="690564"/>
          </a:xfrm>
        </p:spPr>
        <p:txBody>
          <a:bodyPr>
            <a:normAutofit/>
          </a:bodyPr>
          <a:lstStyle/>
          <a:p>
            <a:r>
              <a:rPr lang="en-US" sz="3600" b="0" dirty="0"/>
              <a:t>Checkpoint</a:t>
            </a:r>
          </a:p>
        </p:txBody>
      </p:sp>
      <p:sp>
        <p:nvSpPr>
          <p:cNvPr id="39" name="Slide Number Placeholder 3">
            <a:extLst>
              <a:ext uri="{FF2B5EF4-FFF2-40B4-BE49-F238E27FC236}">
                <a16:creationId xmlns:a16="http://schemas.microsoft.com/office/drawing/2014/main" id="{BFEC4B78-D7F4-4B87-BAD6-90A3C2A986AA}"/>
              </a:ext>
            </a:extLst>
          </p:cNvPr>
          <p:cNvSpPr>
            <a:spLocks noGrp="1"/>
          </p:cNvSpPr>
          <p:nvPr>
            <p:ph type="sldNum" sz="quarter" idx="12"/>
          </p:nvPr>
        </p:nvSpPr>
        <p:spPr>
          <a:xfrm>
            <a:off x="197069" y="6356350"/>
            <a:ext cx="2743200" cy="365125"/>
          </a:xfrm>
        </p:spPr>
        <p:txBody>
          <a:bodyPr/>
          <a:lstStyle/>
          <a:p>
            <a:fld id="{F29FD61F-2294-5D42-A9D7-9928D42B3773}" type="slidenum">
              <a:rPr lang="en-US" smtClean="0"/>
              <a:pPr/>
              <a:t>65</a:t>
            </a:fld>
            <a:endParaRPr lang="en-US" dirty="0"/>
          </a:p>
        </p:txBody>
      </p:sp>
      <p:sp>
        <p:nvSpPr>
          <p:cNvPr id="40" name="Footer Placeholder 2">
            <a:extLst>
              <a:ext uri="{FF2B5EF4-FFF2-40B4-BE49-F238E27FC236}">
                <a16:creationId xmlns:a16="http://schemas.microsoft.com/office/drawing/2014/main" id="{42EFF6B4-995E-466D-A9D4-BF8CB36B06F9}"/>
              </a:ext>
            </a:extLst>
          </p:cNvPr>
          <p:cNvSpPr>
            <a:spLocks noGrp="1"/>
          </p:cNvSpPr>
          <p:nvPr>
            <p:ph type="ftr" sz="quarter" idx="11"/>
          </p:nvPr>
        </p:nvSpPr>
        <p:spPr>
          <a:xfrm>
            <a:off x="3307749" y="6378122"/>
            <a:ext cx="6179918" cy="365125"/>
          </a:xfrm>
        </p:spPr>
        <p:txBody>
          <a:bodyPr/>
          <a:lstStyle/>
          <a:p>
            <a:r>
              <a:rPr lang="en-US" dirty="0"/>
              <a:t>Copyright 1992-2015, Leadership Strategies, Inc. V15.02</a:t>
            </a:r>
          </a:p>
        </p:txBody>
      </p:sp>
      <p:sp>
        <p:nvSpPr>
          <p:cNvPr id="41" name="Oval 40">
            <a:extLst>
              <a:ext uri="{FF2B5EF4-FFF2-40B4-BE49-F238E27FC236}">
                <a16:creationId xmlns:a16="http://schemas.microsoft.com/office/drawing/2014/main" id="{5A17B2F7-AE18-44A7-9333-A4483049C5E4}"/>
              </a:ext>
            </a:extLst>
          </p:cNvPr>
          <p:cNvSpPr/>
          <p:nvPr/>
        </p:nvSpPr>
        <p:spPr>
          <a:xfrm>
            <a:off x="2310264"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a:t>
            </a:r>
          </a:p>
          <a:p>
            <a:pPr algn="ctr"/>
            <a:r>
              <a:rPr lang="en-US" sz="1600" dirty="0">
                <a:solidFill>
                  <a:schemeClr val="bg1"/>
                </a:solidFill>
                <a:latin typeface="Arial" panose="020B0604020202020204" pitchFamily="34" charset="0"/>
                <a:cs typeface="Arial" panose="020B0604020202020204" pitchFamily="34" charset="0"/>
              </a:rPr>
              <a:t>Preparing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for Success</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906FD1DA-9FA1-4902-AC6C-8537BA3B34C2}"/>
              </a:ext>
            </a:extLst>
          </p:cNvPr>
          <p:cNvSpPr/>
          <p:nvPr/>
        </p:nvSpPr>
        <p:spPr>
          <a:xfrm>
            <a:off x="9148322" y="1552824"/>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9.</a:t>
            </a:r>
          </a:p>
          <a:p>
            <a:pPr algn="ctr"/>
            <a:r>
              <a:rPr lang="en-US" sz="1600" dirty="0">
                <a:solidFill>
                  <a:schemeClr val="bg1"/>
                </a:solidFill>
                <a:latin typeface="Arial" panose="020B0604020202020204" pitchFamily="34" charset="0"/>
                <a:cs typeface="Arial" panose="020B0604020202020204" pitchFamily="34" charset="0"/>
              </a:rPr>
              <a:t>Closing the</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Session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5" name="Oval 44">
            <a:extLst>
              <a:ext uri="{FF2B5EF4-FFF2-40B4-BE49-F238E27FC236}">
                <a16:creationId xmlns:a16="http://schemas.microsoft.com/office/drawing/2014/main" id="{D9603055-5417-46C5-B0BC-687CACD0618C}"/>
              </a:ext>
            </a:extLst>
          </p:cNvPr>
          <p:cNvSpPr/>
          <p:nvPr/>
        </p:nvSpPr>
        <p:spPr>
          <a:xfrm>
            <a:off x="5906030" y="15589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3.</a:t>
            </a:r>
          </a:p>
          <a:p>
            <a:pPr algn="ctr"/>
            <a:r>
              <a:rPr lang="en-US" sz="1600" dirty="0">
                <a:solidFill>
                  <a:schemeClr val="bg1"/>
                </a:solidFill>
                <a:latin typeface="Arial" panose="020B0604020202020204" pitchFamily="34" charset="0"/>
                <a:cs typeface="Arial" panose="020B0604020202020204" pitchFamily="34" charset="0"/>
              </a:rPr>
              <a:t>Focusing</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the Group</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085230BD-0109-407C-833C-438AF2723880}"/>
              </a:ext>
            </a:extLst>
          </p:cNvPr>
          <p:cNvSpPr/>
          <p:nvPr/>
        </p:nvSpPr>
        <p:spPr>
          <a:xfrm>
            <a:off x="7379230" y="606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4.</a:t>
            </a:r>
          </a:p>
          <a:p>
            <a:pPr algn="ctr"/>
            <a:r>
              <a:rPr lang="en-US" sz="1600" dirty="0">
                <a:solidFill>
                  <a:schemeClr val="bg1"/>
                </a:solidFill>
                <a:latin typeface="Arial" panose="020B0604020202020204" pitchFamily="34" charset="0"/>
                <a:cs typeface="Arial" panose="020B0604020202020204" pitchFamily="34" charset="0"/>
              </a:rPr>
              <a:t>The Power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of the Pen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96AB59A3-3BC5-4BFC-AA96-31AAD5B38682}"/>
              </a:ext>
            </a:extLst>
          </p:cNvPr>
          <p:cNvSpPr/>
          <p:nvPr/>
        </p:nvSpPr>
        <p:spPr>
          <a:xfrm>
            <a:off x="7379230" y="2511438"/>
            <a:ext cx="1416652" cy="1416652"/>
          </a:xfrm>
          <a:prstGeom prst="ellipse">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5.</a:t>
            </a:r>
          </a:p>
          <a:p>
            <a:pPr algn="ctr"/>
            <a:r>
              <a:rPr lang="en-US" sz="1600" dirty="0">
                <a:solidFill>
                  <a:schemeClr val="bg1"/>
                </a:solidFill>
                <a:latin typeface="Arial" panose="020B0604020202020204" pitchFamily="34" charset="0"/>
                <a:cs typeface="Arial" panose="020B0604020202020204" pitchFamily="34" charset="0"/>
              </a:rPr>
              <a:t>Information</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Gathering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ADD3CCE7-146A-40B7-B89C-8196482681B1}"/>
              </a:ext>
            </a:extLst>
          </p:cNvPr>
          <p:cNvSpPr/>
          <p:nvPr/>
        </p:nvSpPr>
        <p:spPr>
          <a:xfrm>
            <a:off x="6777755"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7.</a:t>
            </a:r>
          </a:p>
          <a:p>
            <a:pPr algn="ctr"/>
            <a:r>
              <a:rPr lang="en-US" sz="1600" dirty="0">
                <a:solidFill>
                  <a:srgbClr val="FFFFFF"/>
                </a:solidFill>
                <a:latin typeface="Arial" panose="020B0604020202020204" pitchFamily="34" charset="0"/>
                <a:cs typeface="Arial" panose="020B0604020202020204" pitchFamily="34" charset="0"/>
              </a:rPr>
              <a:t>Consensus</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Building</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2DE612B8-AEEC-40BD-BBF7-321B1B0ACD8E}"/>
              </a:ext>
            </a:extLst>
          </p:cNvPr>
          <p:cNvSpPr/>
          <p:nvPr/>
        </p:nvSpPr>
        <p:spPr>
          <a:xfrm>
            <a:off x="838608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8.</a:t>
            </a:r>
          </a:p>
          <a:p>
            <a:pPr algn="ctr"/>
            <a:r>
              <a:rPr lang="en-US" sz="1600" dirty="0">
                <a:solidFill>
                  <a:srgbClr val="FFFFFF"/>
                </a:solidFill>
                <a:latin typeface="Arial" panose="020B0604020202020204" pitchFamily="34" charset="0"/>
                <a:cs typeface="Arial" panose="020B0604020202020204" pitchFamily="34" charset="0"/>
              </a:rPr>
              <a:t>Keeping the</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Energy High</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9A6DAAFC-3978-4B8D-9F3A-2FEF5F5F2BE8}"/>
              </a:ext>
            </a:extLst>
          </p:cNvPr>
          <p:cNvSpPr/>
          <p:nvPr/>
        </p:nvSpPr>
        <p:spPr>
          <a:xfrm>
            <a:off x="5169430" y="4335395"/>
            <a:ext cx="1416652" cy="1416652"/>
          </a:xfrm>
          <a:prstGeom prst="ellipse">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rgbClr val="FFFFFF"/>
                </a:solidFill>
                <a:latin typeface="Arial" panose="020B0604020202020204" pitchFamily="34" charset="0"/>
                <a:cs typeface="Arial" panose="020B0604020202020204" pitchFamily="34" charset="0"/>
              </a:rPr>
              <a:t>6.</a:t>
            </a:r>
          </a:p>
          <a:p>
            <a:pPr algn="ctr"/>
            <a:r>
              <a:rPr lang="en-US" sz="1600" dirty="0">
                <a:solidFill>
                  <a:srgbClr val="FFFFFF"/>
                </a:solidFill>
                <a:latin typeface="Arial" panose="020B0604020202020204" pitchFamily="34" charset="0"/>
                <a:cs typeface="Arial" panose="020B0604020202020204" pitchFamily="34" charset="0"/>
              </a:rPr>
              <a:t>Managing</a:t>
            </a:r>
            <a:br>
              <a:rPr lang="en-US" sz="1600" dirty="0">
                <a:solidFill>
                  <a:srgbClr val="FFFFFF"/>
                </a:solidFill>
                <a:latin typeface="Arial" panose="020B0604020202020204" pitchFamily="34" charset="0"/>
                <a:cs typeface="Arial" panose="020B0604020202020204" pitchFamily="34" charset="0"/>
              </a:rPr>
            </a:br>
            <a:r>
              <a:rPr lang="en-US" sz="1600" dirty="0">
                <a:solidFill>
                  <a:srgbClr val="FFFFFF"/>
                </a:solidFill>
                <a:latin typeface="Arial" panose="020B0604020202020204" pitchFamily="34" charset="0"/>
                <a:cs typeface="Arial" panose="020B0604020202020204" pitchFamily="34" charset="0"/>
              </a:rPr>
              <a:t>Dysfunction</a:t>
            </a:r>
            <a:br>
              <a:rPr lang="en-US" sz="1600" dirty="0">
                <a:solidFill>
                  <a:srgbClr val="FFFFFF"/>
                </a:solidFill>
                <a:latin typeface="Arial" panose="020B0604020202020204" pitchFamily="34" charset="0"/>
                <a:cs typeface="Arial" panose="020B0604020202020204" pitchFamily="34" charset="0"/>
              </a:rPr>
            </a:br>
            <a:endParaRPr lang="en-US" sz="1600" dirty="0">
              <a:solidFill>
                <a:srgbClr val="FFFFFF"/>
              </a:solidFill>
              <a:latin typeface="Arial" panose="020B0604020202020204" pitchFamily="34" charset="0"/>
              <a:cs typeface="Arial" panose="020B0604020202020204" pitchFamily="34" charset="0"/>
            </a:endParaRPr>
          </a:p>
        </p:txBody>
      </p:sp>
      <p:pic>
        <p:nvPicPr>
          <p:cNvPr id="53" name="Picture 52">
            <a:extLst>
              <a:ext uri="{FF2B5EF4-FFF2-40B4-BE49-F238E27FC236}">
                <a16:creationId xmlns:a16="http://schemas.microsoft.com/office/drawing/2014/main" id="{4F94EE65-785D-48C4-A9FF-2886DBCB681C}"/>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7001637" y="3136333"/>
            <a:ext cx="210312" cy="245364"/>
          </a:xfrm>
          <a:prstGeom prst="rect">
            <a:avLst/>
          </a:prstGeom>
        </p:spPr>
      </p:pic>
      <p:pic>
        <p:nvPicPr>
          <p:cNvPr id="54" name="Picture 53">
            <a:extLst>
              <a:ext uri="{FF2B5EF4-FFF2-40B4-BE49-F238E27FC236}">
                <a16:creationId xmlns:a16="http://schemas.microsoft.com/office/drawing/2014/main" id="{9BABA90C-8F94-40F2-AAB3-D58FA125A4AE}"/>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7010401" y="1299191"/>
            <a:ext cx="201549" cy="254127"/>
          </a:xfrm>
          <a:prstGeom prst="rect">
            <a:avLst/>
          </a:prstGeom>
        </p:spPr>
      </p:pic>
      <p:pic>
        <p:nvPicPr>
          <p:cNvPr id="55" name="Picture 54">
            <a:extLst>
              <a:ext uri="{FF2B5EF4-FFF2-40B4-BE49-F238E27FC236}">
                <a16:creationId xmlns:a16="http://schemas.microsoft.com/office/drawing/2014/main" id="{6F56B390-2B76-4CAE-8993-6BE652353F59}"/>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8034978" y="2118293"/>
            <a:ext cx="105156" cy="297942"/>
          </a:xfrm>
          <a:prstGeom prst="rect">
            <a:avLst/>
          </a:prstGeom>
        </p:spPr>
      </p:pic>
      <p:sp>
        <p:nvSpPr>
          <p:cNvPr id="56" name="TextBox 55">
            <a:extLst>
              <a:ext uri="{FF2B5EF4-FFF2-40B4-BE49-F238E27FC236}">
                <a16:creationId xmlns:a16="http://schemas.microsoft.com/office/drawing/2014/main" id="{46ACE65F-54AE-493D-9212-2198DEE9E0C8}"/>
              </a:ext>
            </a:extLst>
          </p:cNvPr>
          <p:cNvSpPr txBox="1"/>
          <p:nvPr/>
        </p:nvSpPr>
        <p:spPr>
          <a:xfrm>
            <a:off x="3971082" y="4720557"/>
            <a:ext cx="1197764" cy="646331"/>
          </a:xfrm>
          <a:prstGeom prst="rect">
            <a:avLst/>
          </a:prstGeom>
          <a:noFill/>
        </p:spPr>
        <p:txBody>
          <a:bodyPr wrap="none" rtlCol="0">
            <a:spAutoFit/>
          </a:bodyPr>
          <a:lstStyle/>
          <a:p>
            <a:r>
              <a:rPr lang="en-US" dirty="0">
                <a:solidFill>
                  <a:srgbClr val="009383"/>
                </a:solidFill>
                <a:latin typeface="Arial" panose="020B0604020202020204" pitchFamily="34" charset="0"/>
                <a:cs typeface="Arial" panose="020B0604020202020204" pitchFamily="34" charset="0"/>
              </a:rPr>
              <a:t>Group</a:t>
            </a:r>
          </a:p>
          <a:p>
            <a:r>
              <a:rPr lang="en-US" dirty="0">
                <a:solidFill>
                  <a:srgbClr val="009383"/>
                </a:solidFill>
                <a:latin typeface="Arial" panose="020B0604020202020204" pitchFamily="34" charset="0"/>
                <a:cs typeface="Arial" panose="020B0604020202020204" pitchFamily="34" charset="0"/>
              </a:rPr>
              <a:t>Dynamics</a:t>
            </a:r>
          </a:p>
        </p:txBody>
      </p:sp>
      <p:sp>
        <p:nvSpPr>
          <p:cNvPr id="57" name="Rectangle 56">
            <a:extLst>
              <a:ext uri="{FF2B5EF4-FFF2-40B4-BE49-F238E27FC236}">
                <a16:creationId xmlns:a16="http://schemas.microsoft.com/office/drawing/2014/main" id="{802A1B55-80BE-424E-87E1-CB1E88A51818}"/>
              </a:ext>
            </a:extLst>
          </p:cNvPr>
          <p:cNvSpPr/>
          <p:nvPr/>
        </p:nvSpPr>
        <p:spPr>
          <a:xfrm>
            <a:off x="3903522" y="4226675"/>
            <a:ext cx="6186854" cy="16340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1DB2941A-0604-4817-9602-1197812F1537}"/>
              </a:ext>
            </a:extLst>
          </p:cNvPr>
          <p:cNvSpPr txBox="1"/>
          <p:nvPr/>
        </p:nvSpPr>
        <p:spPr>
          <a:xfrm>
            <a:off x="5877757" y="184666"/>
            <a:ext cx="2683157" cy="369332"/>
          </a:xfrm>
          <a:prstGeom prst="rect">
            <a:avLst/>
          </a:prstGeom>
          <a:noFill/>
        </p:spPr>
        <p:txBody>
          <a:bodyPr wrap="square" rtlCol="0">
            <a:spAutoFit/>
          </a:bodyPr>
          <a:lstStyle/>
          <a:p>
            <a:pPr algn="ctr"/>
            <a:r>
              <a:rPr lang="en-US" u="sng" dirty="0">
                <a:solidFill>
                  <a:srgbClr val="00467F"/>
                </a:solidFill>
                <a:latin typeface="Arial" panose="020B0604020202020204" pitchFamily="34" charset="0"/>
                <a:cs typeface="Arial" panose="020B0604020202020204" pitchFamily="34" charset="0"/>
              </a:rPr>
              <a:t>The Facilitation Cycle</a:t>
            </a:r>
          </a:p>
        </p:txBody>
      </p:sp>
      <p:cxnSp>
        <p:nvCxnSpPr>
          <p:cNvPr id="59" name="Straight Arrow Connector 58">
            <a:extLst>
              <a:ext uri="{FF2B5EF4-FFF2-40B4-BE49-F238E27FC236}">
                <a16:creationId xmlns:a16="http://schemas.microsoft.com/office/drawing/2014/main" id="{2AE2DE28-508D-42C0-AA84-88A6F84754CF}"/>
              </a:ext>
            </a:extLst>
          </p:cNvPr>
          <p:cNvCxnSpPr/>
          <p:nvPr/>
        </p:nvCxnSpPr>
        <p:spPr>
          <a:xfrm rot="16200000" flipV="1">
            <a:off x="645472" y="4456811"/>
            <a:ext cx="2974672" cy="2"/>
          </a:xfrm>
          <a:prstGeom prst="straightConnector1">
            <a:avLst/>
          </a:prstGeom>
          <a:ln w="19050">
            <a:solidFill>
              <a:schemeClr val="accent5">
                <a:lumMod val="50000"/>
                <a:lumOff val="50000"/>
              </a:schemeClr>
            </a:solidFill>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F2A86480-AC71-4EC2-B1E6-89AF84A970A6}"/>
              </a:ext>
            </a:extLst>
          </p:cNvPr>
          <p:cNvCxnSpPr/>
          <p:nvPr/>
        </p:nvCxnSpPr>
        <p:spPr>
          <a:xfrm>
            <a:off x="2134394" y="5940970"/>
            <a:ext cx="8362822" cy="1588"/>
          </a:xfrm>
          <a:prstGeom prst="straightConnector1">
            <a:avLst/>
          </a:prstGeom>
          <a:ln w="19050">
            <a:solidFill>
              <a:schemeClr val="accent5">
                <a:lumMod val="50000"/>
                <a:lumOff val="50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61" name="Oval 60">
            <a:extLst>
              <a:ext uri="{FF2B5EF4-FFF2-40B4-BE49-F238E27FC236}">
                <a16:creationId xmlns:a16="http://schemas.microsoft.com/office/drawing/2014/main" id="{39BE8D56-4A87-4CEA-B7A3-30A01DDABD4A}"/>
              </a:ext>
            </a:extLst>
          </p:cNvPr>
          <p:cNvSpPr/>
          <p:nvPr/>
        </p:nvSpPr>
        <p:spPr>
          <a:xfrm>
            <a:off x="2310264" y="5029200"/>
            <a:ext cx="1416652" cy="1416652"/>
          </a:xfrm>
          <a:prstGeom prst="ellipse">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200" dirty="0">
                <a:solidFill>
                  <a:schemeClr val="bg1"/>
                </a:solidFill>
                <a:latin typeface="Arial" panose="020B0604020202020204" pitchFamily="34" charset="0"/>
                <a:cs typeface="Arial" panose="020B0604020202020204" pitchFamily="34" charset="0"/>
              </a:rPr>
              <a:t>10.</a:t>
            </a:r>
          </a:p>
          <a:p>
            <a:pPr algn="ctr"/>
            <a:r>
              <a:rPr lang="en-US" sz="1600" dirty="0">
                <a:solidFill>
                  <a:schemeClr val="bg1"/>
                </a:solidFill>
                <a:latin typeface="Arial" panose="020B0604020202020204" pitchFamily="34" charset="0"/>
                <a:cs typeface="Arial" panose="020B0604020202020204" pitchFamily="34" charset="0"/>
              </a:rPr>
              <a:t>Agenda</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Setting</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cxnSp>
        <p:nvCxnSpPr>
          <p:cNvPr id="62" name="Straight Arrow Connector 61">
            <a:extLst>
              <a:ext uri="{FF2B5EF4-FFF2-40B4-BE49-F238E27FC236}">
                <a16:creationId xmlns:a16="http://schemas.microsoft.com/office/drawing/2014/main" id="{169EFB24-A181-496D-8783-1B844F4248F4}"/>
              </a:ext>
            </a:extLst>
          </p:cNvPr>
          <p:cNvCxnSpPr/>
          <p:nvPr/>
        </p:nvCxnSpPr>
        <p:spPr>
          <a:xfrm rot="5400000" flipH="1" flipV="1">
            <a:off x="9008291" y="4456812"/>
            <a:ext cx="2974674" cy="1588"/>
          </a:xfrm>
          <a:prstGeom prst="straightConnector1">
            <a:avLst/>
          </a:prstGeom>
          <a:ln w="19050">
            <a:solidFill>
              <a:schemeClr val="accent5">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Rectangle 62">
            <a:extLst>
              <a:ext uri="{FF2B5EF4-FFF2-40B4-BE49-F238E27FC236}">
                <a16:creationId xmlns:a16="http://schemas.microsoft.com/office/drawing/2014/main" id="{235F1823-8C27-4700-9E6E-48A21192CC30}"/>
              </a:ext>
            </a:extLst>
          </p:cNvPr>
          <p:cNvSpPr/>
          <p:nvPr/>
        </p:nvSpPr>
        <p:spPr>
          <a:xfrm>
            <a:off x="5825384" y="199748"/>
            <a:ext cx="3040862" cy="3795892"/>
          </a:xfrm>
          <a:prstGeom prst="rect">
            <a:avLst/>
          </a:prstGeom>
          <a:noFill/>
          <a:ln>
            <a:solidFill>
              <a:schemeClr val="accent5">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4" name="Isosceles Triangle 63">
            <a:extLst>
              <a:ext uri="{FF2B5EF4-FFF2-40B4-BE49-F238E27FC236}">
                <a16:creationId xmlns:a16="http://schemas.microsoft.com/office/drawing/2014/main" id="{56A9E339-B0FB-4296-9CC5-3B54A596CEC5}"/>
              </a:ext>
            </a:extLst>
          </p:cNvPr>
          <p:cNvSpPr/>
          <p:nvPr/>
        </p:nvSpPr>
        <p:spPr>
          <a:xfrm rot="5400000">
            <a:off x="559774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5" name="Isosceles Triangle 64">
            <a:extLst>
              <a:ext uri="{FF2B5EF4-FFF2-40B4-BE49-F238E27FC236}">
                <a16:creationId xmlns:a16="http://schemas.microsoft.com/office/drawing/2014/main" id="{E88A0D79-540A-46C5-BE3B-AE9EB3073700}"/>
              </a:ext>
            </a:extLst>
          </p:cNvPr>
          <p:cNvSpPr/>
          <p:nvPr/>
        </p:nvSpPr>
        <p:spPr>
          <a:xfrm rot="5400000">
            <a:off x="3840188"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6" name="Isosceles Triangle 65">
            <a:extLst>
              <a:ext uri="{FF2B5EF4-FFF2-40B4-BE49-F238E27FC236}">
                <a16:creationId xmlns:a16="http://schemas.microsoft.com/office/drawing/2014/main" id="{B05CB8E6-79F1-40BE-B007-E5BE3F12F284}"/>
              </a:ext>
            </a:extLst>
          </p:cNvPr>
          <p:cNvSpPr/>
          <p:nvPr/>
        </p:nvSpPr>
        <p:spPr>
          <a:xfrm rot="5400000">
            <a:off x="8948499" y="2193681"/>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7" name="Isosceles Triangle 66">
            <a:extLst>
              <a:ext uri="{FF2B5EF4-FFF2-40B4-BE49-F238E27FC236}">
                <a16:creationId xmlns:a16="http://schemas.microsoft.com/office/drawing/2014/main" id="{51E74B6F-A192-43D6-B270-0B5982AB9F9E}"/>
              </a:ext>
            </a:extLst>
          </p:cNvPr>
          <p:cNvSpPr/>
          <p:nvPr/>
        </p:nvSpPr>
        <p:spPr>
          <a:xfrm>
            <a:off x="7379230" y="4037728"/>
            <a:ext cx="154686" cy="133350"/>
          </a:xfrm>
          <a:prstGeom prst="triangle">
            <a:avLst/>
          </a:prstGeom>
          <a:solidFill>
            <a:schemeClr val="accent5">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xit" presetSubtype="0" fill="hold" grpId="0" nodeType="withEffect">
                                  <p:stCondLst>
                                    <p:cond delay="0"/>
                                  </p:stCondLst>
                                  <p:childTnLst>
                                    <p:animEffect transition="out" filter="fade">
                                      <p:cBhvr>
                                        <p:cTn id="9" dur="500"/>
                                        <p:tgtEl>
                                          <p:spTgt spid="35"/>
                                        </p:tgtEl>
                                      </p:cBhvr>
                                    </p:animEffect>
                                    <p:set>
                                      <p:cBhvr>
                                        <p:cTn id="10"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9983" y="805030"/>
            <a:ext cx="5520610" cy="1311129"/>
          </a:xfrm>
        </p:spPr>
        <p:txBody>
          <a:bodyPr>
            <a:normAutofit/>
          </a:bodyPr>
          <a:lstStyle/>
          <a:p>
            <a:r>
              <a:rPr lang="en-US" dirty="0"/>
              <a:t>THE EFFECTIVE FACILITATOR</a:t>
            </a:r>
          </a:p>
        </p:txBody>
      </p:sp>
      <p:sp>
        <p:nvSpPr>
          <p:cNvPr id="6" name="Content Placeholder 5"/>
          <p:cNvSpPr>
            <a:spLocks noGrp="1"/>
          </p:cNvSpPr>
          <p:nvPr>
            <p:ph type="subTitle" idx="1"/>
          </p:nvPr>
        </p:nvSpPr>
        <p:spPr>
          <a:xfrm>
            <a:off x="669983" y="2208234"/>
            <a:ext cx="5045016" cy="757130"/>
          </a:xfrm>
        </p:spPr>
        <p:txBody>
          <a:bodyPr/>
          <a:lstStyle/>
          <a:p>
            <a:r>
              <a:rPr lang="en-US" dirty="0"/>
              <a:t>PRINCIPLE 2</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57224" y="522072"/>
            <a:ext cx="8078817" cy="690564"/>
          </a:xfrm>
        </p:spPr>
        <p:txBody>
          <a:bodyPr>
            <a:normAutofit fontScale="90000"/>
          </a:bodyPr>
          <a:lstStyle/>
          <a:p>
            <a:r>
              <a:rPr lang="en-US" b="0" dirty="0"/>
              <a:t>E. Set the Stage With Your Opening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7</a:t>
            </a:fld>
            <a:endParaRPr lang="en-US" dirty="0"/>
          </a:p>
        </p:txBody>
      </p:sp>
      <p:sp>
        <p:nvSpPr>
          <p:cNvPr id="17" name="Content Placeholder 4"/>
          <p:cNvSpPr>
            <a:spLocks noGrp="1"/>
          </p:cNvSpPr>
          <p:nvPr>
            <p:ph type="body" sz="quarter" idx="13"/>
          </p:nvPr>
        </p:nvSpPr>
        <p:spPr/>
        <p:txBody>
          <a:bodyPr>
            <a:normAutofit/>
          </a:bodyPr>
          <a:lstStyle/>
          <a:p>
            <a:pPr marL="0" indent="0">
              <a:spcAft>
                <a:spcPts val="600"/>
              </a:spcAft>
              <a:buNone/>
            </a:pPr>
            <a:r>
              <a:rPr lang="en-US" dirty="0"/>
              <a:t>Through your opening words, you must:</a:t>
            </a:r>
          </a:p>
        </p:txBody>
      </p:sp>
      <p:sp>
        <p:nvSpPr>
          <p:cNvPr id="8" name="Footer Placeholder 7">
            <a:extLst>
              <a:ext uri="{FF2B5EF4-FFF2-40B4-BE49-F238E27FC236}">
                <a16:creationId xmlns:a16="http://schemas.microsoft.com/office/drawing/2014/main" id="{551F3E0A-89F1-4DBB-9C14-4721B17926BC}"/>
              </a:ext>
            </a:extLst>
          </p:cNvPr>
          <p:cNvSpPr>
            <a:spLocks noGrp="1"/>
          </p:cNvSpPr>
          <p:nvPr>
            <p:ph type="ftr" sz="quarter" idx="11"/>
          </p:nvPr>
        </p:nvSpPr>
        <p:spPr/>
        <p:txBody>
          <a:bodyPr/>
          <a:lstStyle/>
          <a:p>
            <a:r>
              <a:rPr lang="en-US" dirty="0"/>
              <a:t>Copyright 1992-2015, Leadership Strategies, Inc. V15.02</a:t>
            </a:r>
          </a:p>
        </p:txBody>
      </p:sp>
      <p:grpSp>
        <p:nvGrpSpPr>
          <p:cNvPr id="2" name="Group 19"/>
          <p:cNvGrpSpPr/>
          <p:nvPr/>
        </p:nvGrpSpPr>
        <p:grpSpPr>
          <a:xfrm>
            <a:off x="7145179" y="1451295"/>
            <a:ext cx="2056456" cy="2056456"/>
            <a:chOff x="3275546" y="1305523"/>
            <a:chExt cx="2056456" cy="2056456"/>
          </a:xfrm>
        </p:grpSpPr>
        <p:sp>
          <p:nvSpPr>
            <p:cNvPr id="13" name="Teardrop 12"/>
            <p:cNvSpPr/>
            <p:nvPr/>
          </p:nvSpPr>
          <p:spPr>
            <a:xfrm rot="8100000">
              <a:off x="3275546" y="1305523"/>
              <a:ext cx="2056456" cy="2056456"/>
            </a:xfrm>
            <a:prstGeom prst="teardrop">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3697574" y="2041363"/>
              <a:ext cx="1195359" cy="584776"/>
            </a:xfrm>
            <a:prstGeom prst="rect">
              <a:avLst/>
            </a:prstGeom>
            <a:noFill/>
          </p:spPr>
          <p:txBody>
            <a:bodyPr wrap="none" rtlCol="0">
              <a:spAutoFit/>
            </a:bodyPr>
            <a:lstStyle/>
            <a:p>
              <a:pPr algn="ctr"/>
              <a:r>
                <a:rPr lang="en-US" sz="3200" dirty="0">
                  <a:solidFill>
                    <a:srgbClr val="FFFFFF"/>
                  </a:solidFill>
                  <a:latin typeface="Franklin Gothic Book"/>
                  <a:cs typeface="Franklin Gothic Book"/>
                </a:rPr>
                <a:t>Excite</a:t>
              </a:r>
            </a:p>
          </p:txBody>
        </p:sp>
      </p:grpSp>
      <p:grpSp>
        <p:nvGrpSpPr>
          <p:cNvPr id="3" name="Group 25"/>
          <p:cNvGrpSpPr/>
          <p:nvPr/>
        </p:nvGrpSpPr>
        <p:grpSpPr>
          <a:xfrm>
            <a:off x="7145179" y="4356403"/>
            <a:ext cx="2056456" cy="2056456"/>
            <a:chOff x="3275546" y="4210631"/>
            <a:chExt cx="2056456" cy="2056456"/>
          </a:xfrm>
        </p:grpSpPr>
        <p:sp>
          <p:nvSpPr>
            <p:cNvPr id="14" name="Teardrop 13"/>
            <p:cNvSpPr/>
            <p:nvPr/>
          </p:nvSpPr>
          <p:spPr>
            <a:xfrm rot="13500000" flipV="1">
              <a:off x="3275546" y="4210631"/>
              <a:ext cx="2056456" cy="2056456"/>
            </a:xfrm>
            <a:prstGeom prst="teardrop">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3605603" y="4946471"/>
              <a:ext cx="1379304" cy="584776"/>
            </a:xfrm>
            <a:prstGeom prst="rect">
              <a:avLst/>
            </a:prstGeom>
            <a:noFill/>
          </p:spPr>
          <p:txBody>
            <a:bodyPr wrap="none" rtlCol="0">
              <a:spAutoFit/>
            </a:bodyPr>
            <a:lstStyle/>
            <a:p>
              <a:pPr algn="ctr"/>
              <a:r>
                <a:rPr lang="en-US" sz="3200" dirty="0">
                  <a:solidFill>
                    <a:srgbClr val="FFFFFF"/>
                  </a:solidFill>
                  <a:latin typeface="Franklin Gothic Book"/>
                  <a:cs typeface="Franklin Gothic Book"/>
                </a:rPr>
                <a:t>Involve</a:t>
              </a:r>
            </a:p>
          </p:txBody>
        </p:sp>
      </p:grpSp>
      <p:grpSp>
        <p:nvGrpSpPr>
          <p:cNvPr id="5" name="Group 24"/>
          <p:cNvGrpSpPr/>
          <p:nvPr/>
        </p:nvGrpSpPr>
        <p:grpSpPr>
          <a:xfrm>
            <a:off x="8599313" y="2903849"/>
            <a:ext cx="2056456" cy="2056456"/>
            <a:chOff x="4729680" y="2758077"/>
            <a:chExt cx="2056456" cy="2056456"/>
          </a:xfrm>
        </p:grpSpPr>
        <p:sp>
          <p:nvSpPr>
            <p:cNvPr id="16" name="Teardrop 15"/>
            <p:cNvSpPr/>
            <p:nvPr/>
          </p:nvSpPr>
          <p:spPr>
            <a:xfrm rot="13500000">
              <a:off x="4729680" y="2758077"/>
              <a:ext cx="2056456" cy="2056456"/>
            </a:xfrm>
            <a:prstGeom prst="teardrop">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4866478" y="3493917"/>
              <a:ext cx="1782860" cy="584776"/>
            </a:xfrm>
            <a:prstGeom prst="rect">
              <a:avLst/>
            </a:prstGeom>
            <a:noFill/>
          </p:spPr>
          <p:txBody>
            <a:bodyPr wrap="none" rtlCol="0">
              <a:spAutoFit/>
            </a:bodyPr>
            <a:lstStyle/>
            <a:p>
              <a:pPr algn="ctr"/>
              <a:r>
                <a:rPr lang="en-US" sz="3200" dirty="0">
                  <a:solidFill>
                    <a:srgbClr val="FFFFFF"/>
                  </a:solidFill>
                  <a:latin typeface="Franklin Gothic Book"/>
                  <a:cs typeface="Franklin Gothic Book"/>
                </a:rPr>
                <a:t>Empower</a:t>
              </a:r>
            </a:p>
          </p:txBody>
        </p:sp>
      </p:grpSp>
      <p:grpSp>
        <p:nvGrpSpPr>
          <p:cNvPr id="7" name="Group 26"/>
          <p:cNvGrpSpPr/>
          <p:nvPr/>
        </p:nvGrpSpPr>
        <p:grpSpPr>
          <a:xfrm>
            <a:off x="5691045" y="2903849"/>
            <a:ext cx="2056456" cy="2056456"/>
            <a:chOff x="1821412" y="2758077"/>
            <a:chExt cx="2056456" cy="2056456"/>
          </a:xfrm>
        </p:grpSpPr>
        <p:sp>
          <p:nvSpPr>
            <p:cNvPr id="18" name="Teardrop 17"/>
            <p:cNvSpPr/>
            <p:nvPr/>
          </p:nvSpPr>
          <p:spPr>
            <a:xfrm rot="2700000">
              <a:off x="1821412" y="2758077"/>
              <a:ext cx="2056456" cy="2056456"/>
            </a:xfrm>
            <a:prstGeom prst="teardrop">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TextBox 23"/>
            <p:cNvSpPr txBox="1"/>
            <p:nvPr/>
          </p:nvSpPr>
          <p:spPr>
            <a:xfrm>
              <a:off x="2196757" y="3493917"/>
              <a:ext cx="1305766" cy="584776"/>
            </a:xfrm>
            <a:prstGeom prst="rect">
              <a:avLst/>
            </a:prstGeom>
            <a:noFill/>
          </p:spPr>
          <p:txBody>
            <a:bodyPr wrap="none" rtlCol="0">
              <a:spAutoFit/>
            </a:bodyPr>
            <a:lstStyle/>
            <a:p>
              <a:pPr algn="ctr"/>
              <a:r>
                <a:rPr lang="en-US" sz="3200" dirty="0">
                  <a:solidFill>
                    <a:schemeClr val="bg1"/>
                  </a:solidFill>
                  <a:latin typeface="Franklin Gothic Book"/>
                  <a:cs typeface="Franklin Gothic Book"/>
                </a:rPr>
                <a:t>Inform</a:t>
              </a:r>
            </a:p>
          </p:txBody>
        </p:sp>
      </p:grpSp>
      <p:sp>
        <p:nvSpPr>
          <p:cNvPr id="19" name="TextBox 18"/>
          <p:cNvSpPr txBox="1"/>
          <p:nvPr/>
        </p:nvSpPr>
        <p:spPr>
          <a:xfrm>
            <a:off x="10945812" y="5827766"/>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2-5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657225" y="522072"/>
            <a:ext cx="8071290" cy="690564"/>
          </a:xfrm>
        </p:spPr>
        <p:txBody>
          <a:bodyPr>
            <a:normAutofit fontScale="90000"/>
          </a:bodyPr>
          <a:lstStyle/>
          <a:p>
            <a:r>
              <a:rPr lang="en-US" b="0" dirty="0"/>
              <a:t>E. Set the Stage With Your Opening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8</a:t>
            </a:fld>
            <a:endParaRPr lang="en-US" dirty="0"/>
          </a:p>
        </p:txBody>
      </p:sp>
      <p:sp>
        <p:nvSpPr>
          <p:cNvPr id="2" name="Footer Placeholder 1">
            <a:extLst>
              <a:ext uri="{FF2B5EF4-FFF2-40B4-BE49-F238E27FC236}">
                <a16:creationId xmlns:a16="http://schemas.microsoft.com/office/drawing/2014/main" id="{7BCD0870-25C4-47E8-8F72-B977F0CB7A4B}"/>
              </a:ext>
            </a:extLst>
          </p:cNvPr>
          <p:cNvSpPr>
            <a:spLocks noGrp="1"/>
          </p:cNvSpPr>
          <p:nvPr>
            <p:ph type="ftr" sz="quarter" idx="11"/>
          </p:nvPr>
        </p:nvSpPr>
        <p:spPr/>
        <p:txBody>
          <a:bodyPr/>
          <a:lstStyle/>
          <a:p>
            <a:r>
              <a:rPr lang="en-US" dirty="0"/>
              <a:t>Copyright 1992-2015, Leadership Strategies, Inc. V15.02</a:t>
            </a:r>
          </a:p>
        </p:txBody>
      </p:sp>
      <p:sp>
        <p:nvSpPr>
          <p:cNvPr id="6" name="Content Placeholder 26"/>
          <p:cNvSpPr txBox="1">
            <a:spLocks/>
          </p:cNvSpPr>
          <p:nvPr/>
        </p:nvSpPr>
        <p:spPr>
          <a:xfrm>
            <a:off x="698741" y="2101924"/>
            <a:ext cx="10936667" cy="4070350"/>
          </a:xfrm>
          <a:prstGeom prst="rect">
            <a:avLst/>
          </a:prstGeom>
        </p:spPr>
        <p:txBody>
          <a:bodyPr vert="horz" lIns="91440" tIns="45720" rIns="91440" bIns="45720" rtlCol="0">
            <a:normAutofit/>
          </a:bodyPr>
          <a:lstStyle/>
          <a:p>
            <a:pPr marL="342900" indent="-342900">
              <a:spcBef>
                <a:spcPct val="20000"/>
              </a:spcBef>
              <a:spcAft>
                <a:spcPts val="600"/>
              </a:spcAft>
              <a:buClr>
                <a:srgbClr val="009383"/>
              </a:buClr>
              <a:buFont typeface="Arial"/>
              <a:buChar char="•"/>
              <a:defRPr/>
            </a:pPr>
            <a:r>
              <a:rPr lang="en-US" sz="2400" cap="all" dirty="0">
                <a:solidFill>
                  <a:srgbClr val="F26522"/>
                </a:solidFill>
                <a:latin typeface="Arial" panose="020B0604020202020204" pitchFamily="34" charset="0"/>
                <a:cs typeface="Arial" panose="020B0604020202020204" pitchFamily="34" charset="0"/>
              </a:rPr>
              <a:t>Inform </a:t>
            </a:r>
            <a:r>
              <a:rPr lang="en-US" sz="2400" dirty="0">
                <a:latin typeface="Arial" panose="020B0604020202020204" pitchFamily="34" charset="0"/>
                <a:cs typeface="Arial" panose="020B0604020202020204" pitchFamily="34" charset="0"/>
              </a:rPr>
              <a:t>participants about the session </a:t>
            </a:r>
            <a:r>
              <a:rPr lang="en-US" sz="2400" b="1" dirty="0">
                <a:latin typeface="Arial" panose="020B0604020202020204" pitchFamily="34" charset="0"/>
                <a:cs typeface="Arial" panose="020B0604020202020204" pitchFamily="34" charset="0"/>
              </a:rPr>
              <a:t>purpose</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product</a:t>
            </a:r>
            <a:r>
              <a:rPr lang="en-US" sz="2400" dirty="0">
                <a:latin typeface="Arial" panose="020B0604020202020204" pitchFamily="34" charset="0"/>
                <a:cs typeface="Arial" panose="020B0604020202020204" pitchFamily="34" charset="0"/>
              </a:rPr>
              <a:t>.</a:t>
            </a:r>
          </a:p>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What is going to happen? (Include the deliverable)</a:t>
            </a:r>
          </a:p>
        </p:txBody>
      </p:sp>
      <p:sp>
        <p:nvSpPr>
          <p:cNvPr id="7" name="Content Placeholder 26"/>
          <p:cNvSpPr txBox="1">
            <a:spLocks/>
          </p:cNvSpPr>
          <p:nvPr/>
        </p:nvSpPr>
        <p:spPr>
          <a:xfrm>
            <a:off x="657225" y="1488118"/>
            <a:ext cx="8071290" cy="709926"/>
          </a:xfrm>
          <a:prstGeom prst="rect">
            <a:avLst/>
          </a:prstGeom>
        </p:spPr>
        <p:txBody>
          <a:bodyPr vert="horz" lIns="91440" tIns="45720" rIns="91440" bIns="45720" rtlCol="0">
            <a:normAutofit/>
          </a:bodyPr>
          <a:lstStyle/>
          <a:p>
            <a:pPr marL="342900" indent="-342900">
              <a:spcBef>
                <a:spcPct val="20000"/>
              </a:spcBef>
              <a:spcAft>
                <a:spcPts val="600"/>
              </a:spcAft>
              <a:buClr>
                <a:srgbClr val="99AB21"/>
              </a:buClr>
              <a:defRPr/>
            </a:pPr>
            <a:r>
              <a:rPr lang="en-US" sz="2800" i="1" dirty="0">
                <a:solidFill>
                  <a:srgbClr val="009383"/>
                </a:solidFill>
                <a:latin typeface="Arial" panose="020B0604020202020204" pitchFamily="34" charset="0"/>
                <a:cs typeface="Arial" panose="020B0604020202020204" pitchFamily="34" charset="0"/>
              </a:rPr>
              <a:t>Through your opening words you must…</a:t>
            </a:r>
          </a:p>
        </p:txBody>
      </p:sp>
      <p:grpSp>
        <p:nvGrpSpPr>
          <p:cNvPr id="21" name="Group 20"/>
          <p:cNvGrpSpPr/>
          <p:nvPr/>
        </p:nvGrpSpPr>
        <p:grpSpPr>
          <a:xfrm>
            <a:off x="8437280" y="4450429"/>
            <a:ext cx="1544920" cy="1543938"/>
            <a:chOff x="6913280" y="4450429"/>
            <a:chExt cx="1544920" cy="1543938"/>
          </a:xfrm>
        </p:grpSpPr>
        <p:sp>
          <p:nvSpPr>
            <p:cNvPr id="9" name="Teardrop 8"/>
            <p:cNvSpPr/>
            <p:nvPr/>
          </p:nvSpPr>
          <p:spPr>
            <a:xfrm rot="8100000">
              <a:off x="7365777" y="4450429"/>
              <a:ext cx="639927" cy="639927"/>
            </a:xfrm>
            <a:prstGeom prst="teardrop">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ardrop 11"/>
            <p:cNvSpPr/>
            <p:nvPr/>
          </p:nvSpPr>
          <p:spPr>
            <a:xfrm rot="13500000" flipV="1">
              <a:off x="7365777" y="5354440"/>
              <a:ext cx="639927" cy="639927"/>
            </a:xfrm>
            <a:prstGeom prst="teardrop">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ardrop 14"/>
            <p:cNvSpPr/>
            <p:nvPr/>
          </p:nvSpPr>
          <p:spPr>
            <a:xfrm rot="13500000">
              <a:off x="7818273" y="4902435"/>
              <a:ext cx="639927" cy="639927"/>
            </a:xfrm>
            <a:prstGeom prst="teardrop">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ardrop 17"/>
            <p:cNvSpPr/>
            <p:nvPr/>
          </p:nvSpPr>
          <p:spPr>
            <a:xfrm rot="2700000">
              <a:off x="6913280" y="4902435"/>
              <a:ext cx="639927" cy="639927"/>
            </a:xfrm>
            <a:prstGeom prst="teardrop">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10657600" y="5669354"/>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2-5</a:t>
            </a:r>
          </a:p>
        </p:txBody>
      </p:sp>
      <p:sp>
        <p:nvSpPr>
          <p:cNvPr id="13" name="TextBox 12"/>
          <p:cNvSpPr txBox="1"/>
          <p:nvPr/>
        </p:nvSpPr>
        <p:spPr>
          <a:xfrm>
            <a:off x="10805575" y="2388938"/>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657225" y="522072"/>
            <a:ext cx="7969940" cy="690564"/>
          </a:xfrm>
        </p:spPr>
        <p:txBody>
          <a:bodyPr>
            <a:normAutofit fontScale="90000"/>
          </a:bodyPr>
          <a:lstStyle/>
          <a:p>
            <a:r>
              <a:rPr lang="en-US" b="0" dirty="0"/>
              <a:t>E. Set the Stage With Your Opening</a:t>
            </a:r>
          </a:p>
        </p:txBody>
      </p:sp>
      <p:sp>
        <p:nvSpPr>
          <p:cNvPr id="4" name="Slide Number Placeholder 3"/>
          <p:cNvSpPr>
            <a:spLocks noGrp="1"/>
          </p:cNvSpPr>
          <p:nvPr>
            <p:ph type="sldNum" sz="quarter" idx="12"/>
          </p:nvPr>
        </p:nvSpPr>
        <p:spPr/>
        <p:txBody>
          <a:bodyPr/>
          <a:lstStyle/>
          <a:p>
            <a:fld id="{F29FD61F-2294-5D42-A9D7-9928D42B3773}" type="slidenum">
              <a:rPr lang="en-US" smtClean="0"/>
              <a:pPr/>
              <a:t>9</a:t>
            </a:fld>
            <a:endParaRPr lang="en-US" dirty="0"/>
          </a:p>
        </p:txBody>
      </p:sp>
      <p:sp>
        <p:nvSpPr>
          <p:cNvPr id="2" name="Footer Placeholder 1">
            <a:extLst>
              <a:ext uri="{FF2B5EF4-FFF2-40B4-BE49-F238E27FC236}">
                <a16:creationId xmlns:a16="http://schemas.microsoft.com/office/drawing/2014/main" id="{E40D9E7F-8D37-488D-B1F4-F0732EE3E558}"/>
              </a:ext>
            </a:extLst>
          </p:cNvPr>
          <p:cNvSpPr>
            <a:spLocks noGrp="1"/>
          </p:cNvSpPr>
          <p:nvPr>
            <p:ph type="ftr" sz="quarter" idx="11"/>
          </p:nvPr>
        </p:nvSpPr>
        <p:spPr/>
        <p:txBody>
          <a:bodyPr/>
          <a:lstStyle/>
          <a:p>
            <a:r>
              <a:rPr lang="en-US" dirty="0"/>
              <a:t>Copyright 1992-2015, Leadership Strategies, Inc. V15.02</a:t>
            </a:r>
          </a:p>
        </p:txBody>
      </p:sp>
      <p:sp>
        <p:nvSpPr>
          <p:cNvPr id="6" name="Content Placeholder 26"/>
          <p:cNvSpPr txBox="1">
            <a:spLocks/>
          </p:cNvSpPr>
          <p:nvPr/>
        </p:nvSpPr>
        <p:spPr>
          <a:xfrm>
            <a:off x="698741" y="2088099"/>
            <a:ext cx="10836033" cy="4070350"/>
          </a:xfrm>
          <a:prstGeom prst="rect">
            <a:avLst/>
          </a:prstGeom>
        </p:spPr>
        <p:txBody>
          <a:bodyPr vert="horz" lIns="91440" tIns="45720" rIns="91440" bIns="45720" rtlCol="0">
            <a:normAutofit/>
          </a:bodyPr>
          <a:lstStyle/>
          <a:p>
            <a:pPr marL="342900" indent="-342900">
              <a:spcBef>
                <a:spcPct val="20000"/>
              </a:spcBef>
              <a:spcAft>
                <a:spcPts val="600"/>
              </a:spcAft>
              <a:buClr>
                <a:srgbClr val="009383"/>
              </a:buClr>
              <a:buFont typeface="Arial"/>
              <a:buChar char="•"/>
              <a:defRPr/>
            </a:pPr>
            <a:r>
              <a:rPr lang="en-US" sz="2400" cap="all" dirty="0">
                <a:solidFill>
                  <a:srgbClr val="F26522"/>
                </a:solidFill>
                <a:latin typeface="Arial" panose="020B0604020202020204" pitchFamily="34" charset="0"/>
                <a:cs typeface="Arial" panose="020B0604020202020204" pitchFamily="34" charset="0"/>
              </a:rPr>
              <a:t>EXCITE </a:t>
            </a:r>
            <a:r>
              <a:rPr lang="en-US" sz="2400" dirty="0">
                <a:latin typeface="Arial" panose="020B0604020202020204" pitchFamily="34" charset="0"/>
                <a:cs typeface="Arial" panose="020B0604020202020204" pitchFamily="34" charset="0"/>
              </a:rPr>
              <a:t>participants about the </a:t>
            </a:r>
            <a:r>
              <a:rPr lang="en-US" sz="2400" b="1" dirty="0">
                <a:latin typeface="Arial" panose="020B0604020202020204" pitchFamily="34" charset="0"/>
                <a:cs typeface="Arial" panose="020B0604020202020204" pitchFamily="34" charset="0"/>
              </a:rPr>
              <a:t>benefits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to them</a:t>
            </a:r>
            <a:r>
              <a:rPr lang="en-US" sz="2400" dirty="0">
                <a:latin typeface="Arial" panose="020B0604020202020204" pitchFamily="34" charset="0"/>
                <a:cs typeface="Arial" panose="020B0604020202020204" pitchFamily="34" charset="0"/>
              </a:rPr>
              <a:t>.</a:t>
            </a:r>
          </a:p>
          <a:p>
            <a:pPr marL="342900" indent="-342900">
              <a:spcBef>
                <a:spcPct val="20000"/>
              </a:spcBef>
              <a:spcAft>
                <a:spcPts val="600"/>
              </a:spcAft>
              <a:buClr>
                <a:srgbClr val="009383"/>
              </a:buClr>
              <a:buFont typeface="Arial"/>
              <a:buChar char="•"/>
              <a:defRPr/>
            </a:pPr>
            <a:r>
              <a:rPr lang="en-US" sz="2400" dirty="0">
                <a:latin typeface="Arial" panose="020B0604020202020204" pitchFamily="34" charset="0"/>
                <a:cs typeface="Arial" panose="020B0604020202020204" pitchFamily="34" charset="0"/>
              </a:rPr>
              <a:t>What is the overall result to be achieved? WII-FM?</a:t>
            </a:r>
          </a:p>
        </p:txBody>
      </p:sp>
      <p:sp>
        <p:nvSpPr>
          <p:cNvPr id="7" name="Content Placeholder 26"/>
          <p:cNvSpPr txBox="1">
            <a:spLocks/>
          </p:cNvSpPr>
          <p:nvPr/>
        </p:nvSpPr>
        <p:spPr>
          <a:xfrm>
            <a:off x="657225" y="1490382"/>
            <a:ext cx="8071290" cy="709926"/>
          </a:xfrm>
          <a:prstGeom prst="rect">
            <a:avLst/>
          </a:prstGeom>
        </p:spPr>
        <p:txBody>
          <a:bodyPr vert="horz" lIns="91440" tIns="45720" rIns="91440" bIns="45720" rtlCol="0">
            <a:normAutofit/>
          </a:bodyPr>
          <a:lstStyle/>
          <a:p>
            <a:pPr marL="342900" indent="-342900">
              <a:spcBef>
                <a:spcPct val="20000"/>
              </a:spcBef>
              <a:spcAft>
                <a:spcPts val="600"/>
              </a:spcAft>
              <a:buClr>
                <a:srgbClr val="99AB21"/>
              </a:buClr>
              <a:defRPr/>
            </a:pPr>
            <a:r>
              <a:rPr lang="en-US" sz="2800" i="1" dirty="0">
                <a:solidFill>
                  <a:srgbClr val="009383"/>
                </a:solidFill>
                <a:latin typeface="Arial" panose="020B0604020202020204" pitchFamily="34" charset="0"/>
                <a:cs typeface="Arial" panose="020B0604020202020204" pitchFamily="34" charset="0"/>
              </a:rPr>
              <a:t>Through your opening words you must…</a:t>
            </a:r>
          </a:p>
        </p:txBody>
      </p:sp>
      <p:sp>
        <p:nvSpPr>
          <p:cNvPr id="13" name="TextBox 12"/>
          <p:cNvSpPr txBox="1"/>
          <p:nvPr/>
        </p:nvSpPr>
        <p:spPr>
          <a:xfrm>
            <a:off x="10848974" y="5578543"/>
            <a:ext cx="685800" cy="502920"/>
          </a:xfrm>
          <a:prstGeom prst="roundRect">
            <a:avLst>
              <a:gd name="adj" fmla="val 50000"/>
            </a:avLst>
          </a:prstGeom>
          <a:solidFill>
            <a:schemeClr val="bg1"/>
          </a:solidFill>
          <a:ln>
            <a:solidFill>
              <a:schemeClr val="tx1"/>
            </a:solidFill>
          </a:ln>
        </p:spPr>
        <p:txBody>
          <a:bodyPr wrap="none" rtlCol="0" anchor="ctr" anchorCtr="0">
            <a:noAutofit/>
          </a:bodyPr>
          <a:lstStyle/>
          <a:p>
            <a:pPr algn="ctr"/>
            <a:r>
              <a:rPr lang="en-US" sz="1000" dirty="0">
                <a:solidFill>
                  <a:srgbClr val="009383"/>
                </a:solidFill>
                <a:latin typeface="Arial Black" pitchFamily="34" charset="0"/>
              </a:rPr>
              <a:t>Manual</a:t>
            </a:r>
            <a:br>
              <a:rPr lang="en-US" sz="1400" dirty="0">
                <a:solidFill>
                  <a:srgbClr val="009383"/>
                </a:solidFill>
                <a:latin typeface="Arial Black" pitchFamily="34" charset="0"/>
              </a:rPr>
            </a:br>
            <a:r>
              <a:rPr lang="en-US" sz="1400" dirty="0">
                <a:solidFill>
                  <a:srgbClr val="009383"/>
                </a:solidFill>
                <a:latin typeface="Arial Black" pitchFamily="34" charset="0"/>
              </a:rPr>
              <a:t>2-5</a:t>
            </a:r>
          </a:p>
        </p:txBody>
      </p:sp>
      <p:sp>
        <p:nvSpPr>
          <p:cNvPr id="14" name="TextBox 13"/>
          <p:cNvSpPr txBox="1"/>
          <p:nvPr/>
        </p:nvSpPr>
        <p:spPr>
          <a:xfrm>
            <a:off x="10996949" y="2744063"/>
            <a:ext cx="389850" cy="830997"/>
          </a:xfrm>
          <a:prstGeom prst="rect">
            <a:avLst/>
          </a:prstGeom>
          <a:noFill/>
        </p:spPr>
        <p:txBody>
          <a:bodyPr wrap="none" rtlCol="0">
            <a:spAutoFit/>
          </a:bodyPr>
          <a:lstStyle/>
          <a:p>
            <a:r>
              <a:rPr lang="en-US" sz="4800" b="1" dirty="0">
                <a:solidFill>
                  <a:schemeClr val="bg1">
                    <a:lumMod val="95000"/>
                  </a:schemeClr>
                </a:solidFill>
                <a:latin typeface="Arial Black" pitchFamily="34" charset="0"/>
              </a:rPr>
              <a:t>-</a:t>
            </a:r>
          </a:p>
        </p:txBody>
      </p:sp>
      <p:grpSp>
        <p:nvGrpSpPr>
          <p:cNvPr id="15" name="Group 14">
            <a:extLst>
              <a:ext uri="{FF2B5EF4-FFF2-40B4-BE49-F238E27FC236}">
                <a16:creationId xmlns:a16="http://schemas.microsoft.com/office/drawing/2014/main" id="{1205B08C-2EE3-4C41-B81E-D048E4A4B62A}"/>
              </a:ext>
            </a:extLst>
          </p:cNvPr>
          <p:cNvGrpSpPr/>
          <p:nvPr/>
        </p:nvGrpSpPr>
        <p:grpSpPr>
          <a:xfrm>
            <a:off x="8437280" y="4450429"/>
            <a:ext cx="1544920" cy="1543938"/>
            <a:chOff x="6913280" y="4450429"/>
            <a:chExt cx="1544920" cy="1543938"/>
          </a:xfrm>
        </p:grpSpPr>
        <p:sp>
          <p:nvSpPr>
            <p:cNvPr id="16" name="Teardrop 15">
              <a:extLst>
                <a:ext uri="{FF2B5EF4-FFF2-40B4-BE49-F238E27FC236}">
                  <a16:creationId xmlns:a16="http://schemas.microsoft.com/office/drawing/2014/main" id="{EEF015D2-C91D-4C26-A80E-4D0748E93A40}"/>
                </a:ext>
              </a:extLst>
            </p:cNvPr>
            <p:cNvSpPr/>
            <p:nvPr/>
          </p:nvSpPr>
          <p:spPr>
            <a:xfrm rot="8100000">
              <a:off x="7365777" y="4450429"/>
              <a:ext cx="639927" cy="639927"/>
            </a:xfrm>
            <a:prstGeom prst="teardrop">
              <a:avLst/>
            </a:prstGeom>
            <a:solidFill>
              <a:srgbClr val="F265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ardrop 16">
              <a:extLst>
                <a:ext uri="{FF2B5EF4-FFF2-40B4-BE49-F238E27FC236}">
                  <a16:creationId xmlns:a16="http://schemas.microsoft.com/office/drawing/2014/main" id="{9C5F4C78-5648-4101-87F7-6F08328CFB9F}"/>
                </a:ext>
              </a:extLst>
            </p:cNvPr>
            <p:cNvSpPr/>
            <p:nvPr/>
          </p:nvSpPr>
          <p:spPr>
            <a:xfrm rot="13500000" flipV="1">
              <a:off x="7365777" y="5354440"/>
              <a:ext cx="639927" cy="639927"/>
            </a:xfrm>
            <a:prstGeom prst="teardrop">
              <a:avLst/>
            </a:prstGeom>
            <a:solidFill>
              <a:srgbClr val="0046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ardrop 17">
              <a:extLst>
                <a:ext uri="{FF2B5EF4-FFF2-40B4-BE49-F238E27FC236}">
                  <a16:creationId xmlns:a16="http://schemas.microsoft.com/office/drawing/2014/main" id="{1FD38E42-EB01-4418-8938-358C1340B803}"/>
                </a:ext>
              </a:extLst>
            </p:cNvPr>
            <p:cNvSpPr/>
            <p:nvPr/>
          </p:nvSpPr>
          <p:spPr>
            <a:xfrm rot="13500000">
              <a:off x="7818273" y="4902435"/>
              <a:ext cx="639927" cy="639927"/>
            </a:xfrm>
            <a:prstGeom prst="teardrop">
              <a:avLst/>
            </a:prstGeom>
            <a:solidFill>
              <a:srgbClr val="0093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ardrop 18">
              <a:extLst>
                <a:ext uri="{FF2B5EF4-FFF2-40B4-BE49-F238E27FC236}">
                  <a16:creationId xmlns:a16="http://schemas.microsoft.com/office/drawing/2014/main" id="{0F357551-648B-4865-8D2E-C990FC343AA6}"/>
                </a:ext>
              </a:extLst>
            </p:cNvPr>
            <p:cNvSpPr/>
            <p:nvPr/>
          </p:nvSpPr>
          <p:spPr>
            <a:xfrm rot="2700000">
              <a:off x="6913280" y="4902435"/>
              <a:ext cx="639927" cy="639927"/>
            </a:xfrm>
            <a:prstGeom prst="teardrop">
              <a:avLst/>
            </a:prstGeom>
            <a:solidFill>
              <a:srgbClr val="F1B4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theme1.xml><?xml version="1.0" encoding="utf-8"?>
<a:theme xmlns:a="http://schemas.openxmlformats.org/drawingml/2006/main" name="Level U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 Up" id="{D5D7889E-8E87-4F36-AE0B-C94035630E77}" vid="{453A6C8F-903A-407F-A54E-B7BF28328BE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LeadStrat Level Up Theme</Template>
  <TotalTime>6958</TotalTime>
  <Words>6498</Words>
  <Application>Microsoft Office PowerPoint</Application>
  <PresentationFormat>Widescreen</PresentationFormat>
  <Paragraphs>833</Paragraphs>
  <Slides>66</Slides>
  <Notes>65</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66</vt:i4>
      </vt:variant>
    </vt:vector>
  </HeadingPairs>
  <TitlesOfParts>
    <vt:vector size="76" baseType="lpstr">
      <vt:lpstr>Arial</vt:lpstr>
      <vt:lpstr>Arial Black</vt:lpstr>
      <vt:lpstr>Calibri</vt:lpstr>
      <vt:lpstr>Calibri Light</vt:lpstr>
      <vt:lpstr>Franklin Gothic Book</vt:lpstr>
      <vt:lpstr>Franklin Gothic Medium</vt:lpstr>
      <vt:lpstr>Times New Roman</vt:lpstr>
      <vt:lpstr>Wingdings</vt:lpstr>
      <vt:lpstr>Level Up</vt:lpstr>
      <vt:lpstr>Custom Design</vt:lpstr>
      <vt:lpstr>THE EFFECTIVE FACILITATOR </vt:lpstr>
      <vt:lpstr>Checkpoint</vt:lpstr>
      <vt:lpstr>PowerPoint Presentation</vt:lpstr>
      <vt:lpstr>Principle 2</vt:lpstr>
      <vt:lpstr>Sample Agenda: Hiring Process</vt:lpstr>
      <vt:lpstr>E. Set the Stage With Your Opening</vt:lpstr>
      <vt:lpstr>E. Set the Stage With Your Opening</vt:lpstr>
      <vt:lpstr>E. Set the Stage With Your Opening</vt:lpstr>
      <vt:lpstr>E. Set the Stage With Your Opening</vt:lpstr>
      <vt:lpstr>E. Set the Stage With Your Opening</vt:lpstr>
      <vt:lpstr>E. Set the Stage With Your Opening</vt:lpstr>
      <vt:lpstr>E. Set the Stage With Your Opening</vt:lpstr>
      <vt:lpstr>EXAMPLES</vt:lpstr>
      <vt:lpstr>Excite Example #1</vt:lpstr>
      <vt:lpstr>Excite Example #2</vt:lpstr>
      <vt:lpstr>Which is better? Why?</vt:lpstr>
      <vt:lpstr>Which is better? Why?</vt:lpstr>
      <vt:lpstr>Examples of Exciting</vt:lpstr>
      <vt:lpstr>PowerPoint Presentation</vt:lpstr>
      <vt:lpstr>A. Set Up with 30 Min to Spare</vt:lpstr>
      <vt:lpstr>PowerPoint Presentation</vt:lpstr>
      <vt:lpstr>B. Optimize Your Set-up</vt:lpstr>
      <vt:lpstr>PowerPoint Presentation</vt:lpstr>
      <vt:lpstr>PowerPoint Presentation</vt:lpstr>
      <vt:lpstr>PowerPoint Presentation</vt:lpstr>
      <vt:lpstr>Sample Opening Words</vt:lpstr>
      <vt:lpstr>REVIEW</vt:lpstr>
      <vt:lpstr>Review</vt:lpstr>
      <vt:lpstr>Review</vt:lpstr>
      <vt:lpstr>Review</vt:lpstr>
      <vt:lpstr>Review</vt:lpstr>
      <vt:lpstr>Review</vt:lpstr>
      <vt:lpstr>PowerPoint Presentation</vt:lpstr>
      <vt:lpstr>G. Effectively Deliver Opening</vt:lpstr>
      <vt:lpstr>G. Effectively Deliver Opening</vt:lpstr>
      <vt:lpstr>PowerPoint Presentation</vt:lpstr>
      <vt:lpstr>PowerPoint Presentation</vt:lpstr>
      <vt:lpstr>I. Review the Agenda</vt:lpstr>
      <vt:lpstr>I. Review the Agenda</vt:lpstr>
      <vt:lpstr>Starting Non-Facilitated Meetings</vt:lpstr>
      <vt:lpstr>PowerPoint Presentation</vt:lpstr>
      <vt:lpstr>J. Establish Ground Rules </vt:lpstr>
      <vt:lpstr>Sample Ground Rules</vt:lpstr>
      <vt:lpstr>PowerPoint Presentation</vt:lpstr>
      <vt:lpstr>K. Define Parking Boards (IDA)</vt:lpstr>
      <vt:lpstr>K. Define Parking Boards (IDA)</vt:lpstr>
      <vt:lpstr>K. Define Parking Boards (IDA)</vt:lpstr>
      <vt:lpstr>K. Define Parking Boards (IDA)</vt:lpstr>
      <vt:lpstr>PowerPoint Presentation</vt:lpstr>
      <vt:lpstr>L. Define Consensus</vt:lpstr>
      <vt:lpstr>PowerPoint Presentation</vt:lpstr>
      <vt:lpstr>M. Open on the Fly</vt:lpstr>
      <vt:lpstr>M. Open on the Fly</vt:lpstr>
      <vt:lpstr>FULL PRINCIPLE REVIEW</vt:lpstr>
      <vt:lpstr>Review</vt:lpstr>
      <vt:lpstr>Review</vt:lpstr>
      <vt:lpstr>Review</vt:lpstr>
      <vt:lpstr>Review</vt:lpstr>
      <vt:lpstr>Review</vt:lpstr>
      <vt:lpstr>Review</vt:lpstr>
      <vt:lpstr>Review</vt:lpstr>
      <vt:lpstr>What is the Recommended Order?</vt:lpstr>
      <vt:lpstr>What is the Recommended Order?</vt:lpstr>
      <vt:lpstr>Principle 2</vt:lpstr>
      <vt:lpstr>Checkpoint</vt:lpstr>
      <vt:lpstr>THE EFFECTIVE FACILITATOR</vt:lpstr>
    </vt:vector>
  </TitlesOfParts>
  <Company>Story Worldwide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Thomas</dc:creator>
  <cp:lastModifiedBy>Dave Adelman</cp:lastModifiedBy>
  <cp:revision>151</cp:revision>
  <dcterms:created xsi:type="dcterms:W3CDTF">2013-02-22T02:29:17Z</dcterms:created>
  <dcterms:modified xsi:type="dcterms:W3CDTF">2020-04-16T20:27:51Z</dcterms:modified>
</cp:coreProperties>
</file>