
<file path=[Content_Types].xml><?xml version="1.0" encoding="utf-8"?>
<Types xmlns="http://schemas.openxmlformats.org/package/2006/content-types">
  <Default Extension="emf" ContentType="image/x-emf"/>
  <Default Extension="jpeg" ContentType="image/jpeg"/>
  <Default Extension="pdf" ContentType="application/pd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1"/>
    <p:sldMasterId id="2147483682" r:id="rId2"/>
  </p:sldMasterIdLst>
  <p:notesMasterIdLst>
    <p:notesMasterId r:id="rId60"/>
  </p:notesMasterIdLst>
  <p:handoutMasterIdLst>
    <p:handoutMasterId r:id="rId61"/>
  </p:handoutMasterIdLst>
  <p:sldIdLst>
    <p:sldId id="604" r:id="rId3"/>
    <p:sldId id="605" r:id="rId4"/>
    <p:sldId id="606" r:id="rId5"/>
    <p:sldId id="399" r:id="rId6"/>
    <p:sldId id="594" r:id="rId7"/>
    <p:sldId id="420" r:id="rId8"/>
    <p:sldId id="267" r:id="rId9"/>
    <p:sldId id="549" r:id="rId10"/>
    <p:sldId id="553" r:id="rId11"/>
    <p:sldId id="550" r:id="rId12"/>
    <p:sldId id="551" r:id="rId13"/>
    <p:sldId id="554" r:id="rId14"/>
    <p:sldId id="555" r:id="rId15"/>
    <p:sldId id="552" r:id="rId16"/>
    <p:sldId id="557" r:id="rId17"/>
    <p:sldId id="558" r:id="rId18"/>
    <p:sldId id="559" r:id="rId19"/>
    <p:sldId id="560" r:id="rId20"/>
    <p:sldId id="561" r:id="rId21"/>
    <p:sldId id="564" r:id="rId22"/>
    <p:sldId id="565" r:id="rId23"/>
    <p:sldId id="566" r:id="rId24"/>
    <p:sldId id="567" r:id="rId25"/>
    <p:sldId id="568" r:id="rId26"/>
    <p:sldId id="516" r:id="rId27"/>
    <p:sldId id="569" r:id="rId28"/>
    <p:sldId id="570" r:id="rId29"/>
    <p:sldId id="571" r:id="rId30"/>
    <p:sldId id="572" r:id="rId31"/>
    <p:sldId id="573" r:id="rId32"/>
    <p:sldId id="574" r:id="rId33"/>
    <p:sldId id="575" r:id="rId34"/>
    <p:sldId id="576" r:id="rId35"/>
    <p:sldId id="578" r:id="rId36"/>
    <p:sldId id="579" r:id="rId37"/>
    <p:sldId id="580" r:id="rId38"/>
    <p:sldId id="581" r:id="rId39"/>
    <p:sldId id="582" r:id="rId40"/>
    <p:sldId id="583" r:id="rId41"/>
    <p:sldId id="595" r:id="rId42"/>
    <p:sldId id="596" r:id="rId43"/>
    <p:sldId id="588" r:id="rId44"/>
    <p:sldId id="590" r:id="rId45"/>
    <p:sldId id="589" r:id="rId46"/>
    <p:sldId id="612" r:id="rId47"/>
    <p:sldId id="592" r:id="rId48"/>
    <p:sldId id="601" r:id="rId49"/>
    <p:sldId id="591" r:id="rId50"/>
    <p:sldId id="602" r:id="rId51"/>
    <p:sldId id="619" r:id="rId52"/>
    <p:sldId id="603" r:id="rId53"/>
    <p:sldId id="616" r:id="rId54"/>
    <p:sldId id="613" r:id="rId55"/>
    <p:sldId id="614" r:id="rId56"/>
    <p:sldId id="615" r:id="rId57"/>
    <p:sldId id="607" r:id="rId58"/>
    <p:sldId id="60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434"/>
    <a:srgbClr val="009383"/>
    <a:srgbClr val="F26522"/>
    <a:srgbClr val="A0DBE6"/>
    <a:srgbClr val="009281"/>
    <a:srgbClr val="00F6D9"/>
    <a:srgbClr val="00BCA6"/>
    <a:srgbClr val="006055"/>
    <a:srgbClr val="008A7A"/>
    <a:srgbClr val="5BFF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5" autoAdjust="0"/>
    <p:restoredTop sz="82822" autoAdjust="0"/>
  </p:normalViewPr>
  <p:slideViewPr>
    <p:cSldViewPr snapToGrid="0" snapToObjects="1">
      <p:cViewPr varScale="1">
        <p:scale>
          <a:sx n="87" d="100"/>
          <a:sy n="87" d="100"/>
        </p:scale>
        <p:origin x="1110" y="78"/>
      </p:cViewPr>
      <p:guideLst>
        <p:guide orient="horz" pos="2166"/>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4/16/2020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42916367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4/16/2020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4035836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[A slide</a:t>
            </a:r>
            <a:r>
              <a:rPr lang="en-US" b="1" baseline="0" dirty="0"/>
              <a:t> to post to conduct the fifth exercise – it give the key points about timing and when to return to the main room.]</a:t>
            </a:r>
          </a:p>
          <a:p>
            <a:endParaRPr lang="en-US" b="1" baseline="0" dirty="0"/>
          </a:p>
          <a:p>
            <a:r>
              <a:rPr lang="en-US" b="1" baseline="0" dirty="0"/>
              <a:t>[Upon return to the main room, the instructor should conduct a debrief, flip charting the Key Observations. While flip charting, ensure we model the techniques from Principle 4 including: writing first, writing their words, asking not telling, alternate colors, etc.]</a:t>
            </a:r>
            <a:endParaRPr lang="en-US"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1649871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We Chose</a:t>
            </a:r>
            <a:r>
              <a:rPr lang="en-US" b="1" i="1" baseline="0" dirty="0"/>
              <a:t> an Agenda Model Based on Session Objectives and Purpose. Let’s turn to page (10-2) in your participant manual.</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377296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This is a great starting point for determining</a:t>
            </a:r>
            <a:r>
              <a:rPr lang="en-US" b="1" i="1" baseline="0" dirty="0"/>
              <a:t> which agenda model would best serve as your starting point. </a:t>
            </a:r>
            <a:r>
              <a:rPr lang="en-US" b="1" i="0" baseline="0" dirty="0"/>
              <a:t>[Review the columns on this page to explain how to select the appropriate agenda model and review the key points on the slide.]</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529649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Now, again, we have selected a starting point and only a starting</a:t>
            </a:r>
            <a:r>
              <a:rPr lang="en-US" b="1" i="1" baseline="0" dirty="0"/>
              <a:t> point.</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1557314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Next, we Tailor the Agenda to the Needs. How will we accomplish</a:t>
            </a:r>
            <a:r>
              <a:rPr lang="en-US" b="1" i="1" baseline="0" dirty="0"/>
              <a:t> this?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232422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latin typeface="Times New Roman" charset="0"/>
              </a:rPr>
              <a:t>Remember our interview</a:t>
            </a:r>
            <a:r>
              <a:rPr lang="en-US" sz="1200" b="1" i="1" baseline="0" dirty="0">
                <a:solidFill>
                  <a:schemeClr val="tx1"/>
                </a:solidFill>
                <a:latin typeface="Times New Roman" charset="0"/>
              </a:rPr>
              <a:t> with the session sponsor? </a:t>
            </a:r>
            <a:r>
              <a:rPr lang="en-US" sz="1200" b="1" i="0" baseline="0" dirty="0">
                <a:solidFill>
                  <a:schemeClr val="tx1"/>
                </a:solidFill>
                <a:latin typeface="Times New Roman" charset="0"/>
              </a:rPr>
              <a:t>[nod your head] </a:t>
            </a:r>
            <a:r>
              <a:rPr lang="en-US" sz="1200" b="1" i="1" baseline="0" dirty="0">
                <a:solidFill>
                  <a:schemeClr val="tx1"/>
                </a:solidFill>
                <a:latin typeface="Times New Roman" charset="0"/>
              </a:rPr>
              <a:t>Now, we take our notes from that interview to select the agenda model that is closest to the session purpose/objective. At a minimum we will tailor or customize the opening and the closing. It is also best to take the layered approach to the session –“peel the onion” a layer at a time.</a:t>
            </a:r>
            <a:endParaRPr lang="en-US" sz="1200" b="1" i="1" dirty="0">
              <a:solidFill>
                <a:schemeClr val="tx1"/>
              </a:solidFill>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2831396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Remember</a:t>
            </a:r>
            <a:r>
              <a:rPr lang="en-US" b="1" i="1" baseline="0" dirty="0"/>
              <a:t> we want to generate a consensus-focused process. To do that we must Incorporate Consensus Building.</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403843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Looking at our session, we will want to provide the information needed earlier in the session</a:t>
            </a:r>
            <a:r>
              <a:rPr lang="en-US" b="1" i="1" baseline="0" dirty="0"/>
              <a:t> to allow the participants to know how decisions will be made as well as enjoy early successes prior to tackling the more controversial or difficult items.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2697834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Let’s try a little bit of review. We’ll start with our (purple</a:t>
            </a:r>
            <a:r>
              <a:rPr lang="en-US" b="1" i="1" baseline="0" dirty="0"/>
              <a:t>) team and move to my left. </a:t>
            </a:r>
            <a:r>
              <a:rPr lang="en-US" b="1" i="0" baseline="0" dirty="0"/>
              <a:t>[Conduct the review, award dots, etc.]</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17</a:t>
            </a:fld>
            <a:endParaRPr lang="en-US" dirty="0"/>
          </a:p>
        </p:txBody>
      </p:sp>
    </p:spTree>
    <p:extLst>
      <p:ext uri="{BB962C8B-B14F-4D97-AF65-F5344CB8AC3E}">
        <p14:creationId xmlns:p14="http://schemas.microsoft.com/office/powerpoint/2010/main" val="3693061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2802075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2125963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2451414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What we have just covered is all about having </a:t>
            </a:r>
            <a:r>
              <a:rPr lang="en-US" b="1" i="1" baseline="0" dirty="0"/>
              <a:t>a</a:t>
            </a:r>
            <a:r>
              <a:rPr lang="en-US" b="1" i="1" dirty="0"/>
              <a:t> best</a:t>
            </a:r>
            <a:r>
              <a:rPr lang="en-US" b="1" i="1" baseline="0" dirty="0"/>
              <a:t> practice, a methodology or technique that exists. What do we do when we must Construct a New Agenda? Here is a great process for doing just that.</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1195249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lnSpc>
                <a:spcPct val="90000"/>
              </a:lnSpc>
              <a:buClr>
                <a:schemeClr val="tx1"/>
              </a:buClr>
              <a:buSzTx/>
              <a:buFont typeface="Wingdings" charset="2"/>
              <a:buNone/>
            </a:pPr>
            <a:r>
              <a:rPr lang="en-US" sz="1200" b="1" i="1" dirty="0"/>
              <a:t>Use the 5 steps identified on this slide:</a:t>
            </a:r>
          </a:p>
          <a:p>
            <a:pPr marL="0" indent="0" eaLnBrk="1" hangingPunct="1">
              <a:lnSpc>
                <a:spcPct val="90000"/>
              </a:lnSpc>
              <a:buClr>
                <a:schemeClr val="tx1"/>
              </a:buClr>
              <a:buSzTx/>
              <a:buFont typeface="Wingdings" charset="2"/>
              <a:buNone/>
            </a:pPr>
            <a:endParaRPr lang="en-US" sz="1200" b="1" i="1" dirty="0"/>
          </a:p>
          <a:p>
            <a:pPr marL="228600" indent="-228600" eaLnBrk="1" hangingPunct="1">
              <a:lnSpc>
                <a:spcPct val="90000"/>
              </a:lnSpc>
              <a:buClr>
                <a:schemeClr val="tx1"/>
              </a:buClr>
              <a:buSzTx/>
              <a:buFont typeface="Wingdings" charset="2"/>
              <a:buAutoNum type="arabicPeriod"/>
            </a:pPr>
            <a:r>
              <a:rPr lang="en-US" sz="1200" b="1" i="1" baseline="0" dirty="0"/>
              <a:t>Determine the critical question: that is the question, when answered, you may move to the last agenda item, Review &amp; Close.</a:t>
            </a:r>
          </a:p>
          <a:p>
            <a:pPr marL="228600" indent="-228600" eaLnBrk="1" hangingPunct="1">
              <a:lnSpc>
                <a:spcPct val="90000"/>
              </a:lnSpc>
              <a:buClr>
                <a:schemeClr val="tx1"/>
              </a:buClr>
              <a:buSzTx/>
              <a:buFont typeface="Wingdings" charset="2"/>
              <a:buAutoNum type="arabicPeriod"/>
            </a:pPr>
            <a:r>
              <a:rPr lang="en-US" sz="1200" b="1" i="1" baseline="0" dirty="0"/>
              <a:t>Next, determine the preparation questions: these are the questions that will allow the participants to most informatively answer the critical question.</a:t>
            </a:r>
          </a:p>
          <a:p>
            <a:pPr marL="228600" indent="-228600" eaLnBrk="1" hangingPunct="1">
              <a:lnSpc>
                <a:spcPct val="90000"/>
              </a:lnSpc>
              <a:buClr>
                <a:schemeClr val="tx1"/>
              </a:buClr>
              <a:buSzTx/>
              <a:buFont typeface="Wingdings" charset="2"/>
              <a:buAutoNum type="arabicPeriod"/>
            </a:pPr>
            <a:r>
              <a:rPr lang="en-US" sz="1200" b="1" i="1" baseline="0" dirty="0"/>
              <a:t>Now we can order those preparation questions; of course those will be followed by the critical question.</a:t>
            </a:r>
          </a:p>
          <a:p>
            <a:pPr marL="228600" indent="-228600" eaLnBrk="1" hangingPunct="1">
              <a:lnSpc>
                <a:spcPct val="90000"/>
              </a:lnSpc>
              <a:buClr>
                <a:schemeClr val="tx1"/>
              </a:buClr>
              <a:buSzTx/>
              <a:buFont typeface="Wingdings" charset="2"/>
              <a:buAutoNum type="arabicPeriod"/>
            </a:pPr>
            <a:r>
              <a:rPr lang="en-US" sz="1200" b="1" i="1" baseline="0" dirty="0"/>
              <a:t>Now we convert our questions into agenda items; make your agenda parallel.</a:t>
            </a:r>
          </a:p>
          <a:p>
            <a:pPr marL="228600" indent="-228600" eaLnBrk="1" hangingPunct="1">
              <a:lnSpc>
                <a:spcPct val="90000"/>
              </a:lnSpc>
              <a:buClr>
                <a:schemeClr val="tx1"/>
              </a:buClr>
              <a:buSzTx/>
              <a:buFont typeface="Wingdings" charset="2"/>
              <a:buAutoNum type="arabicPeriod"/>
            </a:pPr>
            <a:r>
              <a:rPr lang="en-US" sz="1200" b="1" i="1" baseline="0" dirty="0"/>
              <a:t>Unfortunately, our work as facilitators has just begun. We must now prepare our detailed agenda.</a:t>
            </a:r>
            <a:endParaRPr lang="en-US" sz="1200" b="1" i="1" dirty="0"/>
          </a:p>
          <a:p>
            <a:pPr marL="609600" indent="-609600" eaLnBrk="1" hangingPunct="1">
              <a:lnSpc>
                <a:spcPct val="90000"/>
              </a:lnSpc>
              <a:buClr>
                <a:schemeClr val="tx1"/>
              </a:buClr>
              <a:buSzTx/>
              <a:buFont typeface="Wingdings" charset="2"/>
              <a:buAutoNum type="arabicPeriod"/>
            </a:pPr>
            <a:endParaRPr lang="en-US" sz="1200" b="1" i="1" dirty="0"/>
          </a:p>
          <a:p>
            <a:pPr marL="0" indent="0" eaLnBrk="1" hangingPunct="1">
              <a:lnSpc>
                <a:spcPct val="90000"/>
              </a:lnSpc>
              <a:buClr>
                <a:schemeClr val="tx1"/>
              </a:buClr>
              <a:buSzTx/>
              <a:buFont typeface="Wingdings" charset="2"/>
              <a:buNone/>
            </a:pPr>
            <a:r>
              <a:rPr lang="en-US" sz="1200" b="1" i="1" dirty="0"/>
              <a:t>Before</a:t>
            </a:r>
            <a:r>
              <a:rPr lang="en-US" sz="1200" b="1" i="1" baseline="0" dirty="0"/>
              <a:t> we look at a few examples, are there any question on constructing a new agenda item? </a:t>
            </a:r>
            <a:r>
              <a:rPr lang="en-US" sz="1200" b="1" i="0" baseline="0" dirty="0"/>
              <a:t>[Facilitate the discussion.]</a:t>
            </a:r>
            <a:endParaRPr lang="en-US" sz="1200"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356167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609600" indent="-609600" eaLnBrk="1" hangingPunct="1">
              <a:lnSpc>
                <a:spcPct val="90000"/>
              </a:lnSpc>
              <a:buClr>
                <a:schemeClr val="tx1"/>
              </a:buClr>
              <a:buSzTx/>
            </a:pPr>
            <a:r>
              <a:rPr lang="en-US" sz="3000" b="1" i="1" dirty="0"/>
              <a:t>Let’s use the Sample Agenda we have been using for the last 3 days and assume we did</a:t>
            </a:r>
            <a:r>
              <a:rPr lang="en-US" sz="3000" b="1" i="1" baseline="0" dirty="0"/>
              <a:t> not have an agenda model for Process Improvement, and the purpose of our session has been agreed to as listed on this slide.</a:t>
            </a:r>
            <a:endParaRPr lang="en-US" b="1" i="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2177452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609600" indent="-609600" algn="l" eaLnBrk="1" hangingPunct="1">
              <a:lnSpc>
                <a:spcPct val="90000"/>
              </a:lnSpc>
              <a:buClr>
                <a:schemeClr val="tx1"/>
              </a:buClr>
              <a:buSzTx/>
            </a:pPr>
            <a:r>
              <a:rPr lang="en-US" sz="1200" b="1" i="1" baseline="0" dirty="0"/>
              <a:t>Let me ask each team to take a minute and identify what they believe would be the critical question. </a:t>
            </a:r>
            <a:r>
              <a:rPr lang="en-US" sz="1200" b="1" i="0" baseline="0" dirty="0"/>
              <a:t>[Set clock and facilitate the discussion. When the time has run out; reinforce the point by asking, “Would we be able to move to the review and close?” as you facilitate their answers.]</a:t>
            </a:r>
          </a:p>
          <a:p>
            <a:pPr marL="609600" indent="-609600" eaLnBrk="1" hangingPunct="1">
              <a:lnSpc>
                <a:spcPct val="90000"/>
              </a:lnSpc>
              <a:buClr>
                <a:schemeClr val="tx1"/>
              </a:buClr>
              <a:buSzTx/>
            </a:pPr>
            <a:endParaRPr lang="en-US" sz="1200" b="1" i="1" baseline="0" dirty="0"/>
          </a:p>
          <a:p>
            <a:pPr marL="609600" indent="-609600" eaLnBrk="1" hangingPunct="1">
              <a:lnSpc>
                <a:spcPct val="90000"/>
              </a:lnSpc>
              <a:buClr>
                <a:schemeClr val="tx1"/>
              </a:buClr>
              <a:buSzTx/>
            </a:pPr>
            <a:r>
              <a:rPr lang="en-US" sz="1200" b="1" i="1" baseline="0" dirty="0"/>
              <a:t>Great, now let’s identify some of the preparation questions. </a:t>
            </a:r>
            <a:r>
              <a:rPr lang="en-US" sz="1200" b="1" i="0" baseline="0" dirty="0"/>
              <a:t>[Facilitate by moving from team to team.]</a:t>
            </a:r>
          </a:p>
          <a:p>
            <a:pPr marL="609600" indent="-609600" eaLnBrk="1" hangingPunct="1">
              <a:lnSpc>
                <a:spcPct val="90000"/>
              </a:lnSpc>
              <a:buClr>
                <a:schemeClr val="tx1"/>
              </a:buClr>
              <a:buSzTx/>
            </a:pPr>
            <a:endParaRPr lang="en-US" sz="1200" b="1" i="1" baseline="0" dirty="0"/>
          </a:p>
          <a:p>
            <a:pPr marL="609600" indent="-609600" eaLnBrk="1" hangingPunct="1">
              <a:lnSpc>
                <a:spcPct val="90000"/>
              </a:lnSpc>
              <a:buClr>
                <a:schemeClr val="tx1"/>
              </a:buClr>
              <a:buSzTx/>
            </a:pPr>
            <a:r>
              <a:rPr lang="en-US" sz="1200" b="1" i="1" baseline="0" dirty="0"/>
              <a:t>And finally our agenda? </a:t>
            </a:r>
            <a:r>
              <a:rPr lang="en-US" sz="1200" b="1" i="0" baseline="0" dirty="0"/>
              <a:t>[same as above]</a:t>
            </a:r>
          </a:p>
        </p:txBody>
      </p:sp>
      <p:sp>
        <p:nvSpPr>
          <p:cNvPr id="4" name="Slide Number Placeholder 3"/>
          <p:cNvSpPr>
            <a:spLocks noGrp="1"/>
          </p:cNvSpPr>
          <p:nvPr>
            <p:ph type="sldNum" sz="quarter" idx="10"/>
          </p:nvPr>
        </p:nvSpPr>
        <p:spPr/>
        <p:txBody>
          <a:bodyPr/>
          <a:lstStyle/>
          <a:p>
            <a:fld id="{4B573F6C-1218-BD4D-A5E4-4AD687B88FB2}" type="slidenum">
              <a:rPr lang="en-US" smtClean="0"/>
              <a:pPr/>
              <a:t>23</a:t>
            </a:fld>
            <a:endParaRPr lang="en-US" dirty="0"/>
          </a:p>
        </p:txBody>
      </p:sp>
    </p:spTree>
    <p:extLst>
      <p:ext uri="{BB962C8B-B14F-4D97-AF65-F5344CB8AC3E}">
        <p14:creationId xmlns:p14="http://schemas.microsoft.com/office/powerpoint/2010/main" val="3351381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Here is what that final agenda might look like.</a:t>
            </a:r>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2256530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Let’s take a look at a session we were asked to facilitate</a:t>
            </a:r>
            <a:r>
              <a:rPr lang="en-US" b="1" i="1" baseline="0" dirty="0"/>
              <a:t> based on “A Call from the Executive.”</a:t>
            </a:r>
            <a:endParaRPr lang="en-US" b="1" i="1" dirty="0"/>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25</a:t>
            </a:fld>
            <a:endParaRPr lang="en-US" dirty="0"/>
          </a:p>
        </p:txBody>
      </p:sp>
    </p:spTree>
    <p:extLst>
      <p:ext uri="{BB962C8B-B14F-4D97-AF65-F5344CB8AC3E}">
        <p14:creationId xmlns:p14="http://schemas.microsoft.com/office/powerpoint/2010/main" val="1183662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(Name)</a:t>
            </a:r>
            <a:r>
              <a:rPr lang="en-US" b="1" i="1" baseline="0" dirty="0"/>
              <a:t> from the (green) team, would you please read this slide? OK, that is a realistic situation. Let me give the teams each a minute to determine the critical question. Remember, ask yourself, can we move to the review and close when we answer that question? </a:t>
            </a:r>
            <a:r>
              <a:rPr lang="en-US" b="1" i="0" baseline="0" dirty="0"/>
              <a:t>[Start the clock and facilitate the discussion when the time has run out.]</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26</a:t>
            </a:fld>
            <a:endParaRPr lang="en-US" dirty="0"/>
          </a:p>
        </p:txBody>
      </p:sp>
    </p:spTree>
    <p:extLst>
      <p:ext uri="{BB962C8B-B14F-4D97-AF65-F5344CB8AC3E}">
        <p14:creationId xmlns:p14="http://schemas.microsoft.com/office/powerpoint/2010/main" val="3465681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a:t>Here we go. That critical</a:t>
            </a:r>
            <a:r>
              <a:rPr lang="en-US" sz="1200" b="1" i="1" baseline="0" dirty="0"/>
              <a:t> question would be: what </a:t>
            </a:r>
            <a:r>
              <a:rPr lang="en-US" sz="1200" b="1" i="1" dirty="0"/>
              <a:t>steps should we take to respond to the board’s concerns about pay for performance?</a:t>
            </a: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27</a:t>
            </a:fld>
            <a:endParaRPr lang="en-US" dirty="0"/>
          </a:p>
        </p:txBody>
      </p:sp>
    </p:spTree>
    <p:extLst>
      <p:ext uri="{BB962C8B-B14F-4D97-AF65-F5344CB8AC3E}">
        <p14:creationId xmlns:p14="http://schemas.microsoft.com/office/powerpoint/2010/main" val="923011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Once we have the agenda, we would want to Confirm with the Project Team.</a:t>
            </a:r>
          </a:p>
        </p:txBody>
      </p:sp>
      <p:sp>
        <p:nvSpPr>
          <p:cNvPr id="4" name="Slide Number Placeholder 3"/>
          <p:cNvSpPr>
            <a:spLocks noGrp="1"/>
          </p:cNvSpPr>
          <p:nvPr>
            <p:ph type="sldNum" sz="quarter" idx="10"/>
          </p:nvPr>
        </p:nvSpPr>
        <p:spPr/>
        <p:txBody>
          <a:bodyPr/>
          <a:lstStyle/>
          <a:p>
            <a:fld id="{4B573F6C-1218-BD4D-A5E4-4AD687B88FB2}" type="slidenum">
              <a:rPr lang="en-US" smtClean="0"/>
              <a:pPr/>
              <a:t>28</a:t>
            </a:fld>
            <a:endParaRPr lang="en-US" dirty="0"/>
          </a:p>
        </p:txBody>
      </p:sp>
    </p:spTree>
    <p:extLst>
      <p:ext uri="{BB962C8B-B14F-4D97-AF65-F5344CB8AC3E}">
        <p14:creationId xmlns:p14="http://schemas.microsoft.com/office/powerpoint/2010/main" val="2923348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0" hangingPunct="0">
              <a:lnSpc>
                <a:spcPct val="90000"/>
              </a:lnSpc>
              <a:spcBef>
                <a:spcPts val="300"/>
              </a:spcBef>
              <a:buClr>
                <a:schemeClr val="hlink"/>
              </a:buClr>
            </a:pPr>
            <a:r>
              <a:rPr kumimoji="1" lang="en-US" sz="2000" b="1" i="1" dirty="0">
                <a:solidFill>
                  <a:schemeClr val="tx1"/>
                </a:solidFill>
                <a:latin typeface="Times New Roman" charset="0"/>
              </a:rPr>
              <a:t>Remember</a:t>
            </a:r>
            <a:r>
              <a:rPr kumimoji="1" lang="en-US" sz="2000" b="1" i="1" baseline="0" dirty="0">
                <a:solidFill>
                  <a:schemeClr val="tx1"/>
                </a:solidFill>
                <a:latin typeface="Times New Roman" charset="0"/>
              </a:rPr>
              <a:t> the members of the planning team – here are 3 examples. Are there others that you have found in your experience? </a:t>
            </a:r>
            <a:r>
              <a:rPr kumimoji="1" lang="en-US" sz="2000" b="1" i="0" baseline="0" dirty="0">
                <a:solidFill>
                  <a:schemeClr val="tx1"/>
                </a:solidFill>
                <a:latin typeface="Times New Roman" charset="0"/>
              </a:rPr>
              <a:t>[Facilitate the discussion.]</a:t>
            </a:r>
            <a:endParaRPr kumimoji="1" lang="en-US" sz="2000" b="1" i="0" dirty="0">
              <a:solidFill>
                <a:schemeClr val="tx1"/>
              </a:solidFill>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29</a:t>
            </a:fld>
            <a:endParaRPr lang="en-US" dirty="0"/>
          </a:p>
        </p:txBody>
      </p:sp>
    </p:spTree>
    <p:extLst>
      <p:ext uri="{BB962C8B-B14F-4D97-AF65-F5344CB8AC3E}">
        <p14:creationId xmlns:p14="http://schemas.microsoft.com/office/powerpoint/2010/main" val="1838455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3578546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And, then Prepare a Detailed Agenda in order to be able to do the great job as a facilitator</a:t>
            </a:r>
          </a:p>
        </p:txBody>
      </p:sp>
      <p:sp>
        <p:nvSpPr>
          <p:cNvPr id="4" name="Slide Number Placeholder 3"/>
          <p:cNvSpPr>
            <a:spLocks noGrp="1"/>
          </p:cNvSpPr>
          <p:nvPr>
            <p:ph type="sldNum" sz="quarter" idx="10"/>
          </p:nvPr>
        </p:nvSpPr>
        <p:spPr/>
        <p:txBody>
          <a:bodyPr/>
          <a:lstStyle/>
          <a:p>
            <a:fld id="{4B573F6C-1218-BD4D-A5E4-4AD687B88FB2}" type="slidenum">
              <a:rPr lang="en-US" smtClean="0"/>
              <a:pPr/>
              <a:t>30</a:t>
            </a:fld>
            <a:endParaRPr lang="en-US" dirty="0"/>
          </a:p>
        </p:txBody>
      </p:sp>
    </p:spTree>
    <p:extLst>
      <p:ext uri="{BB962C8B-B14F-4D97-AF65-F5344CB8AC3E}">
        <p14:creationId xmlns:p14="http://schemas.microsoft.com/office/powerpoint/2010/main" val="2419622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Here are some</a:t>
            </a:r>
            <a:r>
              <a:rPr lang="en-US" b="1" i="1" baseline="0" dirty="0"/>
              <a:t> key areas to consider. </a:t>
            </a:r>
            <a:r>
              <a:rPr lang="en-US" b="1" i="0" baseline="0" dirty="0"/>
              <a:t>[Review points on the slide.]</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31</a:t>
            </a:fld>
            <a:endParaRPr lang="en-US" dirty="0"/>
          </a:p>
        </p:txBody>
      </p:sp>
    </p:spTree>
    <p:extLst>
      <p:ext uri="{BB962C8B-B14F-4D97-AF65-F5344CB8AC3E}">
        <p14:creationId xmlns:p14="http://schemas.microsoft.com/office/powerpoint/2010/main" val="1993813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And,</a:t>
            </a:r>
            <a:r>
              <a:rPr lang="en-US" b="1" i="1" baseline="0" dirty="0"/>
              <a:t> back to our OPQRST… Let’s review one more time. </a:t>
            </a:r>
            <a:r>
              <a:rPr lang="en-US" b="1" i="0" baseline="0" dirty="0"/>
              <a:t>[Review slide.]</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32</a:t>
            </a:fld>
            <a:endParaRPr lang="en-US" dirty="0"/>
          </a:p>
        </p:txBody>
      </p:sp>
    </p:spTree>
    <p:extLst>
      <p:ext uri="{BB962C8B-B14F-4D97-AF65-F5344CB8AC3E}">
        <p14:creationId xmlns:p14="http://schemas.microsoft.com/office/powerpoint/2010/main" val="3265742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Then, we want to get into</a:t>
            </a:r>
            <a:r>
              <a:rPr lang="en-US" b="1" i="1" baseline="0" dirty="0"/>
              <a:t> the habit of Tracking Performance Against the Agenda.</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33</a:t>
            </a:fld>
            <a:endParaRPr lang="en-US" dirty="0"/>
          </a:p>
        </p:txBody>
      </p:sp>
    </p:spTree>
    <p:extLst>
      <p:ext uri="{BB962C8B-B14F-4D97-AF65-F5344CB8AC3E}">
        <p14:creationId xmlns:p14="http://schemas.microsoft.com/office/powerpoint/2010/main" val="4335116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We can</a:t>
            </a:r>
            <a:r>
              <a:rPr lang="en-US" b="1" i="1" baseline="0" dirty="0"/>
              <a:t> improve by following these techniques. </a:t>
            </a:r>
            <a:r>
              <a:rPr lang="en-US" b="1" i="0" baseline="0" dirty="0"/>
              <a:t>[Review slide.]</a:t>
            </a:r>
          </a:p>
          <a:p>
            <a:endParaRPr lang="en-US" b="1" i="1" baseline="0" dirty="0"/>
          </a:p>
          <a:p>
            <a:r>
              <a:rPr lang="en-US" b="1" i="1" baseline="0" dirty="0"/>
              <a:t>Any other tips you have found helpful? </a:t>
            </a:r>
            <a:r>
              <a:rPr lang="en-US" b="1" i="0" baseline="0" dirty="0"/>
              <a:t>[Facilitate the discussion.]</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34</a:t>
            </a:fld>
            <a:endParaRPr lang="en-US" dirty="0"/>
          </a:p>
        </p:txBody>
      </p:sp>
    </p:spTree>
    <p:extLst>
      <p:ext uri="{BB962C8B-B14F-4D97-AF65-F5344CB8AC3E}">
        <p14:creationId xmlns:p14="http://schemas.microsoft.com/office/powerpoint/2010/main" val="3715321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And, we look at not only our timing but Recording Process Notes for makin</a:t>
            </a:r>
            <a:r>
              <a:rPr lang="en-US" b="1" i="1" baseline="0" dirty="0"/>
              <a:t>g future sessions even better.</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35</a:t>
            </a:fld>
            <a:endParaRPr lang="en-US" dirty="0"/>
          </a:p>
        </p:txBody>
      </p:sp>
    </p:spTree>
    <p:extLst>
      <p:ext uri="{BB962C8B-B14F-4D97-AF65-F5344CB8AC3E}">
        <p14:creationId xmlns:p14="http://schemas.microsoft.com/office/powerpoint/2010/main" val="3858353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Process notes would</a:t>
            </a:r>
            <a:r>
              <a:rPr lang="en-US" b="1" i="1" baseline="0" dirty="0"/>
              <a:t> include items such as:</a:t>
            </a:r>
          </a:p>
          <a:p>
            <a:pPr eaLnBrk="1" hangingPunct="1"/>
            <a:endParaRPr lang="en-US" b="1" i="1" baseline="0" dirty="0"/>
          </a:p>
          <a:p>
            <a:pPr eaLnBrk="1" hangingPunct="1"/>
            <a:r>
              <a:rPr lang="en-US" b="1" i="1" dirty="0"/>
              <a:t>Variations in estimation basis.</a:t>
            </a:r>
          </a:p>
          <a:p>
            <a:pPr eaLnBrk="1" hangingPunct="1"/>
            <a:endParaRPr lang="en-US" b="1" i="1" dirty="0"/>
          </a:p>
          <a:p>
            <a:pPr eaLnBrk="1" hangingPunct="1"/>
            <a:r>
              <a:rPr lang="en-US" b="1" i="1" dirty="0"/>
              <a:t>Areas that participants found difficult.</a:t>
            </a:r>
          </a:p>
          <a:p>
            <a:pPr eaLnBrk="1" hangingPunct="1"/>
            <a:endParaRPr lang="en-US" b="1" i="1" dirty="0"/>
          </a:p>
          <a:p>
            <a:pPr eaLnBrk="1" hangingPunct="1"/>
            <a:r>
              <a:rPr lang="en-US" b="1" i="1" dirty="0"/>
              <a:t>Ideas for improving the agenda or a specific process.</a:t>
            </a: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36</a:t>
            </a:fld>
            <a:endParaRPr lang="en-US" dirty="0"/>
          </a:p>
        </p:txBody>
      </p:sp>
    </p:spTree>
    <p:extLst>
      <p:ext uri="{BB962C8B-B14F-4D97-AF65-F5344CB8AC3E}">
        <p14:creationId xmlns:p14="http://schemas.microsoft.com/office/powerpoint/2010/main" val="1540756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And, then, to wrap</a:t>
            </a:r>
            <a:r>
              <a:rPr lang="en-US" b="1" i="1" baseline="0" dirty="0"/>
              <a:t> it up we will Incorporate Recommendations.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37</a:t>
            </a:fld>
            <a:endParaRPr lang="en-US" dirty="0"/>
          </a:p>
        </p:txBody>
      </p:sp>
    </p:spTree>
    <p:extLst>
      <p:ext uri="{BB962C8B-B14F-4D97-AF65-F5344CB8AC3E}">
        <p14:creationId xmlns:p14="http://schemas.microsoft.com/office/powerpoint/2010/main" val="2371088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[Review points</a:t>
            </a:r>
            <a:r>
              <a:rPr lang="en-US" b="1" baseline="0" dirty="0"/>
              <a:t> on slide.]</a:t>
            </a:r>
          </a:p>
          <a:p>
            <a:endParaRPr lang="en-US" b="1" baseline="0" dirty="0"/>
          </a:p>
          <a:p>
            <a:r>
              <a:rPr lang="en-US" b="1" i="1" baseline="0" dirty="0"/>
              <a:t>Other tips you may use as a part of your continuous improvement? </a:t>
            </a:r>
            <a:r>
              <a:rPr lang="en-US" b="1" i="0" baseline="0" dirty="0"/>
              <a:t>[Facilitate the discussion.]</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38</a:t>
            </a:fld>
            <a:endParaRPr lang="en-US" dirty="0"/>
          </a:p>
        </p:txBody>
      </p:sp>
    </p:spTree>
    <p:extLst>
      <p:ext uri="{BB962C8B-B14F-4D97-AF65-F5344CB8AC3E}">
        <p14:creationId xmlns:p14="http://schemas.microsoft.com/office/powerpoint/2010/main" val="3142082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And, now for our last review.</a:t>
            </a:r>
            <a:r>
              <a:rPr lang="en-US" b="1" i="1" baseline="0" dirty="0"/>
              <a:t> </a:t>
            </a:r>
            <a:r>
              <a:rPr lang="en-US" b="1" i="0" baseline="0" dirty="0"/>
              <a:t>[Use teams, award dots, etc.]</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39</a:t>
            </a:fld>
            <a:endParaRPr lang="en-US" dirty="0"/>
          </a:p>
        </p:txBody>
      </p:sp>
    </p:spTree>
    <p:extLst>
      <p:ext uri="{BB962C8B-B14F-4D97-AF65-F5344CB8AC3E}">
        <p14:creationId xmlns:p14="http://schemas.microsoft.com/office/powerpoint/2010/main" val="3252007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nSpc>
                <a:spcPct val="80000"/>
              </a:lnSpc>
            </a:pPr>
            <a:r>
              <a:rPr lang="en-US" sz="1200" b="1" i="0" u="sng" dirty="0">
                <a:latin typeface="Times New Roman" charset="0"/>
              </a:rPr>
              <a:t>Timing: </a:t>
            </a:r>
            <a:r>
              <a:rPr lang="en-US" sz="1200" b="1" i="0" u="none" baseline="0" dirty="0">
                <a:latin typeface="Times New Roman" charset="0"/>
              </a:rPr>
              <a:t> 60 minutes </a:t>
            </a:r>
          </a:p>
          <a:p>
            <a:pPr>
              <a:lnSpc>
                <a:spcPct val="80000"/>
              </a:lnSpc>
            </a:pPr>
            <a:endParaRPr lang="en-US" sz="1200" b="1" i="0" u="sng" dirty="0">
              <a:latin typeface="Times New Roman" charset="0"/>
            </a:endParaRPr>
          </a:p>
          <a:p>
            <a:pPr>
              <a:lnSpc>
                <a:spcPct val="80000"/>
              </a:lnSpc>
            </a:pPr>
            <a:r>
              <a:rPr lang="en-US" sz="1200" b="1" i="0" u="sng" dirty="0">
                <a:latin typeface="Times New Roman" charset="0"/>
              </a:rPr>
              <a:t>Engagement Strategies:</a:t>
            </a:r>
          </a:p>
          <a:p>
            <a:pPr>
              <a:lnSpc>
                <a:spcPct val="80000"/>
              </a:lnSpc>
              <a:buFontTx/>
              <a:buChar char="•"/>
            </a:pPr>
            <a:r>
              <a:rPr lang="en-US" sz="1200" b="1" i="0" baseline="0" dirty="0">
                <a:latin typeface="Times New Roman" charset="0"/>
              </a:rPr>
              <a:t>Review of Agenda Models</a:t>
            </a:r>
          </a:p>
          <a:p>
            <a:pPr>
              <a:lnSpc>
                <a:spcPct val="80000"/>
              </a:lnSpc>
              <a:buFontTx/>
              <a:buChar char="•"/>
            </a:pPr>
            <a:r>
              <a:rPr lang="en-US" sz="1200" b="1" i="0" baseline="0" dirty="0">
                <a:latin typeface="Times New Roman" charset="0"/>
              </a:rPr>
              <a:t>Creating an Agenda from Scratch</a:t>
            </a:r>
          </a:p>
          <a:p>
            <a:pPr lvl="1">
              <a:lnSpc>
                <a:spcPct val="80000"/>
              </a:lnSpc>
              <a:buFontTx/>
              <a:buChar char="•"/>
            </a:pPr>
            <a:r>
              <a:rPr lang="en-US" sz="1200" b="1" i="0" baseline="0" dirty="0">
                <a:latin typeface="Times New Roman" charset="0"/>
              </a:rPr>
              <a:t>Determine the critical question</a:t>
            </a:r>
          </a:p>
          <a:p>
            <a:pPr lvl="1">
              <a:lnSpc>
                <a:spcPct val="80000"/>
              </a:lnSpc>
              <a:buFontTx/>
              <a:buChar char="•"/>
            </a:pPr>
            <a:r>
              <a:rPr lang="en-US" sz="1200" b="1" i="0" baseline="0" dirty="0">
                <a:latin typeface="Times New Roman" charset="0"/>
              </a:rPr>
              <a:t>Determine the preparation questions</a:t>
            </a:r>
          </a:p>
          <a:p>
            <a:pPr lvl="1">
              <a:lnSpc>
                <a:spcPct val="80000"/>
              </a:lnSpc>
              <a:buFontTx/>
              <a:buChar char="•"/>
            </a:pPr>
            <a:r>
              <a:rPr lang="en-US" sz="1200" b="1" i="0" baseline="0" dirty="0">
                <a:latin typeface="Times New Roman" charset="0"/>
              </a:rPr>
              <a:t>Determine the logical order of preparation questions</a:t>
            </a:r>
          </a:p>
          <a:p>
            <a:pPr lvl="1">
              <a:lnSpc>
                <a:spcPct val="80000"/>
              </a:lnSpc>
              <a:buFontTx/>
              <a:buChar char="•"/>
            </a:pPr>
            <a:r>
              <a:rPr lang="en-US" sz="1200" b="1" i="0" baseline="0" dirty="0">
                <a:latin typeface="Times New Roman" charset="0"/>
              </a:rPr>
              <a:t>Transform questions into agenda items</a:t>
            </a:r>
          </a:p>
          <a:p>
            <a:pPr lvl="1">
              <a:lnSpc>
                <a:spcPct val="80000"/>
              </a:lnSpc>
              <a:buFontTx/>
              <a:buChar char="•"/>
            </a:pPr>
            <a:r>
              <a:rPr lang="en-US" sz="1200" b="1" i="0" baseline="0" dirty="0">
                <a:latin typeface="Times New Roman" charset="0"/>
              </a:rPr>
              <a:t>Prepare the detailed agenda</a:t>
            </a:r>
          </a:p>
          <a:p>
            <a:pPr lvl="2">
              <a:lnSpc>
                <a:spcPct val="80000"/>
              </a:lnSpc>
              <a:buFontTx/>
              <a:buChar char="•"/>
            </a:pPr>
            <a:r>
              <a:rPr lang="en-US" sz="1200" b="1" i="0" baseline="0" dirty="0">
                <a:latin typeface="Times New Roman" charset="0"/>
              </a:rPr>
              <a:t>OPQRST</a:t>
            </a:r>
          </a:p>
          <a:p>
            <a:pPr>
              <a:lnSpc>
                <a:spcPct val="80000"/>
              </a:lnSpc>
              <a:buFontTx/>
              <a:buNone/>
            </a:pPr>
            <a:endParaRPr lang="en-US" sz="1200" b="1" i="0" dirty="0">
              <a:latin typeface="Times New Roman" charset="0"/>
            </a:endParaRPr>
          </a:p>
          <a:p>
            <a:pPr>
              <a:lnSpc>
                <a:spcPct val="80000"/>
              </a:lnSpc>
            </a:pPr>
            <a:r>
              <a:rPr lang="en-US" sz="1200" b="1" i="0" u="sng" dirty="0">
                <a:latin typeface="Times New Roman" charset="0"/>
              </a:rPr>
              <a:t>Flip Charts:</a:t>
            </a:r>
          </a:p>
          <a:p>
            <a:pPr lvl="0">
              <a:lnSpc>
                <a:spcPct val="80000"/>
              </a:lnSpc>
              <a:buFontTx/>
              <a:buChar char="•"/>
            </a:pPr>
            <a:r>
              <a:rPr lang="en-US" sz="1200" b="1" i="0" u="none" baseline="0" dirty="0">
                <a:latin typeface="Times New Roman" charset="0"/>
              </a:rPr>
              <a:t>Steps for Closing a Session (for last person standing)</a:t>
            </a:r>
          </a:p>
          <a:p>
            <a:pPr lvl="0">
              <a:lnSpc>
                <a:spcPct val="80000"/>
              </a:lnSpc>
              <a:buFontTx/>
              <a:buNone/>
            </a:pPr>
            <a:endParaRPr lang="en-US" sz="1200" b="1" i="0" u="sng" baseline="0" dirty="0">
              <a:latin typeface="Times New Roman" charset="0"/>
            </a:endParaRPr>
          </a:p>
          <a:p>
            <a:pPr>
              <a:lnSpc>
                <a:spcPct val="80000"/>
              </a:lnSpc>
              <a:buFontTx/>
              <a:buNone/>
            </a:pPr>
            <a:r>
              <a:rPr lang="en-US" sz="1200" b="1" i="0" u="sng" baseline="0" dirty="0">
                <a:latin typeface="Times New Roman" charset="0"/>
              </a:rPr>
              <a:t>DON’Ts</a:t>
            </a:r>
          </a:p>
          <a:p>
            <a:pPr>
              <a:lnSpc>
                <a:spcPct val="80000"/>
              </a:lnSpc>
              <a:buFontTx/>
              <a:buChar char="•"/>
            </a:pPr>
            <a:r>
              <a:rPr lang="en-US" sz="1200" b="1" i="0" dirty="0">
                <a:latin typeface="Times New Roman" charset="0"/>
              </a:rPr>
              <a:t>Read</a:t>
            </a:r>
            <a:r>
              <a:rPr lang="en-US" sz="1200" b="1" i="0" baseline="0" dirty="0">
                <a:latin typeface="Times New Roman" charset="0"/>
              </a:rPr>
              <a:t> the slides</a:t>
            </a:r>
          </a:p>
          <a:p>
            <a:pPr>
              <a:lnSpc>
                <a:spcPct val="80000"/>
              </a:lnSpc>
              <a:buFontTx/>
              <a:buChar char="•"/>
            </a:pPr>
            <a:r>
              <a:rPr lang="en-US" sz="1200" b="1" i="0" baseline="0" dirty="0">
                <a:latin typeface="Times New Roman" charset="0"/>
              </a:rPr>
              <a:t>Overuse the read-arounds</a:t>
            </a:r>
            <a:endParaRPr lang="en-US" sz="1200" b="1" i="0" dirty="0">
              <a:latin typeface="Times New Roman" charset="0"/>
            </a:endParaRPr>
          </a:p>
          <a:p>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871516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40</a:t>
            </a:fld>
            <a:endParaRPr lang="en-US" dirty="0"/>
          </a:p>
        </p:txBody>
      </p:sp>
    </p:spTree>
    <p:extLst>
      <p:ext uri="{BB962C8B-B14F-4D97-AF65-F5344CB8AC3E}">
        <p14:creationId xmlns:p14="http://schemas.microsoft.com/office/powerpoint/2010/main" val="1279853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41</a:t>
            </a:fld>
            <a:endParaRPr lang="en-US" dirty="0"/>
          </a:p>
        </p:txBody>
      </p:sp>
    </p:spTree>
    <p:extLst>
      <p:ext uri="{BB962C8B-B14F-4D97-AF65-F5344CB8AC3E}">
        <p14:creationId xmlns:p14="http://schemas.microsoft.com/office/powerpoint/2010/main" val="3130179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42</a:t>
            </a:fld>
            <a:endParaRPr lang="en-US" dirty="0"/>
          </a:p>
        </p:txBody>
      </p:sp>
    </p:spTree>
    <p:extLst>
      <p:ext uri="{BB962C8B-B14F-4D97-AF65-F5344CB8AC3E}">
        <p14:creationId xmlns:p14="http://schemas.microsoft.com/office/powerpoint/2010/main" val="15523144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43</a:t>
            </a:fld>
            <a:endParaRPr lang="en-US" dirty="0"/>
          </a:p>
        </p:txBody>
      </p:sp>
    </p:spTree>
    <p:extLst>
      <p:ext uri="{BB962C8B-B14F-4D97-AF65-F5344CB8AC3E}">
        <p14:creationId xmlns:p14="http://schemas.microsoft.com/office/powerpoint/2010/main" val="38419146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44</a:t>
            </a:fld>
            <a:endParaRPr lang="en-US" dirty="0"/>
          </a:p>
        </p:txBody>
      </p:sp>
    </p:spTree>
    <p:extLst>
      <p:ext uri="{BB962C8B-B14F-4D97-AF65-F5344CB8AC3E}">
        <p14:creationId xmlns:p14="http://schemas.microsoft.com/office/powerpoint/2010/main" val="4323444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45</a:t>
            </a:fld>
            <a:endParaRPr lang="en-US" dirty="0"/>
          </a:p>
        </p:txBody>
      </p:sp>
    </p:spTree>
    <p:extLst>
      <p:ext uri="{BB962C8B-B14F-4D97-AF65-F5344CB8AC3E}">
        <p14:creationId xmlns:p14="http://schemas.microsoft.com/office/powerpoint/2010/main" val="2776648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46</a:t>
            </a:fld>
            <a:endParaRPr lang="en-US" dirty="0"/>
          </a:p>
        </p:txBody>
      </p:sp>
    </p:spTree>
    <p:extLst>
      <p:ext uri="{BB962C8B-B14F-4D97-AF65-F5344CB8AC3E}">
        <p14:creationId xmlns:p14="http://schemas.microsoft.com/office/powerpoint/2010/main" val="2415498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So,</a:t>
            </a:r>
            <a:r>
              <a:rPr lang="en-US" b="1" i="1" baseline="0" dirty="0"/>
              <a:t> let me now congratulate you [start the round of applause] and move to the class close [remember, model the close from Principle 9]</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47</a:t>
            </a:fld>
            <a:endParaRPr lang="en-US" dirty="0"/>
          </a:p>
        </p:txBody>
      </p:sp>
    </p:spTree>
    <p:extLst>
      <p:ext uri="{BB962C8B-B14F-4D97-AF65-F5344CB8AC3E}">
        <p14:creationId xmlns:p14="http://schemas.microsoft.com/office/powerpoint/2010/main" val="30657337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48</a:t>
            </a:fld>
            <a:endParaRPr lang="en-US" dirty="0"/>
          </a:p>
        </p:txBody>
      </p:sp>
    </p:spTree>
    <p:extLst>
      <p:ext uri="{BB962C8B-B14F-4D97-AF65-F5344CB8AC3E}">
        <p14:creationId xmlns:p14="http://schemas.microsoft.com/office/powerpoint/2010/main" val="8720688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[THIS</a:t>
            </a:r>
            <a:r>
              <a:rPr lang="en-US" b="1" i="1" baseline="0" dirty="0"/>
              <a:t> SLIDE MAY OR MAY NOT BE INCLUDED</a:t>
            </a:r>
            <a:r>
              <a:rPr lang="en-US" b="1" i="1" baseline="0" dirty="0">
                <a:sym typeface="Wingdings" pitchFamily="2" charset="2"/>
              </a:rPr>
              <a:t>] </a:t>
            </a:r>
          </a:p>
          <a:p>
            <a:endParaRPr lang="en-US" b="1" i="1" baseline="0" dirty="0">
              <a:sym typeface="Wingdings" pitchFamily="2" charset="2"/>
            </a:endParaRPr>
          </a:p>
          <a:p>
            <a:r>
              <a:rPr lang="en-US" b="1" i="1" dirty="0"/>
              <a:t>We fundamentally</a:t>
            </a:r>
            <a:r>
              <a:rPr lang="en-US" b="1" i="1" baseline="0" dirty="0"/>
              <a:t> believe facilitation is a skill that applies in a multitude of situations. We also are confident that in our quest to “share the power of facilitation with the world” that connecting via social media is a way for all of us to collectively share our successes, our challenges and our facilitation work. To “facilitate” that process, we want to ensure you are aware of how we can all stay connected using social media.</a:t>
            </a:r>
          </a:p>
          <a:p>
            <a:endParaRPr lang="en-US" b="1" i="1" baseline="0" dirty="0"/>
          </a:p>
          <a:p>
            <a:r>
              <a:rPr lang="en-US" b="1" i="1" baseline="0" dirty="0"/>
              <a:t>How many of you have found many of the skills in the class helpful? </a:t>
            </a:r>
            <a:r>
              <a:rPr lang="en-US" b="1" i="0" baseline="0" dirty="0"/>
              <a:t>[Raise your hand.] </a:t>
            </a:r>
            <a:r>
              <a:rPr lang="en-US" b="1" i="1" baseline="0" dirty="0"/>
              <a:t>I know that one of the things I did after attending was share what I learned with many of my colleagues. Have some of you already thought about that? </a:t>
            </a:r>
            <a:r>
              <a:rPr lang="en-US" b="1" i="0" baseline="0" dirty="0"/>
              <a:t>[Nod your head.]</a:t>
            </a:r>
          </a:p>
          <a:p>
            <a:endParaRPr lang="en-US" b="1" i="1" baseline="0" dirty="0"/>
          </a:p>
          <a:p>
            <a:r>
              <a:rPr lang="en-US" b="1" i="1" baseline="0" dirty="0"/>
              <a:t>Then, one request we would like to make of you is to update your “education or classes attended” on your LinkedIn profile. That visibility will help all of us to “share the power” I have been referring to. Any questions? </a:t>
            </a:r>
            <a:r>
              <a:rPr lang="en-US" b="1" i="0" baseline="0" dirty="0"/>
              <a:t>[Facilitate the discussion.]</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49</a:t>
            </a:fld>
            <a:endParaRPr lang="en-US" dirty="0"/>
          </a:p>
        </p:txBody>
      </p:sp>
    </p:spTree>
    <p:extLst>
      <p:ext uri="{BB962C8B-B14F-4D97-AF65-F5344CB8AC3E}">
        <p14:creationId xmlns:p14="http://schemas.microsoft.com/office/powerpoint/2010/main" val="473405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0" dirty="0"/>
              <a:t>[Checkpoint:]</a:t>
            </a:r>
          </a:p>
          <a:p>
            <a:endParaRPr lang="en-US" b="1" i="1" dirty="0"/>
          </a:p>
          <a:p>
            <a:r>
              <a:rPr lang="en-US" b="1" i="0" dirty="0"/>
              <a:t>[Review:]</a:t>
            </a:r>
            <a:r>
              <a:rPr lang="en-US" b="1" i="1" baseline="0" dirty="0"/>
              <a:t> We have just completed our Application Exercise on Consensus Building.</a:t>
            </a:r>
          </a:p>
          <a:p>
            <a:endParaRPr lang="en-US" b="1" i="1" baseline="0" dirty="0"/>
          </a:p>
          <a:p>
            <a:r>
              <a:rPr lang="en-US" b="1" i="0" baseline="0" dirty="0"/>
              <a:t>[Preview:]</a:t>
            </a:r>
            <a:r>
              <a:rPr lang="en-US" b="1" i="1" baseline="0" dirty="0"/>
              <a:t> What we are about to do next is cover our last of the 10 Principles, Principle 10 – Agenda Setting.</a:t>
            </a:r>
          </a:p>
          <a:p>
            <a:endParaRPr lang="en-US" b="1" i="1" baseline="0" dirty="0"/>
          </a:p>
          <a:p>
            <a:r>
              <a:rPr lang="en-US" b="1" i="0" baseline="0" dirty="0"/>
              <a:t>[Big View:]</a:t>
            </a:r>
            <a:r>
              <a:rPr lang="en-US" b="1" i="1" baseline="0" dirty="0"/>
              <a:t> And this Principle is important because 1) we want to share with you the power of the agenda models that are a part of The Effective Facilitator Class and provide you with a technique for building an agenda for a session when one of the agenda models in the manual do not “fit the bill.” Our agenda models could be purchased from our web site and they would be helpful. But now </a:t>
            </a:r>
            <a:r>
              <a:rPr lang="en-US" sz="1200" b="1" i="1" kern="1200" dirty="0">
                <a:solidFill>
                  <a:schemeClr val="tx1"/>
                </a:solidFill>
                <a:effectLst/>
                <a:latin typeface="+mn-lt"/>
                <a:ea typeface="+mn-ea"/>
                <a:cs typeface="+mn-cs"/>
              </a:rPr>
              <a:t>that you have gone through the class, in a minute you will see that your eyes have been opened.  You will be able to recognize all the techniques you learned in the 10 Principles conveniently packaged together in the Agenda Model</a:t>
            </a:r>
            <a:r>
              <a:rPr lang="en-US" sz="1200" b="1" i="1" kern="1200" baseline="0" dirty="0">
                <a:solidFill>
                  <a:schemeClr val="tx1"/>
                </a:solidFill>
                <a:effectLst/>
                <a:latin typeface="+mn-lt"/>
                <a:ea typeface="+mn-ea"/>
                <a:cs typeface="+mn-cs"/>
              </a:rPr>
              <a:t> manual.</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1919438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b="1" i="0" dirty="0">
                <a:latin typeface="Times New Roman" pitchFamily="-84" charset="0"/>
              </a:rPr>
              <a:t>Review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573F6C-1218-BD4D-A5E4-4AD687B88F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66123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b="1" i="0" dirty="0">
                <a:latin typeface="Times New Roman" pitchFamily="-84" charset="0"/>
              </a:rPr>
              <a:t>Review slide.</a:t>
            </a:r>
          </a:p>
          <a:p>
            <a:endParaRPr lang="en-US" sz="1200" dirty="0">
              <a:latin typeface="Times New Roman" charset="0"/>
            </a:endParaRPr>
          </a:p>
          <a:p>
            <a:endParaRPr lang="en-US" dirty="0">
              <a:latin typeface="Times New Roman" charset="0"/>
            </a:endParaRPr>
          </a:p>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51</a:t>
            </a:fld>
            <a:endParaRPr lang="en-US" dirty="0"/>
          </a:p>
        </p:txBody>
      </p:sp>
    </p:spTree>
    <p:extLst>
      <p:ext uri="{BB962C8B-B14F-4D97-AF65-F5344CB8AC3E}">
        <p14:creationId xmlns:p14="http://schemas.microsoft.com/office/powerpoint/2010/main" val="35201207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latin typeface="Times New Roman" pitchFamily="-84" charset="0"/>
              </a:rPr>
              <a:t>Review slide.</a:t>
            </a:r>
          </a:p>
        </p:txBody>
      </p:sp>
      <p:sp>
        <p:nvSpPr>
          <p:cNvPr id="4" name="Slide Number Placeholder 3"/>
          <p:cNvSpPr>
            <a:spLocks noGrp="1"/>
          </p:cNvSpPr>
          <p:nvPr>
            <p:ph type="sldNum" sz="quarter" idx="5"/>
          </p:nvPr>
        </p:nvSpPr>
        <p:spPr/>
        <p:txBody>
          <a:bodyPr/>
          <a:lstStyle/>
          <a:p>
            <a:fld id="{4B573F6C-1218-BD4D-A5E4-4AD687B88FB2}" type="slidenum">
              <a:rPr lang="en-US" smtClean="0"/>
              <a:pPr/>
              <a:t>52</a:t>
            </a:fld>
            <a:endParaRPr lang="en-US" dirty="0"/>
          </a:p>
        </p:txBody>
      </p:sp>
    </p:spTree>
    <p:extLst>
      <p:ext uri="{BB962C8B-B14F-4D97-AF65-F5344CB8AC3E}">
        <p14:creationId xmlns:p14="http://schemas.microsoft.com/office/powerpoint/2010/main" val="6614209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fontAlgn="base"/>
            <a:r>
              <a:rPr lang="en-US" sz="1200" b="1" i="0" kern="1200" dirty="0">
                <a:solidFill>
                  <a:schemeClr val="tx1"/>
                </a:solidFill>
                <a:effectLst/>
                <a:latin typeface="+mn-lt"/>
                <a:ea typeface="+mn-ea"/>
                <a:cs typeface="+mn-cs"/>
              </a:rPr>
              <a:t>[Use the following information to explain the Mastery program.]</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Foundation Skills</a:t>
            </a:r>
          </a:p>
          <a:p>
            <a:pPr fontAlgn="base"/>
            <a:r>
              <a:rPr lang="en-US" sz="1200" b="1" i="0" kern="1200" dirty="0">
                <a:solidFill>
                  <a:schemeClr val="tx1"/>
                </a:solidFill>
                <a:effectLst/>
                <a:latin typeface="+mn-lt"/>
                <a:ea typeface="+mn-ea"/>
                <a:cs typeface="+mn-cs"/>
              </a:rPr>
              <a:t>The Effective Facilitator Workshop</a:t>
            </a:r>
            <a:r>
              <a:rPr lang="en-US" sz="1200" b="0" i="0" kern="1200" dirty="0">
                <a:solidFill>
                  <a:schemeClr val="tx1"/>
                </a:solidFill>
                <a:effectLst/>
                <a:latin typeface="+mn-lt"/>
                <a:ea typeface="+mn-ea"/>
                <a:cs typeface="+mn-cs"/>
              </a:rPr>
              <a:t>, 4-days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Achieve mastery over the 10 principles of facilitation and over 100 tools and techniques for leading effective group sessions.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Virtual Skills</a:t>
            </a:r>
          </a:p>
          <a:p>
            <a:pPr fontAlgn="base"/>
            <a:r>
              <a:rPr lang="en-US" sz="1200" b="1" i="0" kern="1200" dirty="0">
                <a:solidFill>
                  <a:schemeClr val="tx1"/>
                </a:solidFill>
                <a:effectLst/>
                <a:latin typeface="+mn-lt"/>
                <a:ea typeface="+mn-ea"/>
                <a:cs typeface="+mn-cs"/>
              </a:rPr>
              <a:t>The Effective Facilitator—Virtual Link</a:t>
            </a:r>
            <a:r>
              <a:rPr lang="en-US" sz="1200" b="0" i="0" kern="1200" dirty="0">
                <a:solidFill>
                  <a:schemeClr val="tx1"/>
                </a:solidFill>
                <a:effectLst/>
                <a:latin typeface="+mn-lt"/>
                <a:ea typeface="+mn-ea"/>
                <a:cs typeface="+mn-cs"/>
              </a:rPr>
              <a:t>, 1 day (virtual)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Learn how to apply the 10 principles to create engaging and effective virtual meetings. Get the key insights that put you in control.</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Advanced Skills and Certification Preparation</a:t>
            </a:r>
          </a:p>
          <a:p>
            <a:pPr fontAlgn="base"/>
            <a:r>
              <a:rPr lang="en-US" sz="1200" b="1" i="0" kern="1200" dirty="0">
                <a:solidFill>
                  <a:schemeClr val="tx1"/>
                </a:solidFill>
                <a:effectLst/>
                <a:latin typeface="+mn-lt"/>
                <a:ea typeface="+mn-ea"/>
                <a:cs typeface="+mn-cs"/>
              </a:rPr>
              <a:t>Advanced Facilitator Skills Workshop</a:t>
            </a:r>
            <a:r>
              <a:rPr lang="en-US" sz="1200" b="0" i="0" kern="1200" dirty="0">
                <a:solidFill>
                  <a:schemeClr val="tx1"/>
                </a:solidFill>
                <a:effectLst/>
                <a:latin typeface="+mn-lt"/>
                <a:ea typeface="+mn-ea"/>
                <a:cs typeface="+mn-cs"/>
              </a:rPr>
              <a:t>, 3 days, Atlanta</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Raise your skills to the next level with baseline exercises to identify your key areas of need and intense coaching and feedback to accelerate your learning curve.</a:t>
            </a:r>
          </a:p>
          <a:p>
            <a:pPr fontAlgn="base"/>
            <a:r>
              <a:rPr lang="en-US" sz="1200" b="1" i="0" kern="1200" dirty="0">
                <a:solidFill>
                  <a:schemeClr val="tx1"/>
                </a:solidFill>
                <a:effectLst/>
                <a:latin typeface="+mn-lt"/>
                <a:ea typeface="+mn-ea"/>
                <a:cs typeface="+mn-cs"/>
              </a:rPr>
              <a:t>Facilitator Certification Preparation</a:t>
            </a:r>
            <a:r>
              <a:rPr lang="en-US" sz="1200" b="0" i="0" kern="1200" dirty="0">
                <a:solidFill>
                  <a:schemeClr val="tx1"/>
                </a:solidFill>
                <a:effectLst/>
                <a:latin typeface="+mn-lt"/>
                <a:ea typeface="+mn-ea"/>
                <a:cs typeface="+mn-cs"/>
              </a:rPr>
              <a:t>, 2 days, Atlanta</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Create the INIFAC case study video required for certification and gain key tips for answering the 30 written submission questions and documenting your facilitation experience.</a:t>
            </a:r>
          </a:p>
          <a:p>
            <a:pPr fontAlgn="base"/>
            <a:r>
              <a:rPr lang="en-US" sz="1200" b="1" i="0" kern="1200" dirty="0">
                <a:solidFill>
                  <a:schemeClr val="tx1"/>
                </a:solidFill>
                <a:effectLst/>
                <a:latin typeface="+mn-lt"/>
                <a:ea typeface="+mn-ea"/>
                <a:cs typeface="+mn-cs"/>
              </a:rPr>
              <a:t>Learning from the Masters</a:t>
            </a:r>
            <a:r>
              <a:rPr lang="en-US" sz="1200" b="0" i="0" kern="1200" dirty="0">
                <a:solidFill>
                  <a:schemeClr val="tx1"/>
                </a:solidFill>
                <a:effectLst/>
                <a:latin typeface="+mn-lt"/>
                <a:ea typeface="+mn-ea"/>
                <a:cs typeface="+mn-cs"/>
              </a:rPr>
              <a:t>, monthly, one-hour virtual discussions, March-August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Take this opportunity to pick up additional learning and gain advice on your upcoming sessions or facilitation challenges.</a:t>
            </a:r>
          </a:p>
          <a:p>
            <a:pPr fontAlgn="base"/>
            <a:r>
              <a:rPr lang="en-US" sz="1200" b="1" i="0" kern="1200" dirty="0">
                <a:solidFill>
                  <a:schemeClr val="tx1"/>
                </a:solidFill>
                <a:effectLst/>
                <a:latin typeface="+mn-lt"/>
                <a:ea typeface="+mn-ea"/>
                <a:cs typeface="+mn-cs"/>
              </a:rPr>
              <a:t>Application for Certification</a:t>
            </a:r>
            <a:r>
              <a:rPr lang="en-US" sz="1200" b="0" i="0" kern="1200" dirty="0">
                <a:solidFill>
                  <a:schemeClr val="tx1"/>
                </a:solidFill>
                <a:effectLst/>
                <a:latin typeface="+mn-lt"/>
                <a:ea typeface="+mn-ea"/>
                <a:cs typeface="+mn-cs"/>
              </a:rPr>
              <a:t>: Optional program fees cover your application for certification as a Certified Master Facilitator by the International Institute for Facilitation (INIFAC)</a:t>
            </a:r>
          </a:p>
          <a:p>
            <a:endParaRPr lang="en-US" dirty="0"/>
          </a:p>
        </p:txBody>
      </p:sp>
      <p:sp>
        <p:nvSpPr>
          <p:cNvPr id="4" name="Slide Number Placeholder 3"/>
          <p:cNvSpPr>
            <a:spLocks noGrp="1"/>
          </p:cNvSpPr>
          <p:nvPr>
            <p:ph type="sldNum" sz="quarter" idx="5"/>
          </p:nvPr>
        </p:nvSpPr>
        <p:spPr/>
        <p:txBody>
          <a:bodyPr/>
          <a:lstStyle/>
          <a:p>
            <a:fld id="{4B573F6C-1218-BD4D-A5E4-4AD687B88FB2}" type="slidenum">
              <a:rPr lang="en-US" smtClean="0"/>
              <a:pPr/>
              <a:t>53</a:t>
            </a:fld>
            <a:endParaRPr lang="en-US" dirty="0"/>
          </a:p>
        </p:txBody>
      </p:sp>
    </p:spTree>
    <p:extLst>
      <p:ext uri="{BB962C8B-B14F-4D97-AF65-F5344CB8AC3E}">
        <p14:creationId xmlns:p14="http://schemas.microsoft.com/office/powerpoint/2010/main" val="2833922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[Use the following information to explain the other courses offered by LSI.]</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The Facilitative Consultant</a:t>
            </a:r>
          </a:p>
          <a:p>
            <a:pPr fontAlgn="base"/>
            <a:r>
              <a:rPr lang="en-US" sz="1200" b="0" i="0" kern="1200" dirty="0">
                <a:solidFill>
                  <a:schemeClr val="tx1"/>
                </a:solidFill>
                <a:effectLst/>
                <a:latin typeface="+mn-lt"/>
                <a:ea typeface="+mn-ea"/>
                <a:cs typeface="+mn-cs"/>
              </a:rPr>
              <a:t>Are you an internal or external consultant, or do you use a consultative style in your work? The Facilitative Consultant is a dynamic, interactive course that builds critical skills by using a highly-interactive case study approach. This course outlines a comprehensive framework for all stages of the consulting process from defining client needs to running a project to reviewing results. The Facilitative Consultant focuses on relationship management, allowing you to increase your credibility and trust with clients, enhance your communication effectiveness and better manage expectations. This team-based course offers you the opportunity to solve a real-life client problem by applying your new skills.</a:t>
            </a:r>
          </a:p>
          <a:p>
            <a:endParaRPr lang="en-US" dirty="0"/>
          </a:p>
          <a:p>
            <a:pPr fontAlgn="base"/>
            <a:r>
              <a:rPr lang="en-US" sz="1200" b="1" i="0" kern="1200" dirty="0">
                <a:solidFill>
                  <a:schemeClr val="tx1"/>
                </a:solidFill>
                <a:effectLst/>
                <a:latin typeface="+mn-lt"/>
                <a:ea typeface="+mn-ea"/>
                <a:cs typeface="+mn-cs"/>
              </a:rPr>
              <a:t>The Facilitative Leader</a:t>
            </a:r>
          </a:p>
          <a:p>
            <a:pPr fontAlgn="base"/>
            <a:r>
              <a:rPr lang="en-US" sz="1200" b="0" i="0" kern="1200" dirty="0">
                <a:solidFill>
                  <a:schemeClr val="tx1"/>
                </a:solidFill>
                <a:effectLst/>
                <a:latin typeface="+mn-lt"/>
                <a:ea typeface="+mn-ea"/>
                <a:cs typeface="+mn-cs"/>
              </a:rPr>
              <a:t>The Facilitative Leader is for individuals who want to improve their leadership skills and move to the next level in their organization. Create an action plan that uses facilitation principles to engage and inspire others to drive results. The course can be done consecutively in 3-4 days or in ½ day modules listed below and can event be delivered virtually in 2-hour segments over time.   You can select all or just a few, depending on your needs:</a:t>
            </a:r>
          </a:p>
          <a:p>
            <a:pPr fontAlgn="base"/>
            <a:r>
              <a:rPr lang="en-US" sz="1200" b="0" i="0" kern="1200" dirty="0">
                <a:solidFill>
                  <a:schemeClr val="tx1"/>
                </a:solidFill>
                <a:effectLst/>
                <a:latin typeface="+mn-lt"/>
                <a:ea typeface="+mn-ea"/>
                <a:cs typeface="+mn-cs"/>
              </a:rPr>
              <a:t>The 3 Levels of Leadership</a:t>
            </a:r>
          </a:p>
          <a:p>
            <a:pPr fontAlgn="base"/>
            <a:r>
              <a:rPr lang="en-US" sz="1200" b="0" i="0" kern="1200" dirty="0">
                <a:solidFill>
                  <a:schemeClr val="tx1"/>
                </a:solidFill>
                <a:effectLst/>
                <a:latin typeface="+mn-lt"/>
                <a:ea typeface="+mn-ea"/>
                <a:cs typeface="+mn-cs"/>
              </a:rPr>
              <a:t>Facilitating Communication</a:t>
            </a:r>
          </a:p>
          <a:p>
            <a:pPr fontAlgn="base"/>
            <a:r>
              <a:rPr lang="en-US" sz="1200" b="0" i="0" kern="1200" dirty="0">
                <a:solidFill>
                  <a:schemeClr val="tx1"/>
                </a:solidFill>
                <a:effectLst/>
                <a:latin typeface="+mn-lt"/>
                <a:ea typeface="+mn-ea"/>
                <a:cs typeface="+mn-cs"/>
              </a:rPr>
              <a:t>Facilitating and Coaching others</a:t>
            </a:r>
          </a:p>
          <a:p>
            <a:pPr fontAlgn="base"/>
            <a:r>
              <a:rPr lang="en-US" sz="1200" b="0" i="0" kern="1200" dirty="0">
                <a:solidFill>
                  <a:schemeClr val="tx1"/>
                </a:solidFill>
                <a:effectLst/>
                <a:latin typeface="+mn-lt"/>
                <a:ea typeface="+mn-ea"/>
                <a:cs typeface="+mn-cs"/>
              </a:rPr>
              <a:t>Facilitation Success in Your Team</a:t>
            </a:r>
          </a:p>
          <a:p>
            <a:pPr fontAlgn="base"/>
            <a:r>
              <a:rPr lang="en-US" sz="1200" b="0" i="0" kern="1200" dirty="0">
                <a:solidFill>
                  <a:schemeClr val="tx1"/>
                </a:solidFill>
                <a:effectLst/>
                <a:latin typeface="+mn-lt"/>
                <a:ea typeface="+mn-ea"/>
                <a:cs typeface="+mn-cs"/>
              </a:rPr>
              <a:t>Facilitating Consensus</a:t>
            </a:r>
          </a:p>
          <a:p>
            <a:pPr fontAlgn="base"/>
            <a:r>
              <a:rPr lang="en-US" sz="1200" b="0" i="0" kern="1200" dirty="0">
                <a:solidFill>
                  <a:schemeClr val="tx1"/>
                </a:solidFill>
                <a:effectLst/>
                <a:latin typeface="+mn-lt"/>
                <a:ea typeface="+mn-ea"/>
                <a:cs typeface="+mn-cs"/>
              </a:rPr>
              <a:t>Strategic planning and thinking</a:t>
            </a:r>
          </a:p>
          <a:p>
            <a:pPr fontAlgn="base"/>
            <a:r>
              <a:rPr lang="en-US" sz="1200" b="0" i="0" kern="1200" dirty="0">
                <a:solidFill>
                  <a:schemeClr val="tx1"/>
                </a:solidFill>
                <a:effectLst/>
                <a:latin typeface="+mn-lt"/>
                <a:ea typeface="+mn-ea"/>
                <a:cs typeface="+mn-cs"/>
              </a:rPr>
              <a:t>Leading Masterful Meetings 1</a:t>
            </a:r>
          </a:p>
          <a:p>
            <a:pPr fontAlgn="base"/>
            <a:r>
              <a:rPr lang="en-US" sz="1200" b="0" i="0" kern="1200" dirty="0">
                <a:solidFill>
                  <a:schemeClr val="tx1"/>
                </a:solidFill>
                <a:effectLst/>
                <a:latin typeface="+mn-lt"/>
                <a:ea typeface="+mn-ea"/>
                <a:cs typeface="+mn-cs"/>
              </a:rPr>
              <a:t>Leading Masterful Meetings 2</a:t>
            </a:r>
          </a:p>
          <a:p>
            <a:endParaRPr lang="en-US" dirty="0"/>
          </a:p>
          <a:p>
            <a:pPr fontAlgn="base"/>
            <a:r>
              <a:rPr lang="en-US" sz="1200" b="1" i="0" kern="1200" dirty="0">
                <a:solidFill>
                  <a:schemeClr val="tx1"/>
                </a:solidFill>
                <a:effectLst/>
                <a:latin typeface="+mn-lt"/>
                <a:ea typeface="+mn-ea"/>
                <a:cs typeface="+mn-cs"/>
              </a:rPr>
              <a:t>Facilitating Masterful Meetings</a:t>
            </a:r>
          </a:p>
          <a:p>
            <a:pPr fontAlgn="base"/>
            <a:r>
              <a:rPr lang="en-US" sz="1200" b="0" i="0" kern="1200" dirty="0">
                <a:solidFill>
                  <a:schemeClr val="tx1"/>
                </a:solidFill>
                <a:effectLst/>
                <a:latin typeface="+mn-lt"/>
                <a:ea typeface="+mn-ea"/>
                <a:cs typeface="+mn-cs"/>
              </a:rPr>
              <a:t>Facilitating Masterful Meetings is a convenient two-day course designed to help you improve your daily meetings with smart (and practical) meeting facilitation skills and techniques. This course also expands on how to create a meeting “revolution” inside your organization to help others stop the common problems perpetuated in most meetings – late starts, unproductive time misused, discussions without purpose, and group dysfunction – all culprits of wasted resources and money. You will walk away with a transformed vision of effective meetings plus the necessary tools to equip you in your everyday meetings.</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The Engaging Trainer</a:t>
            </a:r>
          </a:p>
          <a:p>
            <a:pPr fontAlgn="base"/>
            <a:r>
              <a:rPr lang="en-US" sz="1200" b="0" i="0" kern="1200" dirty="0">
                <a:solidFill>
                  <a:schemeClr val="tx1"/>
                </a:solidFill>
                <a:effectLst/>
                <a:latin typeface="+mn-lt"/>
                <a:ea typeface="+mn-ea"/>
                <a:cs typeface="+mn-cs"/>
              </a:rPr>
              <a:t>Facilitating Impactful Learning (formerly Facilitation Skills for Trainers)- 3 days | Designed for trainers and instructors, this three-day course equips you with a full toolbox of strategies for engaging participants in dynamic and interactive training segments. Trainers and instructors will be able to design and employ an approach that engages ANY audience and makes training really stick. Special Feature: Bring a module from your own class to get feedback and recommendations for transforming it using the techniques from The Engaging Trainer! (can be done in shorter customized versions)</a:t>
            </a:r>
          </a:p>
          <a:p>
            <a:pPr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B573F6C-1218-BD4D-A5E4-4AD687B88FB2}" type="slidenum">
              <a:rPr lang="en-US" smtClean="0"/>
              <a:pPr/>
              <a:t>54</a:t>
            </a:fld>
            <a:endParaRPr lang="en-US" dirty="0"/>
          </a:p>
        </p:txBody>
      </p:sp>
    </p:spTree>
    <p:extLst>
      <p:ext uri="{BB962C8B-B14F-4D97-AF65-F5344CB8AC3E}">
        <p14:creationId xmlns:p14="http://schemas.microsoft.com/office/powerpoint/2010/main" val="2975772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Because we want to ensure that you retain what you’ve learned, we offer three ongoing opportunities. </a:t>
            </a:r>
            <a:r>
              <a:rPr lang="en-US" b="1" i="0" dirty="0"/>
              <a:t>[Review slide.]</a:t>
            </a:r>
          </a:p>
        </p:txBody>
      </p:sp>
      <p:sp>
        <p:nvSpPr>
          <p:cNvPr id="4" name="Slide Number Placeholder 3"/>
          <p:cNvSpPr>
            <a:spLocks noGrp="1"/>
          </p:cNvSpPr>
          <p:nvPr>
            <p:ph type="sldNum" sz="quarter" idx="5"/>
          </p:nvPr>
        </p:nvSpPr>
        <p:spPr/>
        <p:txBody>
          <a:bodyPr/>
          <a:lstStyle/>
          <a:p>
            <a:fld id="{4B573F6C-1218-BD4D-A5E4-4AD687B88FB2}" type="slidenum">
              <a:rPr lang="en-US" smtClean="0"/>
              <a:pPr/>
              <a:t>55</a:t>
            </a:fld>
            <a:endParaRPr lang="en-US" dirty="0"/>
          </a:p>
        </p:txBody>
      </p:sp>
    </p:spTree>
    <p:extLst>
      <p:ext uri="{BB962C8B-B14F-4D97-AF65-F5344CB8AC3E}">
        <p14:creationId xmlns:p14="http://schemas.microsoft.com/office/powerpoint/2010/main" val="3184752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56</a:t>
            </a:fld>
            <a:endParaRPr lang="en-US" dirty="0"/>
          </a:p>
        </p:txBody>
      </p:sp>
    </p:spTree>
    <p:extLst>
      <p:ext uri="{BB962C8B-B14F-4D97-AF65-F5344CB8AC3E}">
        <p14:creationId xmlns:p14="http://schemas.microsoft.com/office/powerpoint/2010/main" val="14776875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57</a:t>
            </a:fld>
            <a:endParaRPr lang="en-US" dirty="0"/>
          </a:p>
        </p:txBody>
      </p:sp>
    </p:spTree>
    <p:extLst>
      <p:ext uri="{BB962C8B-B14F-4D97-AF65-F5344CB8AC3E}">
        <p14:creationId xmlns:p14="http://schemas.microsoft.com/office/powerpoint/2010/main" val="3361156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a:solidFill>
                  <a:srgbClr val="F26522"/>
                </a:solidFill>
                <a:latin typeface="Franklin Gothic Book"/>
                <a:cs typeface="Franklin Gothic Book"/>
              </a:rPr>
              <a:t>Let’s start with how to Adapt Your Agenda to Address the Need.</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2505808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lnSpc>
                <a:spcPct val="90000"/>
              </a:lnSpc>
              <a:tabLst>
                <a:tab pos="852488" algn="l"/>
              </a:tabLst>
            </a:pPr>
            <a:r>
              <a:rPr lang="en-US" sz="1200" b="1" i="1" dirty="0"/>
              <a:t>There are 9 best practices/techniques in this principle.</a:t>
            </a: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1106811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lnSpc>
                <a:spcPct val="90000"/>
              </a:lnSpc>
              <a:buClr>
                <a:schemeClr val="tx1"/>
              </a:buClr>
              <a:buSzTx/>
              <a:buFont typeface="Wingdings" charset="2"/>
              <a:buNone/>
            </a:pPr>
            <a:r>
              <a:rPr lang="en-US" sz="1200" b="1" i="1" dirty="0"/>
              <a:t>On</a:t>
            </a:r>
            <a:r>
              <a:rPr lang="en-US" sz="1200" b="1" i="1" baseline="0" dirty="0"/>
              <a:t> this slide are a list of the 10 agenda models in the 2</a:t>
            </a:r>
            <a:r>
              <a:rPr lang="en-US" sz="1200" b="1" i="1" baseline="30000" dirty="0"/>
              <a:t>nd</a:t>
            </a:r>
            <a:r>
              <a:rPr lang="en-US" sz="1200" b="1" i="1" baseline="0" dirty="0"/>
              <a:t> manual that is a part of the class. Where do we begin with 10 agenda models?</a:t>
            </a:r>
            <a:endParaRPr lang="en-US" sz="1200" b="1" i="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948350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How do we decide</a:t>
            </a:r>
            <a:r>
              <a:rPr lang="en-US" b="1" i="1" baseline="0" dirty="0"/>
              <a:t> where to start?</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1775059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df"/><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df"/><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d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df"/><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d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a:t>Copyright 1992-2015, Leadership Strategies, Inc. V15.02 </a:t>
            </a:r>
            <a:endParaRPr lang="en-US" dirty="0"/>
          </a:p>
        </p:txBody>
      </p:sp>
    </p:spTree>
    <p:extLst>
      <p:ext uri="{BB962C8B-B14F-4D97-AF65-F5344CB8AC3E}">
        <p14:creationId xmlns:p14="http://schemas.microsoft.com/office/powerpoint/2010/main" val="309070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6172200" cy="45418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p:txBody>
          <a:bodyPr/>
          <a:lstStyle/>
          <a:p>
            <a:r>
              <a:rPr lang="en-US"/>
              <a:t>Copyright 1992-2015, Leadership Strategies, Inc. V15.02 </a:t>
            </a:r>
            <a:endParaRPr lang="en-US" dirty="0"/>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1120161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pic>
        <p:nvPicPr>
          <p:cNvPr id="14" name="Picture 1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7995850" y="1771917"/>
            <a:ext cx="4250909" cy="3564146"/>
          </a:xfrm>
          <a:prstGeom prst="rect">
            <a:avLst/>
          </a:prstGeom>
        </p:spPr>
      </p:pic>
      <p:sp>
        <p:nvSpPr>
          <p:cNvPr id="15" name="TextBox 14"/>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298364477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352317724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6" name="TextBox 1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340684065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flipH="1">
            <a:off x="8534399" y="2493324"/>
            <a:ext cx="3287184" cy="2064046"/>
          </a:xfrm>
          <a:prstGeom prst="rect">
            <a:avLst/>
          </a:prstGeom>
        </p:spPr>
      </p:pic>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
        <p:nvSpPr>
          <p:cNvPr id="14" name="TextBox 13"/>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10" name="TextBox 9"/>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93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1054405"/>
            <a:ext cx="5520610" cy="1311129"/>
          </a:xfrm>
        </p:spPr>
        <p:txBody>
          <a:bodyPr anchor="b">
            <a:noAutofit/>
          </a:bodyPr>
          <a:lstStyle>
            <a:lvl1pPr algn="l">
              <a:defRPr sz="44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457609"/>
            <a:ext cx="5045016" cy="757130"/>
          </a:xfrm>
        </p:spPr>
        <p:txBody>
          <a:bodyPr>
            <a:noAutofit/>
          </a:bodyPr>
          <a:lstStyle>
            <a:lvl1pPr marL="0" indent="0" algn="l">
              <a:buNone/>
              <a:defRPr sz="2400" b="0">
                <a:solidFill>
                  <a:srgbClr val="2D2A2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pic>
        <p:nvPicPr>
          <p:cNvPr id="11" name="Picture 10">
            <a:extLst>
              <a:ext uri="{FF2B5EF4-FFF2-40B4-BE49-F238E27FC236}">
                <a16:creationId xmlns:a16="http://schemas.microsoft.com/office/drawing/2014/main" id="{EEA33D19-E6CC-0946-ADE8-48547C18923F}"/>
              </a:ext>
            </a:extLst>
          </p:cNvPr>
          <p:cNvPicPr>
            <a:picLocks noChangeAspect="1"/>
          </p:cNvPicPr>
          <p:nvPr/>
        </p:nvPicPr>
        <p:blipFill>
          <a:blip r:embed="rId2"/>
          <a:stretch>
            <a:fillRect/>
          </a:stretch>
        </p:blipFill>
        <p:spPr>
          <a:xfrm>
            <a:off x="5756275" y="602456"/>
            <a:ext cx="8601195" cy="6410325"/>
          </a:xfrm>
          <a:prstGeom prst="rect">
            <a:avLst/>
          </a:prstGeom>
        </p:spPr>
      </p:pic>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669983" y="4529687"/>
            <a:ext cx="2425700" cy="1231900"/>
          </a:xfrm>
          <a:prstGeom prst="rect">
            <a:avLst/>
          </a:prstGeom>
        </p:spPr>
      </p:pic>
    </p:spTree>
    <p:extLst>
      <p:ext uri="{BB962C8B-B14F-4D97-AF65-F5344CB8AC3E}">
        <p14:creationId xmlns:p14="http://schemas.microsoft.com/office/powerpoint/2010/main" val="635709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2066456"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3951231"/>
            <a:ext cx="9131242" cy="701731"/>
          </a:xfrm>
        </p:spPr>
        <p:txBody>
          <a:bodyPr wrap="square"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2" y="4745038"/>
            <a:ext cx="9131241" cy="424732"/>
          </a:xfrm>
        </p:spPr>
        <p:txBody>
          <a:bodyPr wrap="square">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12" name="Rectangle 11">
            <a:extLst>
              <a:ext uri="{FF2B5EF4-FFF2-40B4-BE49-F238E27FC236}">
                <a16:creationId xmlns:a16="http://schemas.microsoft.com/office/drawing/2014/main" id="{4A00F24F-1D82-6D48-A0DB-E26CC06CAF2C}"/>
              </a:ext>
            </a:extLst>
          </p:cNvPr>
          <p:cNvSpPr/>
          <p:nvPr/>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766791" y="602456"/>
            <a:ext cx="2425700" cy="1231900"/>
          </a:xfrm>
          <a:prstGeom prst="rect">
            <a:avLst/>
          </a:prstGeom>
        </p:spPr>
      </p:pic>
    </p:spTree>
    <p:extLst>
      <p:ext uri="{BB962C8B-B14F-4D97-AF65-F5344CB8AC3E}">
        <p14:creationId xmlns:p14="http://schemas.microsoft.com/office/powerpoint/2010/main" val="403267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DD1D2BB9-3C16-498F-AB5E-F2966CFF703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676685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acilitation Cycl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a:t>Copyright 1992-2015, Leadership Strategies, Inc. V15.02 </a:t>
            </a:r>
            <a:endParaRPr lang="en-US" dirty="0"/>
          </a:p>
        </p:txBody>
      </p:sp>
    </p:spTree>
    <p:extLst>
      <p:ext uri="{BB962C8B-B14F-4D97-AF65-F5344CB8AC3E}">
        <p14:creationId xmlns:p14="http://schemas.microsoft.com/office/powerpoint/2010/main" val="330252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Title Only">
    <p:bg>
      <p:bgPr>
        <a:solidFill>
          <a:srgbClr val="00938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wrap="none"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970705DE-0D8F-41DB-8A35-EB8C047AA09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12" name="Footer Placeholder 4">
            <a:extLst>
              <a:ext uri="{FF2B5EF4-FFF2-40B4-BE49-F238E27FC236}">
                <a16:creationId xmlns:a16="http://schemas.microsoft.com/office/drawing/2014/main" id="{1DDB3A18-9523-435D-8E0E-D20868A7B4F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373186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00467F"/>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E3BDBA62-398E-4676-A6C3-9DAA53D9AEF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12" name="Footer Placeholder 4">
            <a:extLst>
              <a:ext uri="{FF2B5EF4-FFF2-40B4-BE49-F238E27FC236}">
                <a16:creationId xmlns:a16="http://schemas.microsoft.com/office/drawing/2014/main" id="{BD6254C1-842B-4544-9D72-B2C476196A2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180750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F1B43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pic>
        <p:nvPicPr>
          <p:cNvPr id="8" name="Picture 7">
            <a:extLst>
              <a:ext uri="{FF2B5EF4-FFF2-40B4-BE49-F238E27FC236}">
                <a16:creationId xmlns:a16="http://schemas.microsoft.com/office/drawing/2014/main" id="{756ED616-8711-4C4F-8B99-8C64DDA93C37}"/>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535237E0-5394-498C-9664-33FFD405B66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12" name="Footer Placeholder 4">
            <a:extLst>
              <a:ext uri="{FF2B5EF4-FFF2-40B4-BE49-F238E27FC236}">
                <a16:creationId xmlns:a16="http://schemas.microsoft.com/office/drawing/2014/main" id="{01A6D64F-4757-406C-BE18-E980ACBEBEF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463094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itle Only">
    <p:bg>
      <p:bgPr>
        <a:solidFill>
          <a:srgbClr val="F2652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wrap="none"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2"/>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sp>
        <p:nvSpPr>
          <p:cNvPr id="8" name="Footer Placeholder 2">
            <a:extLst>
              <a:ext uri="{FF2B5EF4-FFF2-40B4-BE49-F238E27FC236}">
                <a16:creationId xmlns:a16="http://schemas.microsoft.com/office/drawing/2014/main" id="{982F5C2C-9F57-4764-8DAC-1207027C2507}"/>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11" name="Footer Placeholder 4">
            <a:extLst>
              <a:ext uri="{FF2B5EF4-FFF2-40B4-BE49-F238E27FC236}">
                <a16:creationId xmlns:a16="http://schemas.microsoft.com/office/drawing/2014/main" id="{6079D9A8-D022-4809-AF46-D5B6225C897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793630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extLst>
      <p:ext uri="{BB962C8B-B14F-4D97-AF65-F5344CB8AC3E}">
        <p14:creationId xmlns:p14="http://schemas.microsoft.com/office/powerpoint/2010/main" val="82340529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1076172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extBox 8"/>
          <p:cNvSpPr txBox="1"/>
          <p:nvPr userDrawn="1"/>
        </p:nvSpPr>
        <p:spPr>
          <a:xfrm>
            <a:off x="581679"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1992-2014, Leadership Strategies, Inc. V14.01</a:t>
            </a:r>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396337848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3" name="Content Placeholder 2">
            <a:extLst>
              <a:ext uri="{FF2B5EF4-FFF2-40B4-BE49-F238E27FC236}">
                <a16:creationId xmlns:a16="http://schemas.microsoft.com/office/drawing/2014/main" id="{AB657FC1-A3D3-4444-9A92-134A8A2789E2}"/>
              </a:ext>
            </a:extLst>
          </p:cNvPr>
          <p:cNvSpPr>
            <a:spLocks noGrp="1"/>
          </p:cNvSpPr>
          <p:nvPr>
            <p:ph idx="1"/>
          </p:nvPr>
        </p:nvSpPr>
        <p:spPr>
          <a:xfrm>
            <a:off x="657225" y="1679552"/>
            <a:ext cx="10696575" cy="4505732"/>
          </a:xfrm>
        </p:spPr>
        <p:txBody>
          <a:bodyPr/>
          <a:lstStyle>
            <a:lvl1pPr marL="0" indent="0">
              <a:spcBef>
                <a:spcPts val="1600"/>
              </a:spcBef>
              <a:buNone/>
              <a:defRPr sz="2800">
                <a:solidFill>
                  <a:srgbClr val="00C7B1"/>
                </a:solidFill>
              </a:defRPr>
            </a:lvl1pPr>
            <a:lvl2pPr>
              <a:spcBef>
                <a:spcPts val="800"/>
              </a:spcBef>
              <a:defRPr sz="2800"/>
            </a:lvl2pPr>
            <a:lvl3pP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3793822C-7CA8-46C2-9C5E-87D2630E5B54}"/>
              </a:ext>
            </a:extLst>
          </p:cNvPr>
          <p:cNvSpPr>
            <a:spLocks noGrp="1"/>
          </p:cNvSpPr>
          <p:nvPr>
            <p:ph type="ftr" sz="quarter" idx="11"/>
          </p:nvPr>
        </p:nvSpPr>
        <p:spPr>
          <a:xfrm>
            <a:off x="3307749" y="6378122"/>
            <a:ext cx="6179918" cy="365125"/>
          </a:xfrm>
        </p:spPr>
        <p:txBody>
          <a:bodyPr/>
          <a:lstStyle/>
          <a:p>
            <a:r>
              <a:rPr lang="en-US"/>
              <a:t>Copyright 1992-2015, Leadership Strategies, Inc. V15.02 </a:t>
            </a:r>
          </a:p>
        </p:txBody>
      </p:sp>
      <p:pic>
        <p:nvPicPr>
          <p:cNvPr id="11" name="Picture 10" descr="background_standard_screen.jpg">
            <a:extLst>
              <a:ext uri="{FF2B5EF4-FFF2-40B4-BE49-F238E27FC236}">
                <a16:creationId xmlns:a16="http://schemas.microsoft.com/office/drawing/2014/main" id="{012B42F1-46B5-4FA7-A00C-772D5EB1103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7A8DD002-4CE2-42C3-8791-8CA56B0593F4}"/>
              </a:ext>
            </a:extLst>
          </p:cNvPr>
          <p:cNvSpPr/>
          <p:nvPr userDrawn="1"/>
        </p:nvSpPr>
        <p:spPr>
          <a:xfrm>
            <a:off x="1" y="0"/>
            <a:ext cx="457256"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60E999C9-B9B8-4E97-A2AE-5A2B38ADEFD1}"/>
              </a:ext>
            </a:extLst>
          </p:cNvPr>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ADB54067-5B18-4465-97EA-57FCAAA2A49F}"/>
              </a:ext>
            </a:extLst>
          </p:cNvPr>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8692549" y="6360187"/>
            <a:ext cx="3113692" cy="444477"/>
          </a:xfrm>
          <a:prstGeom prst="rect">
            <a:avLst/>
          </a:prstGeom>
        </p:spPr>
      </p:pic>
      <p:sp>
        <p:nvSpPr>
          <p:cNvPr id="15" name="TextBox 14">
            <a:extLst>
              <a:ext uri="{FF2B5EF4-FFF2-40B4-BE49-F238E27FC236}">
                <a16:creationId xmlns:a16="http://schemas.microsoft.com/office/drawing/2014/main" id="{BBC83268-666D-49EE-BBC2-36B16D519CC4}"/>
              </a:ext>
            </a:extLst>
          </p:cNvPr>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7" name="TextBox 16">
            <a:extLst>
              <a:ext uri="{FF2B5EF4-FFF2-40B4-BE49-F238E27FC236}">
                <a16:creationId xmlns:a16="http://schemas.microsoft.com/office/drawing/2014/main" id="{6FFF890D-9A60-4C30-B34F-B5E309D3A18D}"/>
              </a:ext>
            </a:extLst>
          </p:cNvPr>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1936129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79552"/>
            <a:ext cx="10815638" cy="4410099"/>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a:t>Copyright 1992-2015, Leadership Strategies, Inc. V15.02 </a:t>
            </a:r>
            <a:endParaRPr lang="en-US" dirty="0"/>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897390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29509"/>
            <a:ext cx="10815638" cy="4460144"/>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a:t>Copyright 1992-2015, Leadership Strategies, Inc. V15.02 </a:t>
            </a:r>
            <a:endParaRPr lang="en-US" dirty="0"/>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Tree>
    <p:extLst>
      <p:ext uri="{BB962C8B-B14F-4D97-AF65-F5344CB8AC3E}">
        <p14:creationId xmlns:p14="http://schemas.microsoft.com/office/powerpoint/2010/main" val="3957360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671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005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p:txBody>
          <a:bodyPr/>
          <a:lstStyle/>
          <a:p>
            <a:r>
              <a:rPr lang="en-US"/>
              <a:t>Copyright 1992-2015, Leadership Strategies, Inc. V15.02 </a:t>
            </a:r>
            <a:endParaRPr lang="en-US" dirty="0"/>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006366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628650" y="1718562"/>
            <a:ext cx="5368925"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628650" y="2438400"/>
            <a:ext cx="5368925"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5960022" y="1718562"/>
            <a:ext cx="5395366"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5960022" y="2438400"/>
            <a:ext cx="5395366"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p:txBody>
          <a:bodyPr/>
          <a:lstStyle/>
          <a:p>
            <a:r>
              <a:rPr lang="en-US"/>
              <a:t>Copyright 1992-2015, Leadership Strategies, Inc. V15.02 </a:t>
            </a:r>
            <a:endParaRPr lang="en-US" dirty="0"/>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685594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p:txBody>
          <a:bodyPr/>
          <a:lstStyle/>
          <a:p>
            <a:r>
              <a:rPr lang="en-US"/>
              <a:t>Copyright 1992-2015, Leadership Strategies, Inc. V15.02 </a:t>
            </a:r>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352570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6172200" cy="4541838"/>
          </a:xfrm>
        </p:spPr>
        <p:txBody>
          <a:bodyPr/>
          <a:lstStyle>
            <a:lvl1pPr marL="0" indent="0">
              <a:buNone/>
              <a:defRPr sz="3200">
                <a:solidFill>
                  <a:srgbClr val="00C7B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6B18280-8B58-A643-944B-89338F62E0E1}"/>
              </a:ext>
            </a:extLst>
          </p:cNvPr>
          <p:cNvSpPr>
            <a:spLocks noGrp="1"/>
          </p:cNvSpPr>
          <p:nvPr>
            <p:ph type="ftr" sz="quarter" idx="11"/>
          </p:nvPr>
        </p:nvSpPr>
        <p:spPr/>
        <p:txBody>
          <a:bodyPr/>
          <a:lstStyle/>
          <a:p>
            <a:r>
              <a:rPr lang="en-US"/>
              <a:t>Copyright 1992-2015, Leadership Strategies, Inc. V15.02 </a:t>
            </a:r>
            <a:endParaRPr lang="en-US" dirty="0"/>
          </a:p>
        </p:txBody>
      </p:sp>
      <p:sp>
        <p:nvSpPr>
          <p:cNvPr id="7" name="Slide Number Placeholder 6">
            <a:extLst>
              <a:ext uri="{FF2B5EF4-FFF2-40B4-BE49-F238E27FC236}">
                <a16:creationId xmlns:a16="http://schemas.microsoft.com/office/drawing/2014/main" id="{DBDBCE79-FD0F-2B44-881B-8E95263187D6}"/>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3191185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A777ABB-0E99-6740-9225-0F0BD3A78581}"/>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
        <p:nvSpPr>
          <p:cNvPr id="7" name="Footer Placeholder 4">
            <a:extLst>
              <a:ext uri="{FF2B5EF4-FFF2-40B4-BE49-F238E27FC236}">
                <a16:creationId xmlns:a16="http://schemas.microsoft.com/office/drawing/2014/main" id="{6330CCC0-4408-4713-8928-D6E4E2EC377E}"/>
              </a:ext>
            </a:extLst>
          </p:cNvPr>
          <p:cNvSpPr txBox="1">
            <a:spLocks/>
          </p:cNvSpPr>
          <p:nvPr/>
        </p:nvSpPr>
        <p:spPr>
          <a:xfrm>
            <a:off x="6780288" y="6381124"/>
            <a:ext cx="51515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rgbClr val="898989"/>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4158999388"/>
      </p:ext>
    </p:extLst>
  </p:cSld>
  <p:clrMap bg1="lt1" tx1="dk1" bg2="lt2" tx2="dk2" accent1="accent1" accent2="accent2" accent3="accent3" accent4="accent4" accent5="accent5" accent6="accent6" hlink="hlink" folHlink="folHlink"/>
  <p:sldLayoutIdLst>
    <p:sldLayoutId id="2147483670" r:id="rId1"/>
    <p:sldLayoutId id="214748369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67" r:id="rId14"/>
    <p:sldLayoutId id="2147483661" r:id="rId15"/>
    <p:sldLayoutId id="2147483662" r:id="rId16"/>
  </p:sldLayoutIdLst>
  <p:transition>
    <p:fade/>
  </p:transition>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C7B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47E5F-7AC3-40FF-9CF2-70CA88DFC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0D5E1B-81C7-4F8A-81B2-F8F48D979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450628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1" r:id="rId8"/>
    <p:sldLayoutId id="2147483692"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pixabay.com/en/tick-writing-yes-okay-accept-145475/"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hyperlink" Target="http://commons.wikimedia.org/wiki/File:Clipboard_01.svg"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df"/><Relationship Id="rId7" Type="http://schemas.openxmlformats.org/officeDocument/2006/relationships/image" Target="../media/image10.pd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df"/><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hyperlink" Target="mailto:etraining@leadstrat.com" TargetMode="External"/><Relationship Id="rId7"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hyperlink" Target="http://www.Facebook.com/Leadstra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df"/><Relationship Id="rId7" Type="http://schemas.openxmlformats.org/officeDocument/2006/relationships/image" Target="../media/image10.pd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df"/><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Exercise #5 – Key Points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a:t>
            </a:fld>
            <a:endParaRPr lang="en-US" dirty="0"/>
          </a:p>
        </p:txBody>
      </p:sp>
      <p:sp>
        <p:nvSpPr>
          <p:cNvPr id="3" name="Content Placeholder 2"/>
          <p:cNvSpPr>
            <a:spLocks noGrp="1"/>
          </p:cNvSpPr>
          <p:nvPr>
            <p:ph type="body" sz="quarter" idx="13"/>
          </p:nvPr>
        </p:nvSpPr>
        <p:spPr/>
        <p:txBody>
          <a:bodyPr>
            <a:normAutofit/>
          </a:bodyPr>
          <a:lstStyle/>
          <a:p>
            <a:pPr>
              <a:spcAft>
                <a:spcPts val="1200"/>
              </a:spcAft>
            </a:pPr>
            <a:r>
              <a:rPr lang="en-US" sz="2400" dirty="0"/>
              <a:t>Consensus with Facilitator #1 Delineating Alternatives and Facilitator #2 Strengths &amp; Weaknesses &amp; Merging Alternatives</a:t>
            </a:r>
          </a:p>
          <a:p>
            <a:pPr>
              <a:spcAft>
                <a:spcPts val="1200"/>
              </a:spcAft>
            </a:pPr>
            <a:r>
              <a:rPr lang="en-US" sz="2400" dirty="0"/>
              <a:t>Let’s open the Exercise Packet and go through the details</a:t>
            </a:r>
          </a:p>
          <a:p>
            <a:pPr>
              <a:spcAft>
                <a:spcPts val="1200"/>
              </a:spcAft>
            </a:pPr>
            <a:r>
              <a:rPr lang="en-US" sz="2400" dirty="0"/>
              <a:t>Preparation time</a:t>
            </a:r>
            <a:endParaRPr lang="en-US" sz="2400" dirty="0">
              <a:solidFill>
                <a:srgbClr val="F26522"/>
              </a:solidFill>
            </a:endParaRPr>
          </a:p>
        </p:txBody>
      </p:sp>
      <p:sp>
        <p:nvSpPr>
          <p:cNvPr id="5" name="Footer Placeholder 4">
            <a:extLst>
              <a:ext uri="{FF2B5EF4-FFF2-40B4-BE49-F238E27FC236}">
                <a16:creationId xmlns:a16="http://schemas.microsoft.com/office/drawing/2014/main" id="{FE961832-0706-4AB9-AE61-A8B44991E225}"/>
              </a:ext>
            </a:extLst>
          </p:cNvPr>
          <p:cNvSpPr>
            <a:spLocks noGrp="1"/>
          </p:cNvSpPr>
          <p:nvPr>
            <p:ph type="ftr" sz="quarter" idx="11"/>
          </p:nvPr>
        </p:nvSpPr>
        <p:spPr/>
        <p:txBody>
          <a:bodyPr/>
          <a:lstStyle/>
          <a:p>
            <a:r>
              <a:rPr lang="en-US"/>
              <a:t>Copyright 1992-2015, Leadership Strategies, Inc. V15.02 </a:t>
            </a:r>
          </a:p>
        </p:txBody>
      </p:sp>
    </p:spTree>
    <p:extLst>
      <p:ext uri="{BB962C8B-B14F-4D97-AF65-F5344CB8AC3E}">
        <p14:creationId xmlns:p14="http://schemas.microsoft.com/office/powerpoint/2010/main" val="253543892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10</a:t>
            </a:fld>
            <a:endParaRPr lang="en-US" dirty="0"/>
          </a:p>
        </p:txBody>
      </p:sp>
      <p:sp>
        <p:nvSpPr>
          <p:cNvPr id="6" name="Title 5"/>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A. Choose an Agenda Based on Objectives</a:t>
            </a:r>
          </a:p>
        </p:txBody>
      </p:sp>
      <p:sp>
        <p:nvSpPr>
          <p:cNvPr id="8" name="Footer Placeholder 6">
            <a:extLst>
              <a:ext uri="{FF2B5EF4-FFF2-40B4-BE49-F238E27FC236}">
                <a16:creationId xmlns:a16="http://schemas.microsoft.com/office/drawing/2014/main" id="{EC264326-63F4-41FA-8377-D571E479B14E}"/>
              </a:ext>
            </a:extLst>
          </p:cNvPr>
          <p:cNvSpPr>
            <a:spLocks noGrp="1"/>
          </p:cNvSpPr>
          <p:nvPr>
            <p:ph type="ftr" sz="quarter" idx="11"/>
          </p:nvPr>
        </p:nvSpPr>
        <p:spPr/>
        <p:txBody>
          <a:bodyPr/>
          <a:lstStyle/>
          <a:p>
            <a:r>
              <a:rPr lang="en-US" dirty="0"/>
              <a:t>Copyright 1992-2015, Leadership Strategies, Inc. V15.02 </a:t>
            </a:r>
          </a:p>
        </p:txBody>
      </p:sp>
      <p:pic>
        <p:nvPicPr>
          <p:cNvPr id="7" name="Picture 6">
            <a:extLst>
              <a:ext uri="{FF2B5EF4-FFF2-40B4-BE49-F238E27FC236}">
                <a16:creationId xmlns:a16="http://schemas.microsoft.com/office/drawing/2014/main" id="{F602A278-27E1-488E-9183-3828D1ADB435}"/>
              </a:ext>
            </a:extLst>
          </p:cNvPr>
          <p:cNvPicPr>
            <a:picLocks noChangeAspect="1"/>
          </p:cNvPicPr>
          <p:nvPr/>
        </p:nvPicPr>
        <p:blipFill>
          <a:blip r:embed="rId3"/>
          <a:stretch>
            <a:fillRect/>
          </a:stretch>
        </p:blipFill>
        <p:spPr>
          <a:xfrm>
            <a:off x="8543499" y="2667000"/>
            <a:ext cx="1263837" cy="2527674"/>
          </a:xfrm>
          <a:prstGeom prst="rect">
            <a:avLst/>
          </a:prstGeom>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560388" y="355600"/>
            <a:ext cx="9818292" cy="853440"/>
          </a:xfrm>
          <a:prstGeom prst="rect">
            <a:avLst/>
          </a:prstGeom>
        </p:spPr>
        <p:txBody>
          <a:bodyPr vert="horz" lIns="91440" tIns="45720" rIns="91440" bIns="45720" rtlCol="0" anchor="ctr">
            <a:noAutofit/>
          </a:bodyPr>
          <a:lstStyle/>
          <a:p>
            <a:pPr marL="640080" indent="-640080">
              <a:lnSpc>
                <a:spcPts val="4960"/>
              </a:lnSpc>
              <a:spcBef>
                <a:spcPct val="0"/>
              </a:spcBef>
              <a:buFont typeface="+mj-lt"/>
              <a:buAutoNum type="alphaUcPeriod"/>
              <a:defRPr/>
            </a:pPr>
            <a:r>
              <a:rPr lang="en-US" sz="3600" dirty="0">
                <a:latin typeface="Arial" panose="020B0604020202020204" pitchFamily="34" charset="0"/>
                <a:ea typeface="+mj-ea"/>
                <a:cs typeface="Arial" panose="020B0604020202020204" pitchFamily="34" charset="0"/>
              </a:rPr>
              <a:t>Choose Agenda Based On Objectives</a:t>
            </a:r>
          </a:p>
        </p:txBody>
      </p:sp>
      <p:sp>
        <p:nvSpPr>
          <p:cNvPr id="2" name="Slide Number Placeholder 1"/>
          <p:cNvSpPr>
            <a:spLocks noGrp="1"/>
          </p:cNvSpPr>
          <p:nvPr>
            <p:ph type="sldNum" sz="quarter" idx="12"/>
          </p:nvPr>
        </p:nvSpPr>
        <p:spPr/>
        <p:txBody>
          <a:bodyPr/>
          <a:lstStyle/>
          <a:p>
            <a:fld id="{F29FD61F-2294-5D42-A9D7-9928D42B3773}" type="slidenum">
              <a:rPr lang="en-US" smtClean="0"/>
              <a:pPr/>
              <a:t>11</a:t>
            </a:fld>
            <a:endParaRPr lang="en-US" dirty="0"/>
          </a:p>
        </p:txBody>
      </p:sp>
      <p:sp>
        <p:nvSpPr>
          <p:cNvPr id="5" name="Content Placeholder 4"/>
          <p:cNvSpPr>
            <a:spLocks noGrp="1"/>
          </p:cNvSpPr>
          <p:nvPr>
            <p:ph type="body" sz="quarter" idx="13"/>
          </p:nvPr>
        </p:nvSpPr>
        <p:spPr/>
        <p:txBody>
          <a:bodyPr>
            <a:normAutofit/>
          </a:bodyPr>
          <a:lstStyle/>
          <a:p>
            <a:pPr>
              <a:lnSpc>
                <a:spcPct val="100000"/>
              </a:lnSpc>
              <a:spcAft>
                <a:spcPts val="1200"/>
              </a:spcAft>
            </a:pPr>
            <a:r>
              <a:rPr lang="en-US" sz="2400" dirty="0"/>
              <a:t>The agenda identifies the major activities (facilitated processes) to be done to meet the session objectives</a:t>
            </a:r>
          </a:p>
          <a:p>
            <a:pPr>
              <a:lnSpc>
                <a:spcPct val="100000"/>
              </a:lnSpc>
              <a:spcAft>
                <a:spcPts val="1200"/>
              </a:spcAft>
            </a:pPr>
            <a:r>
              <a:rPr lang="en-US" sz="2400" dirty="0"/>
              <a:t>The agenda communicates what will happen during the session</a:t>
            </a:r>
          </a:p>
          <a:p>
            <a:pPr>
              <a:lnSpc>
                <a:spcPct val="100000"/>
              </a:lnSpc>
              <a:spcAft>
                <a:spcPts val="1200"/>
              </a:spcAft>
            </a:pPr>
            <a:r>
              <a:rPr lang="en-US" sz="2400" dirty="0"/>
              <a:t>Select the agenda model whose purpose and content most closely match your session</a:t>
            </a:r>
          </a:p>
        </p:txBody>
      </p:sp>
      <p:sp>
        <p:nvSpPr>
          <p:cNvPr id="3" name="Footer Placeholder 2">
            <a:extLst>
              <a:ext uri="{FF2B5EF4-FFF2-40B4-BE49-F238E27FC236}">
                <a16:creationId xmlns:a16="http://schemas.microsoft.com/office/drawing/2014/main" id="{1955B8EE-995A-44AD-BD6E-0D5D5ABDD0B6}"/>
              </a:ext>
            </a:extLst>
          </p:cNvPr>
          <p:cNvSpPr>
            <a:spLocks noGrp="1"/>
          </p:cNvSpPr>
          <p:nvPr>
            <p:ph type="ftr" sz="quarter" idx="11"/>
          </p:nvPr>
        </p:nvSpPr>
        <p:spPr/>
        <p:txBody>
          <a:bodyPr/>
          <a:lstStyle/>
          <a:p>
            <a:r>
              <a:rPr lang="en-US"/>
              <a:t>Copyright 1992-2015, Leadership Strategies, Inc. V15.02 </a:t>
            </a:r>
          </a:p>
        </p:txBody>
      </p:sp>
      <p:sp>
        <p:nvSpPr>
          <p:cNvPr id="7" name="TextBox 6"/>
          <p:cNvSpPr txBox="1"/>
          <p:nvPr/>
        </p:nvSpPr>
        <p:spPr>
          <a:xfrm>
            <a:off x="10945812" y="576789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10-3</a:t>
            </a:r>
          </a:p>
        </p:txBody>
      </p:sp>
      <p:sp>
        <p:nvSpPr>
          <p:cNvPr id="8" name="Rectangle 7">
            <a:extLst>
              <a:ext uri="{FF2B5EF4-FFF2-40B4-BE49-F238E27FC236}">
                <a16:creationId xmlns:a16="http://schemas.microsoft.com/office/drawing/2014/main" id="{4A3F7179-328A-4FAF-99C7-4FB4F75A8559}"/>
              </a:ext>
            </a:extLst>
          </p:cNvPr>
          <p:cNvSpPr/>
          <p:nvPr/>
        </p:nvSpPr>
        <p:spPr>
          <a:xfrm>
            <a:off x="11755715" y="3611530"/>
            <a:ext cx="248206" cy="1039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12</a:t>
            </a:fld>
            <a:endParaRPr lang="en-US" dirty="0"/>
          </a:p>
        </p:txBody>
      </p:sp>
      <p:sp>
        <p:nvSpPr>
          <p:cNvPr id="6" name="Title 5"/>
          <p:cNvSpPr>
            <a:spLocks noGrp="1"/>
          </p:cNvSpPr>
          <p:nvPr>
            <p:ph type="title"/>
          </p:nvPr>
        </p:nvSpPr>
        <p:spPr/>
        <p:txBody>
          <a:bodyPr>
            <a:normAutofit/>
          </a:bodyPr>
          <a:lstStyle/>
          <a:p>
            <a:r>
              <a:rPr lang="en-US" sz="5000" i="1" dirty="0">
                <a:latin typeface="Arial" panose="020B0604020202020204" pitchFamily="34" charset="0"/>
                <a:cs typeface="Arial" panose="020B0604020202020204" pitchFamily="34" charset="0"/>
              </a:rPr>
              <a:t>“Number 9 will work”</a:t>
            </a:r>
          </a:p>
        </p:txBody>
      </p:sp>
      <p:sp>
        <p:nvSpPr>
          <p:cNvPr id="16" name="Footer Placeholder 6">
            <a:extLst>
              <a:ext uri="{FF2B5EF4-FFF2-40B4-BE49-F238E27FC236}">
                <a16:creationId xmlns:a16="http://schemas.microsoft.com/office/drawing/2014/main" id="{868A4D02-821C-4102-8839-7C402A486AE1}"/>
              </a:ext>
            </a:extLst>
          </p:cNvPr>
          <p:cNvSpPr>
            <a:spLocks noGrp="1"/>
          </p:cNvSpPr>
          <p:nvPr>
            <p:ph type="ftr" sz="quarter" idx="11"/>
          </p:nvPr>
        </p:nvSpPr>
        <p:spPr/>
        <p:txBody>
          <a:bodyPr/>
          <a:lstStyle/>
          <a:p>
            <a:r>
              <a:rPr lang="en-US" dirty="0"/>
              <a:t>Copyright 1992-2015, Leadership Strategies, Inc. V15.02 </a:t>
            </a:r>
          </a:p>
        </p:txBody>
      </p:sp>
      <p:sp>
        <p:nvSpPr>
          <p:cNvPr id="5" name="Oval 4"/>
          <p:cNvSpPr/>
          <p:nvPr/>
        </p:nvSpPr>
        <p:spPr>
          <a:xfrm>
            <a:off x="7171539" y="885541"/>
            <a:ext cx="852273" cy="852272"/>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bg1"/>
                </a:solidFill>
                <a:latin typeface="Franklin Gothic Book"/>
                <a:cs typeface="Franklin Gothic Book"/>
              </a:rPr>
              <a:t>1</a:t>
            </a:r>
          </a:p>
        </p:txBody>
      </p:sp>
      <p:sp>
        <p:nvSpPr>
          <p:cNvPr id="7" name="Oval 6"/>
          <p:cNvSpPr/>
          <p:nvPr/>
        </p:nvSpPr>
        <p:spPr>
          <a:xfrm>
            <a:off x="7171539" y="1871640"/>
            <a:ext cx="852273" cy="852272"/>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bg1"/>
                </a:solidFill>
                <a:latin typeface="Franklin Gothic Book"/>
                <a:cs typeface="Franklin Gothic Book"/>
              </a:rPr>
              <a:t>2</a:t>
            </a:r>
          </a:p>
        </p:txBody>
      </p:sp>
      <p:sp>
        <p:nvSpPr>
          <p:cNvPr id="8" name="Oval 7"/>
          <p:cNvSpPr/>
          <p:nvPr/>
        </p:nvSpPr>
        <p:spPr>
          <a:xfrm>
            <a:off x="7171539" y="2857740"/>
            <a:ext cx="852273" cy="852272"/>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bg1"/>
                </a:solidFill>
                <a:latin typeface="Franklin Gothic Book"/>
                <a:cs typeface="Franklin Gothic Book"/>
              </a:rPr>
              <a:t>3</a:t>
            </a:r>
          </a:p>
        </p:txBody>
      </p:sp>
      <p:sp>
        <p:nvSpPr>
          <p:cNvPr id="9" name="Oval 8"/>
          <p:cNvSpPr/>
          <p:nvPr/>
        </p:nvSpPr>
        <p:spPr>
          <a:xfrm>
            <a:off x="7171539" y="3843839"/>
            <a:ext cx="852273" cy="852272"/>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bg1"/>
                </a:solidFill>
                <a:latin typeface="Franklin Gothic Book"/>
                <a:cs typeface="Franklin Gothic Book"/>
              </a:rPr>
              <a:t>4</a:t>
            </a:r>
          </a:p>
        </p:txBody>
      </p:sp>
      <p:sp>
        <p:nvSpPr>
          <p:cNvPr id="10" name="Oval 9"/>
          <p:cNvSpPr/>
          <p:nvPr/>
        </p:nvSpPr>
        <p:spPr>
          <a:xfrm>
            <a:off x="7171539" y="4829941"/>
            <a:ext cx="852273" cy="852272"/>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bg1"/>
                </a:solidFill>
                <a:latin typeface="Franklin Gothic Book"/>
                <a:cs typeface="Franklin Gothic Book"/>
              </a:rPr>
              <a:t>5</a:t>
            </a:r>
          </a:p>
        </p:txBody>
      </p:sp>
      <p:sp>
        <p:nvSpPr>
          <p:cNvPr id="11" name="Oval 10"/>
          <p:cNvSpPr/>
          <p:nvPr/>
        </p:nvSpPr>
        <p:spPr>
          <a:xfrm>
            <a:off x="8276109" y="885541"/>
            <a:ext cx="852273" cy="852272"/>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bg1"/>
                </a:solidFill>
                <a:latin typeface="Franklin Gothic Book"/>
                <a:cs typeface="Franklin Gothic Book"/>
              </a:rPr>
              <a:t>6</a:t>
            </a:r>
          </a:p>
        </p:txBody>
      </p:sp>
      <p:sp>
        <p:nvSpPr>
          <p:cNvPr id="12" name="Oval 11"/>
          <p:cNvSpPr/>
          <p:nvPr/>
        </p:nvSpPr>
        <p:spPr>
          <a:xfrm>
            <a:off x="8276109" y="1871640"/>
            <a:ext cx="852273" cy="852272"/>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bg1"/>
                </a:solidFill>
                <a:latin typeface="Franklin Gothic Book"/>
                <a:cs typeface="Franklin Gothic Book"/>
              </a:rPr>
              <a:t>7</a:t>
            </a:r>
          </a:p>
        </p:txBody>
      </p:sp>
      <p:sp>
        <p:nvSpPr>
          <p:cNvPr id="13" name="Oval 12"/>
          <p:cNvSpPr/>
          <p:nvPr/>
        </p:nvSpPr>
        <p:spPr>
          <a:xfrm>
            <a:off x="8276109" y="2857740"/>
            <a:ext cx="852273" cy="852272"/>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bg1"/>
                </a:solidFill>
                <a:latin typeface="Franklin Gothic Book"/>
                <a:cs typeface="Franklin Gothic Book"/>
              </a:rPr>
              <a:t>8</a:t>
            </a:r>
          </a:p>
        </p:txBody>
      </p:sp>
      <p:sp>
        <p:nvSpPr>
          <p:cNvPr id="14" name="Oval 13"/>
          <p:cNvSpPr/>
          <p:nvPr/>
        </p:nvSpPr>
        <p:spPr>
          <a:xfrm>
            <a:off x="8276109" y="3843839"/>
            <a:ext cx="852273" cy="85227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rgbClr val="009383"/>
                </a:solidFill>
                <a:latin typeface="Franklin Gothic Book"/>
                <a:cs typeface="Franklin Gothic Book"/>
              </a:rPr>
              <a:t>9</a:t>
            </a:r>
          </a:p>
        </p:txBody>
      </p:sp>
      <p:sp>
        <p:nvSpPr>
          <p:cNvPr id="15" name="Oval 14"/>
          <p:cNvSpPr/>
          <p:nvPr/>
        </p:nvSpPr>
        <p:spPr>
          <a:xfrm>
            <a:off x="8276109" y="4829941"/>
            <a:ext cx="852273" cy="852272"/>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bg1"/>
                </a:solidFill>
                <a:latin typeface="Franklin Gothic Book"/>
                <a:cs typeface="Franklin Gothic Book"/>
              </a:rPr>
              <a:t>10</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13</a:t>
            </a:fld>
            <a:endParaRPr lang="en-US" dirty="0"/>
          </a:p>
        </p:txBody>
      </p:sp>
      <p:sp>
        <p:nvSpPr>
          <p:cNvPr id="6" name="Title 5"/>
          <p:cNvSpPr>
            <a:spLocks noGrp="1"/>
          </p:cNvSpPr>
          <p:nvPr>
            <p:ph type="title"/>
          </p:nvPr>
        </p:nvSpPr>
        <p:spPr/>
        <p:txBody>
          <a:bodyPr>
            <a:normAutofit fontScale="90000"/>
          </a:bodyPr>
          <a:lstStyle/>
          <a:p>
            <a:r>
              <a:rPr lang="en-US" sz="5000" dirty="0">
                <a:latin typeface="Arial" panose="020B0604020202020204" pitchFamily="34" charset="0"/>
                <a:cs typeface="Arial" panose="020B0604020202020204" pitchFamily="34" charset="0"/>
              </a:rPr>
              <a:t>B. Tailor Agenda to Needs</a:t>
            </a:r>
          </a:p>
        </p:txBody>
      </p:sp>
      <p:sp>
        <p:nvSpPr>
          <p:cNvPr id="7" name="Footer Placeholder 6">
            <a:extLst>
              <a:ext uri="{FF2B5EF4-FFF2-40B4-BE49-F238E27FC236}">
                <a16:creationId xmlns:a16="http://schemas.microsoft.com/office/drawing/2014/main" id="{ACB4CB91-87AC-4554-868A-6166A5B840AF}"/>
              </a:ext>
            </a:extLst>
          </p:cNvPr>
          <p:cNvSpPr>
            <a:spLocks noGrp="1"/>
          </p:cNvSpPr>
          <p:nvPr>
            <p:ph type="ftr" sz="quarter" idx="11"/>
          </p:nvPr>
        </p:nvSpPr>
        <p:spPr/>
        <p:txBody>
          <a:bodyPr/>
          <a:lstStyle/>
          <a:p>
            <a:r>
              <a:rPr lang="en-US" dirty="0"/>
              <a:t>Copyright 1992-2015, Leadership Strategies, Inc. V15.02 </a:t>
            </a:r>
          </a:p>
        </p:txBody>
      </p:sp>
      <p:sp>
        <p:nvSpPr>
          <p:cNvPr id="5" name="TextBox 4"/>
          <p:cNvSpPr txBox="1"/>
          <p:nvPr/>
        </p:nvSpPr>
        <p:spPr>
          <a:xfrm>
            <a:off x="10960141" y="5692073"/>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10-4</a:t>
            </a:r>
          </a:p>
        </p:txBody>
      </p:sp>
      <p:pic>
        <p:nvPicPr>
          <p:cNvPr id="9" name="Picture 8">
            <a:extLst>
              <a:ext uri="{FF2B5EF4-FFF2-40B4-BE49-F238E27FC236}">
                <a16:creationId xmlns:a16="http://schemas.microsoft.com/office/drawing/2014/main" id="{EDB1ED8F-56DD-452A-A858-77897CC4A1E4}"/>
              </a:ext>
            </a:extLst>
          </p:cNvPr>
          <p:cNvPicPr>
            <a:picLocks noChangeAspect="1"/>
          </p:cNvPicPr>
          <p:nvPr/>
        </p:nvPicPr>
        <p:blipFill>
          <a:blip r:embed="rId3"/>
          <a:stretch>
            <a:fillRect/>
          </a:stretch>
        </p:blipFill>
        <p:spPr>
          <a:xfrm>
            <a:off x="7656394" y="2750912"/>
            <a:ext cx="2472196" cy="2532494"/>
          </a:xfrm>
          <a:prstGeom prst="rect">
            <a:avLst/>
          </a:prstGeom>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B. Tailor Agenda to Needs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14</a:t>
            </a:fld>
            <a:endParaRPr lang="en-US" dirty="0"/>
          </a:p>
        </p:txBody>
      </p:sp>
      <p:sp>
        <p:nvSpPr>
          <p:cNvPr id="3" name="Content Placeholder 2"/>
          <p:cNvSpPr>
            <a:spLocks noGrp="1"/>
          </p:cNvSpPr>
          <p:nvPr>
            <p:ph type="body" sz="quarter" idx="13"/>
          </p:nvPr>
        </p:nvSpPr>
        <p:spPr>
          <a:xfrm>
            <a:off x="560388" y="1582738"/>
            <a:ext cx="5036783" cy="4602544"/>
          </a:xfrm>
        </p:spPr>
        <p:txBody>
          <a:bodyPr>
            <a:normAutofit/>
          </a:bodyPr>
          <a:lstStyle/>
          <a:p>
            <a:pPr>
              <a:lnSpc>
                <a:spcPct val="100000"/>
              </a:lnSpc>
              <a:spcAft>
                <a:spcPts val="1800"/>
              </a:spcAft>
            </a:pPr>
            <a:r>
              <a:rPr lang="en-US" sz="2400" dirty="0"/>
              <a:t>Use your notes from the sponsor interview and your understanding of the session objective</a:t>
            </a:r>
          </a:p>
          <a:p>
            <a:pPr>
              <a:lnSpc>
                <a:spcPct val="100000"/>
              </a:lnSpc>
              <a:spcAft>
                <a:spcPts val="1800"/>
              </a:spcAft>
            </a:pPr>
            <a:r>
              <a:rPr lang="en-US" sz="2400" dirty="0"/>
              <a:t>Always customize the Introduction and Review/Close sections</a:t>
            </a:r>
          </a:p>
          <a:p>
            <a:pPr>
              <a:lnSpc>
                <a:spcPct val="100000"/>
              </a:lnSpc>
              <a:spcAft>
                <a:spcPts val="1800"/>
              </a:spcAft>
            </a:pPr>
            <a:r>
              <a:rPr lang="en-US" sz="2400" dirty="0"/>
              <a:t>Take a layered approach</a:t>
            </a:r>
          </a:p>
        </p:txBody>
      </p:sp>
      <p:sp>
        <p:nvSpPr>
          <p:cNvPr id="6" name="Rounded Rectangle 5"/>
          <p:cNvSpPr/>
          <p:nvPr/>
        </p:nvSpPr>
        <p:spPr>
          <a:xfrm>
            <a:off x="6593242" y="1453802"/>
            <a:ext cx="3769958" cy="1009417"/>
          </a:xfrm>
          <a:prstGeom prst="round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60"/>
              </a:lnSpc>
            </a:pPr>
            <a:r>
              <a:rPr lang="en-US" sz="2800" cap="all" dirty="0">
                <a:latin typeface="Franklin Gothic Medium"/>
                <a:cs typeface="Franklin Gothic Medium"/>
              </a:rPr>
              <a:t>High level information</a:t>
            </a:r>
          </a:p>
        </p:txBody>
      </p:sp>
      <p:sp>
        <p:nvSpPr>
          <p:cNvPr id="7" name="Rounded Rectangle 6"/>
          <p:cNvSpPr/>
          <p:nvPr/>
        </p:nvSpPr>
        <p:spPr>
          <a:xfrm>
            <a:off x="6593242" y="3795068"/>
            <a:ext cx="1524000" cy="624532"/>
          </a:xfrm>
          <a:prstGeom prst="roundRect">
            <a:avLst/>
          </a:prstGeom>
          <a:solidFill>
            <a:srgbClr val="005B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latin typeface="Franklin Gothic Medium"/>
                <a:cs typeface="Franklin Gothic Medium"/>
              </a:rPr>
              <a:t>Details</a:t>
            </a:r>
          </a:p>
        </p:txBody>
      </p:sp>
      <p:cxnSp>
        <p:nvCxnSpPr>
          <p:cNvPr id="8" name="Straight Arrow Connector 7"/>
          <p:cNvCxnSpPr/>
          <p:nvPr/>
        </p:nvCxnSpPr>
        <p:spPr>
          <a:xfrm rot="5400000">
            <a:off x="8188322" y="2753909"/>
            <a:ext cx="581382" cy="1588"/>
          </a:xfrm>
          <a:prstGeom prst="straightConnector1">
            <a:avLst/>
          </a:prstGeom>
          <a:ln w="38100">
            <a:solidFill>
              <a:srgbClr val="AFBD22"/>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8839200" y="3795068"/>
            <a:ext cx="1524000" cy="624532"/>
          </a:xfrm>
          <a:prstGeom prst="roundRect">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latin typeface="Franklin Gothic Medium"/>
                <a:cs typeface="Franklin Gothic Medium"/>
              </a:rPr>
              <a:t>Details</a:t>
            </a:r>
          </a:p>
        </p:txBody>
      </p:sp>
      <p:sp>
        <p:nvSpPr>
          <p:cNvPr id="12" name="Rounded Rectangle 11"/>
          <p:cNvSpPr/>
          <p:nvPr/>
        </p:nvSpPr>
        <p:spPr>
          <a:xfrm>
            <a:off x="7716221" y="3060693"/>
            <a:ext cx="1524000" cy="624532"/>
          </a:xfrm>
          <a:prstGeom prst="round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latin typeface="Franklin Gothic Medium"/>
                <a:cs typeface="Franklin Gothic Medium"/>
              </a:rPr>
              <a:t>Details</a:t>
            </a:r>
          </a:p>
        </p:txBody>
      </p:sp>
      <p:cxnSp>
        <p:nvCxnSpPr>
          <p:cNvPr id="14" name="Straight Arrow Connector 13"/>
          <p:cNvCxnSpPr/>
          <p:nvPr/>
        </p:nvCxnSpPr>
        <p:spPr>
          <a:xfrm rot="5400000">
            <a:off x="6705807" y="3114241"/>
            <a:ext cx="1300458" cy="1588"/>
          </a:xfrm>
          <a:prstGeom prst="straightConnector1">
            <a:avLst/>
          </a:prstGeom>
          <a:ln w="38100">
            <a:solidFill>
              <a:srgbClr val="AFBD22"/>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a:off x="8950971" y="3114241"/>
            <a:ext cx="1300458" cy="1588"/>
          </a:xfrm>
          <a:prstGeom prst="straightConnector1">
            <a:avLst/>
          </a:prstGeom>
          <a:ln w="38100">
            <a:solidFill>
              <a:srgbClr val="AFBD22"/>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6593242" y="4797420"/>
            <a:ext cx="3769958" cy="1479550"/>
          </a:xfrm>
          <a:prstGeom prst="round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latin typeface="Franklin Gothic Book"/>
                <a:cs typeface="Franklin Gothic Book"/>
              </a:rPr>
              <a:t>It’s generally best NOT to include specific start and ending time for each facilitated process</a:t>
            </a:r>
          </a:p>
        </p:txBody>
      </p:sp>
      <p:sp>
        <p:nvSpPr>
          <p:cNvPr id="15" name="Footer Placeholder 6">
            <a:extLst>
              <a:ext uri="{FF2B5EF4-FFF2-40B4-BE49-F238E27FC236}">
                <a16:creationId xmlns:a16="http://schemas.microsoft.com/office/drawing/2014/main" id="{6D896A42-7032-425F-A2B5-004C123BEB29}"/>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
        <p:nvSpPr>
          <p:cNvPr id="16" name="Rectangle 15">
            <a:extLst>
              <a:ext uri="{FF2B5EF4-FFF2-40B4-BE49-F238E27FC236}">
                <a16:creationId xmlns:a16="http://schemas.microsoft.com/office/drawing/2014/main" id="{31673BF7-B8EB-458C-88DF-2EBF5E761542}"/>
              </a:ext>
            </a:extLst>
          </p:cNvPr>
          <p:cNvSpPr/>
          <p:nvPr/>
        </p:nvSpPr>
        <p:spPr>
          <a:xfrm>
            <a:off x="11507509" y="4955587"/>
            <a:ext cx="248206" cy="1039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15</a:t>
            </a:fld>
            <a:endParaRPr lang="en-US" dirty="0"/>
          </a:p>
        </p:txBody>
      </p:sp>
      <p:sp>
        <p:nvSpPr>
          <p:cNvPr id="6" name="Title 5"/>
          <p:cNvSpPr>
            <a:spLocks noGrp="1"/>
          </p:cNvSpPr>
          <p:nvPr>
            <p:ph type="title"/>
          </p:nvPr>
        </p:nvSpPr>
        <p:spPr>
          <a:xfrm>
            <a:off x="685800" y="689771"/>
            <a:ext cx="8671560" cy="1243007"/>
          </a:xfrm>
        </p:spPr>
        <p:txBody>
          <a:bodyPr>
            <a:normAutofit fontScale="90000"/>
          </a:bodyPr>
          <a:lstStyle/>
          <a:p>
            <a:pPr marL="914400" indent="-914400">
              <a:buFont typeface="+mj-lt"/>
              <a:buAutoNum type="alphaUcPeriod" startAt="3"/>
            </a:pPr>
            <a:r>
              <a:rPr lang="en-US" dirty="0">
                <a:latin typeface="Arial" panose="020B0604020202020204" pitchFamily="34" charset="0"/>
                <a:cs typeface="Arial" panose="020B0604020202020204" pitchFamily="34" charset="0"/>
              </a:rPr>
              <a:t>Incorporate Consensus-Building Principles</a:t>
            </a:r>
          </a:p>
        </p:txBody>
      </p:sp>
      <p:sp>
        <p:nvSpPr>
          <p:cNvPr id="7" name="Footer Placeholder 6">
            <a:extLst>
              <a:ext uri="{FF2B5EF4-FFF2-40B4-BE49-F238E27FC236}">
                <a16:creationId xmlns:a16="http://schemas.microsoft.com/office/drawing/2014/main" id="{11941BFC-AD34-4D05-83EA-D2577BB2DFA9}"/>
              </a:ext>
            </a:extLst>
          </p:cNvPr>
          <p:cNvSpPr>
            <a:spLocks noGrp="1"/>
          </p:cNvSpPr>
          <p:nvPr>
            <p:ph type="ftr" sz="quarter" idx="11"/>
          </p:nvPr>
        </p:nvSpPr>
        <p:spPr/>
        <p:txBody>
          <a:bodyPr/>
          <a:lstStyle/>
          <a:p>
            <a:r>
              <a:rPr lang="en-US" dirty="0"/>
              <a:t>Copyright 1992-2015, Leadership Strategies, Inc. V15.02 </a:t>
            </a:r>
          </a:p>
        </p:txBody>
      </p:sp>
      <p:pic>
        <p:nvPicPr>
          <p:cNvPr id="8" name="Picture 7">
            <a:extLst>
              <a:ext uri="{FF2B5EF4-FFF2-40B4-BE49-F238E27FC236}">
                <a16:creationId xmlns:a16="http://schemas.microsoft.com/office/drawing/2014/main" id="{8032CBE8-64F3-4D82-8AD0-90EA0C93A164}"/>
              </a:ext>
            </a:extLst>
          </p:cNvPr>
          <p:cNvPicPr>
            <a:picLocks noChangeAspect="1"/>
          </p:cNvPicPr>
          <p:nvPr/>
        </p:nvPicPr>
        <p:blipFill>
          <a:blip r:embed="rId3"/>
          <a:stretch>
            <a:fillRect/>
          </a:stretch>
        </p:blipFill>
        <p:spPr>
          <a:xfrm>
            <a:off x="7547212" y="2750912"/>
            <a:ext cx="2572392" cy="2204908"/>
          </a:xfrm>
          <a:prstGeom prst="rect">
            <a:avLst/>
          </a:prstGeom>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7224" y="522072"/>
            <a:ext cx="9543415" cy="690564"/>
          </a:xfrm>
        </p:spPr>
        <p:txBody>
          <a:bodyPr>
            <a:noAutofit/>
          </a:bodyPr>
          <a:lstStyle/>
          <a:p>
            <a:r>
              <a:rPr lang="en-US" sz="3600" b="0" dirty="0"/>
              <a:t>C. Incorporate Consensus-Building Principles</a:t>
            </a:r>
          </a:p>
        </p:txBody>
      </p:sp>
      <p:sp>
        <p:nvSpPr>
          <p:cNvPr id="2" name="Slide Number Placeholder 1"/>
          <p:cNvSpPr>
            <a:spLocks noGrp="1"/>
          </p:cNvSpPr>
          <p:nvPr>
            <p:ph type="sldNum" sz="quarter" idx="12"/>
          </p:nvPr>
        </p:nvSpPr>
        <p:spPr/>
        <p:txBody>
          <a:bodyPr/>
          <a:lstStyle/>
          <a:p>
            <a:fld id="{F29FD61F-2294-5D42-A9D7-9928D42B3773}" type="slidenum">
              <a:rPr lang="en-US" smtClean="0"/>
              <a:pPr/>
              <a:t>16</a:t>
            </a:fld>
            <a:endParaRPr lang="en-US" dirty="0"/>
          </a:p>
        </p:txBody>
      </p:sp>
      <p:sp>
        <p:nvSpPr>
          <p:cNvPr id="5" name="Content Placeholder 4"/>
          <p:cNvSpPr>
            <a:spLocks noGrp="1"/>
          </p:cNvSpPr>
          <p:nvPr>
            <p:ph type="body" sz="quarter" idx="13"/>
          </p:nvPr>
        </p:nvSpPr>
        <p:spPr/>
        <p:txBody>
          <a:bodyPr>
            <a:normAutofit/>
          </a:bodyPr>
          <a:lstStyle/>
          <a:p>
            <a:pPr>
              <a:lnSpc>
                <a:spcPct val="100000"/>
              </a:lnSpc>
              <a:spcAft>
                <a:spcPts val="3000"/>
              </a:spcAft>
            </a:pPr>
            <a:r>
              <a:rPr lang="en-US" sz="2400" dirty="0"/>
              <a:t>Design agenda to provide a common set of information early in the process</a:t>
            </a:r>
          </a:p>
          <a:p>
            <a:pPr>
              <a:lnSpc>
                <a:spcPct val="100000"/>
              </a:lnSpc>
              <a:spcAft>
                <a:spcPts val="3000"/>
              </a:spcAft>
            </a:pPr>
            <a:r>
              <a:rPr lang="en-US" sz="2400" dirty="0"/>
              <a:t>Session attendees need early successes before tackling more difficult issues</a:t>
            </a:r>
          </a:p>
          <a:p>
            <a:pPr>
              <a:lnSpc>
                <a:spcPct val="100000"/>
              </a:lnSpc>
              <a:spcAft>
                <a:spcPts val="3000"/>
              </a:spcAft>
            </a:pPr>
            <a:r>
              <a:rPr lang="en-US" sz="2400" dirty="0"/>
              <a:t>Have attendees build a common set of values by which a decision can be made</a:t>
            </a:r>
          </a:p>
        </p:txBody>
      </p:sp>
      <p:sp>
        <p:nvSpPr>
          <p:cNvPr id="3" name="Footer Placeholder 2">
            <a:extLst>
              <a:ext uri="{FF2B5EF4-FFF2-40B4-BE49-F238E27FC236}">
                <a16:creationId xmlns:a16="http://schemas.microsoft.com/office/drawing/2014/main" id="{043ABA37-0E48-4AFA-B4E8-9E24F4A9CBA1}"/>
              </a:ext>
            </a:extLst>
          </p:cNvPr>
          <p:cNvSpPr>
            <a:spLocks noGrp="1"/>
          </p:cNvSpPr>
          <p:nvPr>
            <p:ph type="ftr" sz="quarter" idx="11"/>
          </p:nvPr>
        </p:nvSpPr>
        <p:spPr/>
        <p:txBody>
          <a:bodyPr/>
          <a:lstStyle/>
          <a:p>
            <a:r>
              <a:rPr lang="en-US"/>
              <a:t>Copyright 1992-2015, Leadership Strategies, Inc. V15.02 </a:t>
            </a:r>
          </a:p>
        </p:txBody>
      </p:sp>
      <p:sp>
        <p:nvSpPr>
          <p:cNvPr id="6" name="TextBox 5"/>
          <p:cNvSpPr txBox="1"/>
          <p:nvPr/>
        </p:nvSpPr>
        <p:spPr>
          <a:xfrm>
            <a:off x="10945812" y="5843448"/>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10-6</a:t>
            </a:r>
          </a:p>
        </p:txBody>
      </p:sp>
      <p:sp>
        <p:nvSpPr>
          <p:cNvPr id="7" name="Rectangle 6">
            <a:extLst>
              <a:ext uri="{FF2B5EF4-FFF2-40B4-BE49-F238E27FC236}">
                <a16:creationId xmlns:a16="http://schemas.microsoft.com/office/drawing/2014/main" id="{CC5E756F-B220-4012-B5CF-E7E6399C82AA}"/>
              </a:ext>
            </a:extLst>
          </p:cNvPr>
          <p:cNvSpPr/>
          <p:nvPr/>
        </p:nvSpPr>
        <p:spPr>
          <a:xfrm>
            <a:off x="11863110" y="3699665"/>
            <a:ext cx="248206" cy="1039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17</a:t>
            </a:fld>
            <a:endParaRPr lang="en-US" dirty="0"/>
          </a:p>
        </p:txBody>
      </p:sp>
      <p:sp>
        <p:nvSpPr>
          <p:cNvPr id="6" name="Title 5"/>
          <p:cNvSpPr>
            <a:spLocks noGrp="1"/>
          </p:cNvSpPr>
          <p:nvPr>
            <p:ph type="title"/>
          </p:nvPr>
        </p:nvSpPr>
        <p:spPr/>
        <p:txBody>
          <a:bodyPr anchor="ctr">
            <a:normAutofit/>
          </a:bodyPr>
          <a:lstStyle/>
          <a:p>
            <a:r>
              <a:rPr lang="en-US" sz="5000" dirty="0">
                <a:latin typeface="Arial" panose="020B0604020202020204" pitchFamily="34" charset="0"/>
                <a:cs typeface="Arial" panose="020B0604020202020204" pitchFamily="34" charset="0"/>
              </a:rPr>
              <a:t>REVIEW</a:t>
            </a:r>
          </a:p>
        </p:txBody>
      </p:sp>
      <p:sp>
        <p:nvSpPr>
          <p:cNvPr id="8" name="Footer Placeholder 6">
            <a:extLst>
              <a:ext uri="{FF2B5EF4-FFF2-40B4-BE49-F238E27FC236}">
                <a16:creationId xmlns:a16="http://schemas.microsoft.com/office/drawing/2014/main" id="{F868488F-2A4A-4475-872C-CDAC4E05C183}"/>
              </a:ext>
            </a:extLst>
          </p:cNvPr>
          <p:cNvSpPr>
            <a:spLocks noGrp="1"/>
          </p:cNvSpPr>
          <p:nvPr>
            <p:ph type="ftr" sz="quarter" idx="11"/>
          </p:nvPr>
        </p:nvSpPr>
        <p:spPr/>
        <p:txBody>
          <a:bodyPr/>
          <a:lstStyle/>
          <a:p>
            <a:r>
              <a:rPr lang="en-US" dirty="0"/>
              <a:t>Copyright 1992-2015, Leadership Strategies, Inc. V15.02 </a:t>
            </a:r>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18</a:t>
            </a:fld>
            <a:endParaRPr lang="en-US" dirty="0"/>
          </a:p>
        </p:txBody>
      </p:sp>
      <p:sp>
        <p:nvSpPr>
          <p:cNvPr id="27" name="Content Placeholder 26"/>
          <p:cNvSpPr>
            <a:spLocks noGrp="1"/>
          </p:cNvSpPr>
          <p:nvPr>
            <p:ph type="body" sz="quarter" idx="13"/>
          </p:nvPr>
        </p:nvSpPr>
        <p:spPr>
          <a:xfrm>
            <a:off x="560388" y="2119080"/>
            <a:ext cx="11426825" cy="431906"/>
          </a:xfrm>
        </p:spPr>
        <p:txBody>
          <a:bodyPr>
            <a:normAutofit/>
          </a:bodyPr>
          <a:lstStyle/>
          <a:p>
            <a:pPr>
              <a:spcAft>
                <a:spcPts val="1200"/>
              </a:spcAft>
            </a:pPr>
            <a:r>
              <a:rPr lang="en-US" sz="2400" dirty="0"/>
              <a:t>Separate manual labeled, “Agenda Models”</a:t>
            </a:r>
          </a:p>
        </p:txBody>
      </p:sp>
      <p:sp>
        <p:nvSpPr>
          <p:cNvPr id="2" name="Footer Placeholder 1">
            <a:extLst>
              <a:ext uri="{FF2B5EF4-FFF2-40B4-BE49-F238E27FC236}">
                <a16:creationId xmlns:a16="http://schemas.microsoft.com/office/drawing/2014/main" id="{2130BD82-EDC6-43CC-B6BC-F1C370215450}"/>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7224" y="1475590"/>
            <a:ext cx="9411335" cy="431906"/>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Where are the agenda models in the participant manual?</a:t>
            </a:r>
          </a:p>
        </p:txBody>
      </p:sp>
      <p:sp>
        <p:nvSpPr>
          <p:cNvPr id="6" name="Content Placeholder 26"/>
          <p:cNvSpPr txBox="1">
            <a:spLocks/>
          </p:cNvSpPr>
          <p:nvPr/>
        </p:nvSpPr>
        <p:spPr>
          <a:xfrm>
            <a:off x="657224" y="3403955"/>
            <a:ext cx="8071290" cy="431907"/>
          </a:xfrm>
          <a:prstGeom prst="rect">
            <a:avLst/>
          </a:prstGeom>
        </p:spPr>
        <p:txBody>
          <a:bodyPr vert="horz" lIns="91440" tIns="45720" rIns="91440" bIns="45720" rtlCol="0">
            <a:normAutofit lnSpcReduction="10000"/>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Ten (10)</a:t>
            </a:r>
          </a:p>
        </p:txBody>
      </p:sp>
      <p:sp>
        <p:nvSpPr>
          <p:cNvPr id="7" name="Title 4"/>
          <p:cNvSpPr txBox="1">
            <a:spLocks/>
          </p:cNvSpPr>
          <p:nvPr/>
        </p:nvSpPr>
        <p:spPr>
          <a:xfrm>
            <a:off x="657225" y="2762570"/>
            <a:ext cx="8360610" cy="431906"/>
          </a:xfrm>
          <a:prstGeom prst="rect">
            <a:avLst/>
          </a:prstGeom>
        </p:spPr>
        <p:txBody>
          <a:bodyPr vert="horz" lIns="91440" tIns="45720" rIns="91440" bIns="45720" rtlCol="0" anchor="ctr">
            <a:normAutofit fontScale="92500" lnSpcReduction="2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How many agenda models are included?</a:t>
            </a:r>
          </a:p>
        </p:txBody>
      </p:sp>
      <p:sp>
        <p:nvSpPr>
          <p:cNvPr id="9" name="Rectangle 8">
            <a:extLst>
              <a:ext uri="{FF2B5EF4-FFF2-40B4-BE49-F238E27FC236}">
                <a16:creationId xmlns:a16="http://schemas.microsoft.com/office/drawing/2014/main" id="{02B53497-787F-4C52-A4FC-B5779D50089F}"/>
              </a:ext>
            </a:extLst>
          </p:cNvPr>
          <p:cNvSpPr/>
          <p:nvPr/>
        </p:nvSpPr>
        <p:spPr>
          <a:xfrm>
            <a:off x="11863110" y="3699665"/>
            <a:ext cx="248206" cy="1039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6" grpId="0" build="p"/>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19</a:t>
            </a:fld>
            <a:endParaRPr lang="en-US" dirty="0"/>
          </a:p>
        </p:txBody>
      </p:sp>
      <p:sp>
        <p:nvSpPr>
          <p:cNvPr id="27" name="Content Placeholder 26"/>
          <p:cNvSpPr>
            <a:spLocks noGrp="1"/>
          </p:cNvSpPr>
          <p:nvPr>
            <p:ph type="body" sz="quarter" idx="13"/>
          </p:nvPr>
        </p:nvSpPr>
        <p:spPr>
          <a:xfrm>
            <a:off x="560388" y="2495958"/>
            <a:ext cx="11426825" cy="3761242"/>
          </a:xfrm>
        </p:spPr>
        <p:txBody>
          <a:bodyPr>
            <a:normAutofit/>
          </a:bodyPr>
          <a:lstStyle/>
          <a:p>
            <a:pPr>
              <a:lnSpc>
                <a:spcPct val="100000"/>
              </a:lnSpc>
              <a:spcAft>
                <a:spcPts val="1200"/>
              </a:spcAft>
            </a:pPr>
            <a:r>
              <a:rPr lang="en-US" sz="2400" dirty="0"/>
              <a:t>From the session purpose identified during the Project Sponsor interview.</a:t>
            </a:r>
          </a:p>
          <a:p>
            <a:pPr>
              <a:lnSpc>
                <a:spcPct val="100000"/>
              </a:lnSpc>
              <a:spcAft>
                <a:spcPts val="1200"/>
              </a:spcAft>
            </a:pPr>
            <a:r>
              <a:rPr lang="en-US" sz="2400" dirty="0"/>
              <a:t>Page 10-2 is a nice summary of each agenda model.</a:t>
            </a:r>
          </a:p>
        </p:txBody>
      </p:sp>
      <p:sp>
        <p:nvSpPr>
          <p:cNvPr id="2" name="Footer Placeholder 1">
            <a:extLst>
              <a:ext uri="{FF2B5EF4-FFF2-40B4-BE49-F238E27FC236}">
                <a16:creationId xmlns:a16="http://schemas.microsoft.com/office/drawing/2014/main" id="{AF80D78A-5CC8-4B67-A959-D0B7552592B3}"/>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612554"/>
            <a:ext cx="10569575" cy="555404"/>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How would you determine which agenda model to use as a starting point?</a:t>
            </a:r>
          </a:p>
        </p:txBody>
      </p:sp>
      <p:sp>
        <p:nvSpPr>
          <p:cNvPr id="7" name="Rectangle 6">
            <a:extLst>
              <a:ext uri="{FF2B5EF4-FFF2-40B4-BE49-F238E27FC236}">
                <a16:creationId xmlns:a16="http://schemas.microsoft.com/office/drawing/2014/main" id="{345C3765-08C0-4FD9-8BD0-D41AA66C282F}"/>
              </a:ext>
            </a:extLst>
          </p:cNvPr>
          <p:cNvSpPr/>
          <p:nvPr/>
        </p:nvSpPr>
        <p:spPr>
          <a:xfrm>
            <a:off x="11739007" y="3429000"/>
            <a:ext cx="248206" cy="1039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Timing Exercise #5</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a:t>
            </a:fld>
            <a:endParaRPr lang="en-US" dirty="0"/>
          </a:p>
        </p:txBody>
      </p:sp>
      <p:sp>
        <p:nvSpPr>
          <p:cNvPr id="3" name="Content Placeholder 2"/>
          <p:cNvSpPr>
            <a:spLocks noGrp="1"/>
          </p:cNvSpPr>
          <p:nvPr>
            <p:ph type="body" sz="quarter" idx="13"/>
          </p:nvPr>
        </p:nvSpPr>
        <p:spPr/>
        <p:txBody>
          <a:bodyPr>
            <a:normAutofit/>
          </a:bodyPr>
          <a:lstStyle/>
          <a:p>
            <a:pPr>
              <a:spcAft>
                <a:spcPts val="1200"/>
              </a:spcAft>
            </a:pPr>
            <a:r>
              <a:rPr lang="en-US" sz="2400" dirty="0"/>
              <a:t>Start time: </a:t>
            </a:r>
            <a:r>
              <a:rPr lang="en-US" sz="2400" dirty="0">
                <a:solidFill>
                  <a:srgbClr val="F26522"/>
                </a:solidFill>
              </a:rPr>
              <a:t>About 1:15pm</a:t>
            </a:r>
          </a:p>
          <a:p>
            <a:pPr>
              <a:spcAft>
                <a:spcPts val="1200"/>
              </a:spcAft>
            </a:pPr>
            <a:r>
              <a:rPr lang="en-US" sz="2400" dirty="0"/>
              <a:t>6 people x (5min + 3min) = 48</a:t>
            </a:r>
            <a:r>
              <a:rPr lang="en-US" sz="2400" dirty="0">
                <a:solidFill>
                  <a:srgbClr val="F26522"/>
                </a:solidFill>
              </a:rPr>
              <a:t> minutes</a:t>
            </a:r>
          </a:p>
          <a:p>
            <a:pPr>
              <a:spcAft>
                <a:spcPts val="1200"/>
              </a:spcAft>
            </a:pPr>
            <a:r>
              <a:rPr lang="en-US" sz="2400" dirty="0"/>
              <a:t>Break: </a:t>
            </a:r>
            <a:r>
              <a:rPr lang="en-US" sz="2400" dirty="0">
                <a:solidFill>
                  <a:srgbClr val="F26522"/>
                </a:solidFill>
              </a:rPr>
              <a:t>15 minutes</a:t>
            </a:r>
          </a:p>
          <a:p>
            <a:pPr>
              <a:spcAft>
                <a:spcPts val="1200"/>
              </a:spcAft>
            </a:pPr>
            <a:r>
              <a:rPr lang="en-US" sz="2400" dirty="0"/>
              <a:t>End Time: </a:t>
            </a:r>
            <a:r>
              <a:rPr lang="en-US" sz="2400" dirty="0">
                <a:solidFill>
                  <a:srgbClr val="F26522"/>
                </a:solidFill>
              </a:rPr>
              <a:t>2:10pm</a:t>
            </a:r>
          </a:p>
        </p:txBody>
      </p:sp>
      <p:sp>
        <p:nvSpPr>
          <p:cNvPr id="5" name="Footer Placeholder 4">
            <a:extLst>
              <a:ext uri="{FF2B5EF4-FFF2-40B4-BE49-F238E27FC236}">
                <a16:creationId xmlns:a16="http://schemas.microsoft.com/office/drawing/2014/main" id="{D9B6FC8C-244E-4AC6-9B4D-9B04E73D2EA0}"/>
              </a:ext>
            </a:extLst>
          </p:cNvPr>
          <p:cNvSpPr>
            <a:spLocks noGrp="1"/>
          </p:cNvSpPr>
          <p:nvPr>
            <p:ph type="ftr" sz="quarter" idx="11"/>
          </p:nvPr>
        </p:nvSpPr>
        <p:spPr/>
        <p:txBody>
          <a:bodyPr/>
          <a:lstStyle/>
          <a:p>
            <a:r>
              <a:rPr lang="en-US"/>
              <a:t>Copyright 1992-2015, Leadership Strategies, Inc. V15.02 </a:t>
            </a:r>
          </a:p>
        </p:txBody>
      </p:sp>
    </p:spTree>
    <p:extLst>
      <p:ext uri="{BB962C8B-B14F-4D97-AF65-F5344CB8AC3E}">
        <p14:creationId xmlns:p14="http://schemas.microsoft.com/office/powerpoint/2010/main" val="199861571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20</a:t>
            </a:fld>
            <a:endParaRPr lang="en-US" dirty="0"/>
          </a:p>
        </p:txBody>
      </p:sp>
      <p:sp>
        <p:nvSpPr>
          <p:cNvPr id="6" name="Title 5"/>
          <p:cNvSpPr>
            <a:spLocks noGrp="1"/>
          </p:cNvSpPr>
          <p:nvPr>
            <p:ph type="title"/>
          </p:nvPr>
        </p:nvSpPr>
        <p:spPr/>
        <p:txBody>
          <a:bodyPr>
            <a:normAutofit fontScale="90000"/>
          </a:bodyPr>
          <a:lstStyle/>
          <a:p>
            <a:r>
              <a:rPr lang="en-US" sz="5000" dirty="0">
                <a:latin typeface="Arial" panose="020B0604020202020204" pitchFamily="34" charset="0"/>
                <a:cs typeface="Arial" panose="020B0604020202020204" pitchFamily="34" charset="0"/>
              </a:rPr>
              <a:t>D. Construct a New Agenda</a:t>
            </a:r>
          </a:p>
        </p:txBody>
      </p:sp>
      <p:sp>
        <p:nvSpPr>
          <p:cNvPr id="8" name="Footer Placeholder 6">
            <a:extLst>
              <a:ext uri="{FF2B5EF4-FFF2-40B4-BE49-F238E27FC236}">
                <a16:creationId xmlns:a16="http://schemas.microsoft.com/office/drawing/2014/main" id="{460FCF47-B53B-4A95-AC1E-14F56854E939}"/>
              </a:ext>
            </a:extLst>
          </p:cNvPr>
          <p:cNvSpPr>
            <a:spLocks noGrp="1"/>
          </p:cNvSpPr>
          <p:nvPr>
            <p:ph type="ftr" sz="quarter" idx="11"/>
          </p:nvPr>
        </p:nvSpPr>
        <p:spPr/>
        <p:txBody>
          <a:bodyPr/>
          <a:lstStyle/>
          <a:p>
            <a:r>
              <a:rPr lang="en-US" dirty="0"/>
              <a:t>Copyright 1992-2015, Leadership Strategies, Inc. V15.02 </a:t>
            </a:r>
          </a:p>
        </p:txBody>
      </p:sp>
      <p:pic>
        <p:nvPicPr>
          <p:cNvPr id="12" name="Picture 11">
            <a:extLst>
              <a:ext uri="{FF2B5EF4-FFF2-40B4-BE49-F238E27FC236}">
                <a16:creationId xmlns:a16="http://schemas.microsoft.com/office/drawing/2014/main" id="{32381396-CBBF-49E3-B655-BEE78F445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746" y="2795138"/>
            <a:ext cx="2324458" cy="2416973"/>
          </a:xfrm>
          <a:prstGeom prst="rect">
            <a:avLst/>
          </a:prstGeom>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D. Construct New Agenda</a:t>
            </a:r>
          </a:p>
        </p:txBody>
      </p:sp>
      <p:sp>
        <p:nvSpPr>
          <p:cNvPr id="2" name="Slide Number Placeholder 1"/>
          <p:cNvSpPr>
            <a:spLocks noGrp="1"/>
          </p:cNvSpPr>
          <p:nvPr>
            <p:ph type="sldNum" sz="quarter" idx="12"/>
          </p:nvPr>
        </p:nvSpPr>
        <p:spPr/>
        <p:txBody>
          <a:bodyPr/>
          <a:lstStyle/>
          <a:p>
            <a:fld id="{F29FD61F-2294-5D42-A9D7-9928D42B3773}" type="slidenum">
              <a:rPr lang="en-US" smtClean="0"/>
              <a:pPr/>
              <a:t>21</a:t>
            </a:fld>
            <a:endParaRPr lang="en-US" dirty="0"/>
          </a:p>
        </p:txBody>
      </p:sp>
      <p:sp>
        <p:nvSpPr>
          <p:cNvPr id="5" name="Content Placeholder 4"/>
          <p:cNvSpPr>
            <a:spLocks noGrp="1"/>
          </p:cNvSpPr>
          <p:nvPr>
            <p:ph type="body" sz="quarter" idx="13"/>
          </p:nvPr>
        </p:nvSpPr>
        <p:spPr>
          <a:xfrm>
            <a:off x="560388" y="1582738"/>
            <a:ext cx="4783199" cy="4602544"/>
          </a:xfrm>
        </p:spPr>
        <p:txBody>
          <a:bodyPr>
            <a:noAutofit/>
          </a:bodyPr>
          <a:lstStyle/>
          <a:p>
            <a:pPr marL="514350" indent="-514350">
              <a:lnSpc>
                <a:spcPct val="100000"/>
              </a:lnSpc>
              <a:spcAft>
                <a:spcPts val="600"/>
              </a:spcAft>
              <a:buFont typeface="+mj-lt"/>
              <a:buAutoNum type="arabicPeriod"/>
            </a:pPr>
            <a:r>
              <a:rPr lang="en-US" sz="2400" dirty="0"/>
              <a:t>Determine critical question</a:t>
            </a:r>
          </a:p>
          <a:p>
            <a:pPr marL="514350" indent="-514350">
              <a:lnSpc>
                <a:spcPct val="100000"/>
              </a:lnSpc>
              <a:spcAft>
                <a:spcPts val="600"/>
              </a:spcAft>
              <a:buFont typeface="+mj-lt"/>
              <a:buAutoNum type="arabicPeriod"/>
            </a:pPr>
            <a:r>
              <a:rPr lang="en-US" sz="2400" dirty="0"/>
              <a:t>Determine preparation questions</a:t>
            </a:r>
          </a:p>
          <a:p>
            <a:pPr marL="514350" indent="-514350">
              <a:lnSpc>
                <a:spcPct val="100000"/>
              </a:lnSpc>
              <a:spcAft>
                <a:spcPts val="600"/>
              </a:spcAft>
              <a:buFont typeface="+mj-lt"/>
              <a:buAutoNum type="arabicPeriod"/>
            </a:pPr>
            <a:r>
              <a:rPr lang="en-US" sz="2400" dirty="0"/>
              <a:t>Determine logical order of preparation questions</a:t>
            </a:r>
          </a:p>
          <a:p>
            <a:pPr marL="514350" indent="-514350">
              <a:lnSpc>
                <a:spcPct val="100000"/>
              </a:lnSpc>
              <a:spcAft>
                <a:spcPts val="600"/>
              </a:spcAft>
              <a:buFont typeface="+mj-lt"/>
              <a:buAutoNum type="arabicPeriod"/>
            </a:pPr>
            <a:r>
              <a:rPr lang="en-US" sz="2400" dirty="0"/>
              <a:t>Transform questions into agenda items</a:t>
            </a:r>
          </a:p>
          <a:p>
            <a:pPr marL="514350" indent="-514350">
              <a:lnSpc>
                <a:spcPct val="100000"/>
              </a:lnSpc>
              <a:spcAft>
                <a:spcPts val="600"/>
              </a:spcAft>
              <a:buFont typeface="+mj-lt"/>
              <a:buAutoNum type="arabicPeriod"/>
            </a:pPr>
            <a:r>
              <a:rPr lang="en-US" sz="2400" dirty="0"/>
              <a:t>Prepare detailed agenda</a:t>
            </a:r>
          </a:p>
        </p:txBody>
      </p:sp>
      <p:sp>
        <p:nvSpPr>
          <p:cNvPr id="7" name="Rounded Rectangle 6"/>
          <p:cNvSpPr/>
          <p:nvPr/>
        </p:nvSpPr>
        <p:spPr>
          <a:xfrm>
            <a:off x="6848414" y="2514992"/>
            <a:ext cx="3530266" cy="722554"/>
          </a:xfrm>
          <a:prstGeom prst="round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20"/>
              </a:lnSpc>
            </a:pPr>
            <a:r>
              <a:rPr lang="en-US" sz="2600" dirty="0">
                <a:latin typeface="Franklin Gothic Medium"/>
                <a:cs typeface="Franklin Gothic Medium"/>
              </a:rPr>
              <a:t>Critical Question</a:t>
            </a:r>
          </a:p>
        </p:txBody>
      </p:sp>
      <p:sp>
        <p:nvSpPr>
          <p:cNvPr id="9" name="Rounded Rectangle 8"/>
          <p:cNvSpPr/>
          <p:nvPr/>
        </p:nvSpPr>
        <p:spPr>
          <a:xfrm>
            <a:off x="6848414" y="5100151"/>
            <a:ext cx="3530266" cy="886460"/>
          </a:xfrm>
          <a:prstGeom prst="round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20"/>
              </a:lnSpc>
            </a:pPr>
            <a:r>
              <a:rPr lang="en-US" sz="2600" dirty="0">
                <a:latin typeface="Franklin Gothic Medium"/>
                <a:cs typeface="Franklin Gothic Medium"/>
              </a:rPr>
              <a:t>Order of Questions/Processes</a:t>
            </a:r>
          </a:p>
        </p:txBody>
      </p:sp>
      <p:sp>
        <p:nvSpPr>
          <p:cNvPr id="10" name="Rounded Rectangle 9"/>
          <p:cNvSpPr/>
          <p:nvPr/>
        </p:nvSpPr>
        <p:spPr>
          <a:xfrm>
            <a:off x="6848414" y="1453802"/>
            <a:ext cx="3530266" cy="722554"/>
          </a:xfrm>
          <a:prstGeom prst="round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20"/>
              </a:lnSpc>
            </a:pPr>
            <a:r>
              <a:rPr lang="en-US" sz="2600" dirty="0">
                <a:latin typeface="Franklin Gothic Medium"/>
                <a:cs typeface="Franklin Gothic Medium"/>
              </a:rPr>
              <a:t>Session Objective</a:t>
            </a:r>
          </a:p>
        </p:txBody>
      </p:sp>
      <p:grpSp>
        <p:nvGrpSpPr>
          <p:cNvPr id="17" name="Group 16"/>
          <p:cNvGrpSpPr/>
          <p:nvPr/>
        </p:nvGrpSpPr>
        <p:grpSpPr>
          <a:xfrm>
            <a:off x="6848414" y="3550887"/>
            <a:ext cx="3530266" cy="1235922"/>
            <a:chOff x="5324414" y="3576183"/>
            <a:chExt cx="3530266" cy="1235922"/>
          </a:xfrm>
        </p:grpSpPr>
        <p:sp>
          <p:nvSpPr>
            <p:cNvPr id="15" name="Rounded Rectangle 14"/>
            <p:cNvSpPr/>
            <p:nvPr/>
          </p:nvSpPr>
          <p:spPr>
            <a:xfrm>
              <a:off x="6246321" y="3576183"/>
              <a:ext cx="2608359" cy="849705"/>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20"/>
                </a:lnSpc>
              </a:pPr>
              <a:endParaRPr lang="en-US" sz="2600" dirty="0">
                <a:latin typeface="Franklin Gothic Medium"/>
                <a:cs typeface="Franklin Gothic Medium"/>
              </a:endParaRPr>
            </a:p>
          </p:txBody>
        </p:sp>
        <p:sp>
          <p:nvSpPr>
            <p:cNvPr id="16" name="Rounded Rectangle 15"/>
            <p:cNvSpPr/>
            <p:nvPr/>
          </p:nvSpPr>
          <p:spPr>
            <a:xfrm>
              <a:off x="5785367" y="3769292"/>
              <a:ext cx="2608359" cy="849705"/>
            </a:xfrm>
            <a:prstGeom prst="roundRect">
              <a:avLst/>
            </a:prstGeom>
            <a:solidFill>
              <a:srgbClr val="AFBD22"/>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20"/>
                </a:lnSpc>
              </a:pPr>
              <a:endParaRPr lang="en-US" sz="2600" dirty="0">
                <a:latin typeface="Franklin Gothic Medium"/>
                <a:cs typeface="Franklin Gothic Medium"/>
              </a:endParaRPr>
            </a:p>
          </p:txBody>
        </p:sp>
        <p:sp>
          <p:nvSpPr>
            <p:cNvPr id="8" name="Rounded Rectangle 7"/>
            <p:cNvSpPr/>
            <p:nvPr/>
          </p:nvSpPr>
          <p:spPr>
            <a:xfrm>
              <a:off x="5324414" y="3962400"/>
              <a:ext cx="2608359" cy="849705"/>
            </a:xfrm>
            <a:prstGeom prst="roundRect">
              <a:avLst/>
            </a:prstGeom>
            <a:solidFill>
              <a:srgbClr val="AFBD22"/>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620"/>
                </a:lnSpc>
              </a:pPr>
              <a:r>
                <a:rPr lang="en-US" sz="2600" dirty="0">
                  <a:latin typeface="Franklin Gothic Medium"/>
                  <a:cs typeface="Franklin Gothic Medium"/>
                </a:rPr>
                <a:t>Preparation Questions</a:t>
              </a:r>
            </a:p>
          </p:txBody>
        </p:sp>
      </p:grpSp>
      <p:sp>
        <p:nvSpPr>
          <p:cNvPr id="18" name="Isosceles Triangle 17"/>
          <p:cNvSpPr/>
          <p:nvPr/>
        </p:nvSpPr>
        <p:spPr>
          <a:xfrm rot="10800000">
            <a:off x="8413750" y="2241534"/>
            <a:ext cx="374650" cy="208280"/>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Isosceles Triangle 18"/>
          <p:cNvSpPr/>
          <p:nvPr/>
        </p:nvSpPr>
        <p:spPr>
          <a:xfrm rot="10800000">
            <a:off x="8413750" y="3308219"/>
            <a:ext cx="374650" cy="208280"/>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Isosceles Triangle 19"/>
          <p:cNvSpPr/>
          <p:nvPr/>
        </p:nvSpPr>
        <p:spPr>
          <a:xfrm rot="10800000">
            <a:off x="8413750" y="4839340"/>
            <a:ext cx="374650" cy="208280"/>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10945812" y="593382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10-7</a:t>
            </a:r>
          </a:p>
        </p:txBody>
      </p:sp>
      <p:sp>
        <p:nvSpPr>
          <p:cNvPr id="22" name="Footer Placeholder 1">
            <a:extLst>
              <a:ext uri="{FF2B5EF4-FFF2-40B4-BE49-F238E27FC236}">
                <a16:creationId xmlns:a16="http://schemas.microsoft.com/office/drawing/2014/main" id="{DE6EEE94-CCF9-4FFD-ADDD-D4CA5933F962}"/>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500"/>
                                        <p:tgtEl>
                                          <p:spTgt spid="5">
                                            <p:txEl>
                                              <p:pRg st="2" end="2"/>
                                            </p:txEl>
                                          </p:spTgt>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fade">
                                      <p:cBhvr>
                                        <p:cTn id="46" dur="500"/>
                                        <p:tgtEl>
                                          <p:spTgt spid="5">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animEffect transition="in" filter="fade">
                                      <p:cBhvr>
                                        <p:cTn id="5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P spid="9"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b="0" dirty="0"/>
              <a:t>D. Construct a New Agenda</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22</a:t>
            </a:fld>
            <a:endParaRPr lang="en-US" dirty="0"/>
          </a:p>
        </p:txBody>
      </p:sp>
      <p:sp>
        <p:nvSpPr>
          <p:cNvPr id="7" name="Content Placeholder 6"/>
          <p:cNvSpPr>
            <a:spLocks noGrp="1"/>
          </p:cNvSpPr>
          <p:nvPr>
            <p:ph type="body" sz="quarter" idx="13"/>
          </p:nvPr>
        </p:nvSpPr>
        <p:spPr>
          <a:xfrm>
            <a:off x="560388" y="2180662"/>
            <a:ext cx="11426825" cy="4066263"/>
          </a:xfrm>
        </p:spPr>
        <p:txBody>
          <a:bodyPr>
            <a:normAutofit/>
          </a:bodyPr>
          <a:lstStyle/>
          <a:p>
            <a:pPr>
              <a:spcAft>
                <a:spcPts val="1800"/>
              </a:spcAft>
            </a:pPr>
            <a:r>
              <a:rPr lang="en-US" sz="2400" dirty="0"/>
              <a:t>Assume we did not have a Process Improvement Agenda Model</a:t>
            </a:r>
          </a:p>
          <a:p>
            <a:r>
              <a:rPr lang="en-US" sz="2400" dirty="0"/>
              <a:t>We are about to do a facilitated session whose purpose is:</a:t>
            </a:r>
          </a:p>
          <a:p>
            <a:pPr lvl="1">
              <a:buClr>
                <a:srgbClr val="009383"/>
              </a:buClr>
              <a:buFont typeface="Arial" panose="020B0604020202020204" pitchFamily="34" charset="0"/>
              <a:buChar char="–"/>
            </a:pPr>
            <a:r>
              <a:rPr lang="en-US" dirty="0">
                <a:solidFill>
                  <a:srgbClr val="F26522"/>
                </a:solidFill>
              </a:rPr>
              <a:t>Identify the changes necessary to improve the efficiency and effectiveness of the hiring process</a:t>
            </a:r>
          </a:p>
        </p:txBody>
      </p:sp>
      <p:sp>
        <p:nvSpPr>
          <p:cNvPr id="2" name="Footer Placeholder 1">
            <a:extLst>
              <a:ext uri="{FF2B5EF4-FFF2-40B4-BE49-F238E27FC236}">
                <a16:creationId xmlns:a16="http://schemas.microsoft.com/office/drawing/2014/main" id="{13D939A7-6087-4897-846E-03D169BFB94E}"/>
              </a:ext>
            </a:extLst>
          </p:cNvPr>
          <p:cNvSpPr>
            <a:spLocks noGrp="1"/>
          </p:cNvSpPr>
          <p:nvPr>
            <p:ph type="ftr" sz="quarter" idx="11"/>
          </p:nvPr>
        </p:nvSpPr>
        <p:spPr/>
        <p:txBody>
          <a:bodyPr/>
          <a:lstStyle/>
          <a:p>
            <a:r>
              <a:rPr lang="en-US"/>
              <a:t>Copyright 1992-2015, Leadership Strategies, Inc. V15.02 </a:t>
            </a:r>
          </a:p>
        </p:txBody>
      </p:sp>
      <p:sp>
        <p:nvSpPr>
          <p:cNvPr id="8" name="Title 4"/>
          <p:cNvSpPr txBox="1">
            <a:spLocks/>
          </p:cNvSpPr>
          <p:nvPr/>
        </p:nvSpPr>
        <p:spPr>
          <a:xfrm>
            <a:off x="657225" y="1487441"/>
            <a:ext cx="5288639" cy="480060"/>
          </a:xfrm>
          <a:prstGeom prst="rect">
            <a:avLst/>
          </a:prstGeom>
        </p:spPr>
        <p:txBody>
          <a:bodyPr vert="horz" lIns="91440" tIns="45720" rIns="91440" bIns="45720" rtlCol="0" anchor="ctr">
            <a:normAutofit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Example:</a:t>
            </a:r>
          </a:p>
        </p:txBody>
      </p:sp>
      <p:sp>
        <p:nvSpPr>
          <p:cNvPr id="9" name="TextBox 8"/>
          <p:cNvSpPr txBox="1"/>
          <p:nvPr/>
        </p:nvSpPr>
        <p:spPr>
          <a:xfrm>
            <a:off x="10945812" y="585343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10-8</a:t>
            </a:r>
          </a:p>
        </p:txBody>
      </p:sp>
      <p:sp>
        <p:nvSpPr>
          <p:cNvPr id="10" name="Rectangle 9">
            <a:extLst>
              <a:ext uri="{FF2B5EF4-FFF2-40B4-BE49-F238E27FC236}">
                <a16:creationId xmlns:a16="http://schemas.microsoft.com/office/drawing/2014/main" id="{06CB2A6F-8455-4133-BFFD-9828C3CC28EB}"/>
              </a:ext>
            </a:extLst>
          </p:cNvPr>
          <p:cNvSpPr/>
          <p:nvPr/>
        </p:nvSpPr>
        <p:spPr>
          <a:xfrm>
            <a:off x="11863110" y="3582737"/>
            <a:ext cx="248206" cy="1039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b="0" dirty="0"/>
              <a:t>D. Construct New Agenda</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23</a:t>
            </a:fld>
            <a:endParaRPr lang="en-US" dirty="0"/>
          </a:p>
        </p:txBody>
      </p:sp>
      <p:sp>
        <p:nvSpPr>
          <p:cNvPr id="7" name="Content Placeholder 6"/>
          <p:cNvSpPr>
            <a:spLocks noGrp="1"/>
          </p:cNvSpPr>
          <p:nvPr>
            <p:ph type="body" sz="quarter" idx="13"/>
          </p:nvPr>
        </p:nvSpPr>
        <p:spPr>
          <a:xfrm>
            <a:off x="560388" y="2133600"/>
            <a:ext cx="11426825" cy="4051682"/>
          </a:xfrm>
        </p:spPr>
        <p:txBody>
          <a:bodyPr>
            <a:normAutofit/>
          </a:bodyPr>
          <a:lstStyle/>
          <a:p>
            <a:pPr>
              <a:lnSpc>
                <a:spcPct val="100000"/>
              </a:lnSpc>
              <a:spcAft>
                <a:spcPts val="1800"/>
              </a:spcAft>
            </a:pPr>
            <a:r>
              <a:rPr lang="en-US" sz="2400" dirty="0"/>
              <a:t>What is/are the critical question(s)?</a:t>
            </a:r>
          </a:p>
          <a:p>
            <a:pPr>
              <a:lnSpc>
                <a:spcPct val="100000"/>
              </a:lnSpc>
              <a:spcAft>
                <a:spcPts val="1800"/>
              </a:spcAft>
            </a:pPr>
            <a:r>
              <a:rPr lang="en-US" sz="2400" dirty="0"/>
              <a:t>What are the preparation questions?</a:t>
            </a:r>
          </a:p>
          <a:p>
            <a:pPr>
              <a:lnSpc>
                <a:spcPct val="100000"/>
              </a:lnSpc>
              <a:spcAft>
                <a:spcPts val="1800"/>
              </a:spcAft>
            </a:pPr>
            <a:r>
              <a:rPr lang="en-US" sz="2400" dirty="0"/>
              <a:t>What would the agenda look like?</a:t>
            </a:r>
          </a:p>
        </p:txBody>
      </p:sp>
      <p:sp>
        <p:nvSpPr>
          <p:cNvPr id="2" name="Footer Placeholder 1">
            <a:extLst>
              <a:ext uri="{FF2B5EF4-FFF2-40B4-BE49-F238E27FC236}">
                <a16:creationId xmlns:a16="http://schemas.microsoft.com/office/drawing/2014/main" id="{873AE248-2A01-4B55-8897-987D96092EF5}"/>
              </a:ext>
            </a:extLst>
          </p:cNvPr>
          <p:cNvSpPr>
            <a:spLocks noGrp="1"/>
          </p:cNvSpPr>
          <p:nvPr>
            <p:ph type="ftr" sz="quarter" idx="11"/>
          </p:nvPr>
        </p:nvSpPr>
        <p:spPr/>
        <p:txBody>
          <a:bodyPr/>
          <a:lstStyle/>
          <a:p>
            <a:r>
              <a:rPr lang="en-US"/>
              <a:t>Copyright 1992-2015, Leadership Strategies, Inc. V15.02 </a:t>
            </a:r>
          </a:p>
        </p:txBody>
      </p:sp>
      <p:sp>
        <p:nvSpPr>
          <p:cNvPr id="8" name="Title 4"/>
          <p:cNvSpPr txBox="1">
            <a:spLocks/>
          </p:cNvSpPr>
          <p:nvPr/>
        </p:nvSpPr>
        <p:spPr>
          <a:xfrm>
            <a:off x="657225" y="1516696"/>
            <a:ext cx="3638473" cy="419100"/>
          </a:xfrm>
          <a:prstGeom prst="rect">
            <a:avLst/>
          </a:prstGeom>
        </p:spPr>
        <p:txBody>
          <a:bodyPr vert="horz" lIns="91440" tIns="45720" rIns="91440" bIns="45720" rtlCol="0" anchor="ctr">
            <a:noAutofit/>
          </a:bodyPr>
          <a:lstStyle/>
          <a:p>
            <a:pPr lvl="0">
              <a:spcBef>
                <a:spcPct val="0"/>
              </a:spcBef>
              <a:defRPr/>
            </a:pPr>
            <a:r>
              <a:rPr lang="en-US" sz="2800" dirty="0">
                <a:solidFill>
                  <a:srgbClr val="009383"/>
                </a:solidFill>
                <a:latin typeface="Arial" panose="020B0604020202020204" pitchFamily="34" charset="0"/>
                <a:cs typeface="Arial" panose="020B0604020202020204" pitchFamily="34" charset="0"/>
              </a:rPr>
              <a:t>Example:</a:t>
            </a:r>
          </a:p>
        </p:txBody>
      </p:sp>
      <p:sp>
        <p:nvSpPr>
          <p:cNvPr id="9" name="Rectangle 8">
            <a:extLst>
              <a:ext uri="{FF2B5EF4-FFF2-40B4-BE49-F238E27FC236}">
                <a16:creationId xmlns:a16="http://schemas.microsoft.com/office/drawing/2014/main" id="{5EA2318B-9DCD-4F92-B2BA-B634D4CB74B8}"/>
              </a:ext>
            </a:extLst>
          </p:cNvPr>
          <p:cNvSpPr/>
          <p:nvPr/>
        </p:nvSpPr>
        <p:spPr>
          <a:xfrm>
            <a:off x="11507509" y="4019158"/>
            <a:ext cx="248206" cy="1039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b="0" dirty="0"/>
              <a:t>Sample Agenda: </a:t>
            </a:r>
            <a:r>
              <a:rPr lang="en-US" b="0" dirty="0">
                <a:solidFill>
                  <a:srgbClr val="F26522"/>
                </a:solidFill>
              </a:rPr>
              <a:t>Hiring Process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24</a:t>
            </a:fld>
            <a:endParaRPr lang="en-US" dirty="0"/>
          </a:p>
        </p:txBody>
      </p:sp>
      <p:sp>
        <p:nvSpPr>
          <p:cNvPr id="7" name="Content Placeholder 6"/>
          <p:cNvSpPr>
            <a:spLocks noGrp="1"/>
          </p:cNvSpPr>
          <p:nvPr>
            <p:ph type="body" sz="quarter" idx="13"/>
          </p:nvPr>
        </p:nvSpPr>
        <p:spPr>
          <a:xfrm>
            <a:off x="560388" y="2068216"/>
            <a:ext cx="11426825" cy="796904"/>
          </a:xfrm>
        </p:spPr>
        <p:txBody>
          <a:bodyPr>
            <a:normAutofit/>
          </a:bodyPr>
          <a:lstStyle/>
          <a:p>
            <a:pPr>
              <a:spcAft>
                <a:spcPts val="1800"/>
              </a:spcAft>
            </a:pPr>
            <a:r>
              <a:rPr lang="en-US" sz="2400" dirty="0"/>
              <a:t>Define the changes necessary to increase the efficiency and effectiveness of the hiring process</a:t>
            </a:r>
          </a:p>
        </p:txBody>
      </p:sp>
      <p:sp>
        <p:nvSpPr>
          <p:cNvPr id="2" name="Footer Placeholder 1">
            <a:extLst>
              <a:ext uri="{FF2B5EF4-FFF2-40B4-BE49-F238E27FC236}">
                <a16:creationId xmlns:a16="http://schemas.microsoft.com/office/drawing/2014/main" id="{4CA239F6-6B51-4A68-9DD0-4A6E7742B6CD}"/>
              </a:ext>
            </a:extLst>
          </p:cNvPr>
          <p:cNvSpPr>
            <a:spLocks noGrp="1"/>
          </p:cNvSpPr>
          <p:nvPr>
            <p:ph type="ftr" sz="quarter" idx="11"/>
          </p:nvPr>
        </p:nvSpPr>
        <p:spPr/>
        <p:txBody>
          <a:bodyPr/>
          <a:lstStyle/>
          <a:p>
            <a:r>
              <a:rPr lang="en-US"/>
              <a:t>Copyright 1992-2015, Leadership Strategies, Inc. V15.02 </a:t>
            </a:r>
          </a:p>
        </p:txBody>
      </p:sp>
      <p:sp>
        <p:nvSpPr>
          <p:cNvPr id="8" name="Title 4"/>
          <p:cNvSpPr txBox="1">
            <a:spLocks/>
          </p:cNvSpPr>
          <p:nvPr/>
        </p:nvSpPr>
        <p:spPr>
          <a:xfrm>
            <a:off x="657225" y="1415636"/>
            <a:ext cx="3638473" cy="449580"/>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Purpose:</a:t>
            </a:r>
          </a:p>
        </p:txBody>
      </p:sp>
      <p:sp>
        <p:nvSpPr>
          <p:cNvPr id="9" name="Content Placeholder 6"/>
          <p:cNvSpPr txBox="1">
            <a:spLocks/>
          </p:cNvSpPr>
          <p:nvPr/>
        </p:nvSpPr>
        <p:spPr>
          <a:xfrm>
            <a:off x="1676962" y="3408824"/>
            <a:ext cx="4596838" cy="2883775"/>
          </a:xfrm>
          <a:prstGeom prst="rect">
            <a:avLst/>
          </a:prstGeom>
        </p:spPr>
        <p:txBody>
          <a:bodyPr vert="horz" lIns="91440" tIns="45720" rIns="91440" bIns="45720" rtlCol="0">
            <a:normAutofit fontScale="92500"/>
          </a:bodyPr>
          <a:lstStyle/>
          <a:p>
            <a:pPr marL="514350" indent="-514350">
              <a:spcBef>
                <a:spcPct val="20000"/>
              </a:spcBef>
              <a:buClr>
                <a:srgbClr val="009383"/>
              </a:buClr>
              <a:buFont typeface="+mj-lt"/>
              <a:buAutoNum type="alphaUcPeriod"/>
              <a:defRPr/>
            </a:pPr>
            <a:r>
              <a:rPr lang="en-US" sz="2500" dirty="0">
                <a:latin typeface="Franklin Gothic Book"/>
                <a:cs typeface="Franklin Gothic Book"/>
              </a:rPr>
              <a:t>Introduction</a:t>
            </a:r>
          </a:p>
          <a:p>
            <a:pPr marL="514350" indent="-514350">
              <a:spcBef>
                <a:spcPct val="20000"/>
              </a:spcBef>
              <a:buClr>
                <a:srgbClr val="009383"/>
              </a:buClr>
              <a:buFont typeface="+mj-lt"/>
              <a:buAutoNum type="alphaUcPeriod"/>
              <a:defRPr/>
            </a:pPr>
            <a:r>
              <a:rPr lang="en-US" sz="2500" dirty="0">
                <a:latin typeface="Franklin Gothic Book"/>
                <a:cs typeface="Franklin Gothic Book"/>
              </a:rPr>
              <a:t>Define the steps in the current hiring process</a:t>
            </a:r>
          </a:p>
          <a:p>
            <a:pPr marL="514350" indent="-514350">
              <a:spcBef>
                <a:spcPct val="20000"/>
              </a:spcBef>
              <a:buClr>
                <a:srgbClr val="009383"/>
              </a:buClr>
              <a:buFont typeface="+mj-lt"/>
              <a:buAutoNum type="alphaUcPeriod"/>
              <a:defRPr/>
            </a:pPr>
            <a:r>
              <a:rPr lang="en-US" sz="2500" dirty="0">
                <a:latin typeface="Franklin Gothic Book"/>
                <a:cs typeface="Franklin Gothic Book"/>
              </a:rPr>
              <a:t>Identify the problems and root causes with existing system</a:t>
            </a:r>
          </a:p>
          <a:p>
            <a:pPr marL="514350" indent="-514350">
              <a:spcBef>
                <a:spcPct val="20000"/>
              </a:spcBef>
              <a:buClr>
                <a:srgbClr val="009383"/>
              </a:buClr>
              <a:buFont typeface="+mj-lt"/>
              <a:buAutoNum type="alphaUcPeriod"/>
              <a:defRPr/>
            </a:pPr>
            <a:r>
              <a:rPr lang="en-US" sz="2500" dirty="0">
                <a:latin typeface="Franklin Gothic Book"/>
                <a:cs typeface="Franklin Gothic Book"/>
              </a:rPr>
              <a:t>Develop the potential improvements</a:t>
            </a:r>
          </a:p>
        </p:txBody>
      </p:sp>
      <p:sp>
        <p:nvSpPr>
          <p:cNvPr id="10" name="Title 4"/>
          <p:cNvSpPr txBox="1">
            <a:spLocks/>
          </p:cNvSpPr>
          <p:nvPr/>
        </p:nvSpPr>
        <p:spPr>
          <a:xfrm>
            <a:off x="657225" y="2865120"/>
            <a:ext cx="3638473" cy="493926"/>
          </a:xfrm>
          <a:prstGeom prst="rect">
            <a:avLst/>
          </a:prstGeom>
        </p:spPr>
        <p:txBody>
          <a:bodyPr vert="horz" lIns="91440" tIns="45720" rIns="91440" bIns="45720" rtlCol="0" anchor="ctr">
            <a:normAutofit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Agenda:</a:t>
            </a:r>
          </a:p>
        </p:txBody>
      </p:sp>
      <p:sp>
        <p:nvSpPr>
          <p:cNvPr id="11" name="Content Placeholder 6"/>
          <p:cNvSpPr txBox="1">
            <a:spLocks/>
          </p:cNvSpPr>
          <p:nvPr/>
        </p:nvSpPr>
        <p:spPr>
          <a:xfrm>
            <a:off x="6397708" y="3408824"/>
            <a:ext cx="3474451" cy="2692605"/>
          </a:xfrm>
          <a:prstGeom prst="rect">
            <a:avLst/>
          </a:prstGeom>
        </p:spPr>
        <p:txBody>
          <a:bodyPr vert="horz" lIns="91440" tIns="45720" rIns="91440" bIns="45720" rtlCol="0">
            <a:normAutofit/>
          </a:bodyPr>
          <a:lstStyle/>
          <a:p>
            <a:pPr marL="514350" indent="-514350">
              <a:spcBef>
                <a:spcPct val="20000"/>
              </a:spcBef>
              <a:spcAft>
                <a:spcPts val="600"/>
              </a:spcAft>
              <a:buClr>
                <a:srgbClr val="009383"/>
              </a:buClr>
              <a:buFont typeface="+mj-lt"/>
              <a:buAutoNum type="alphaUcPeriod" startAt="5"/>
              <a:defRPr/>
            </a:pPr>
            <a:r>
              <a:rPr lang="en-US" sz="2300" dirty="0">
                <a:latin typeface="Franklin Gothic Book"/>
                <a:cs typeface="Franklin Gothic Book"/>
              </a:rPr>
              <a:t>Establish a priority for improvements</a:t>
            </a:r>
          </a:p>
          <a:p>
            <a:pPr marL="514350" indent="-514350">
              <a:spcBef>
                <a:spcPct val="20000"/>
              </a:spcBef>
              <a:spcAft>
                <a:spcPts val="600"/>
              </a:spcAft>
              <a:buClr>
                <a:srgbClr val="009383"/>
              </a:buClr>
              <a:buFont typeface="+mj-lt"/>
              <a:buAutoNum type="alphaUcPeriod" startAt="5"/>
              <a:defRPr/>
            </a:pPr>
            <a:r>
              <a:rPr lang="en-US" sz="2300" dirty="0">
                <a:latin typeface="Franklin Gothic Book"/>
                <a:cs typeface="Franklin Gothic Book"/>
              </a:rPr>
              <a:t>Develop an implementation plan</a:t>
            </a:r>
          </a:p>
          <a:p>
            <a:pPr marL="514350" indent="-514350">
              <a:spcBef>
                <a:spcPct val="20000"/>
              </a:spcBef>
              <a:spcAft>
                <a:spcPts val="600"/>
              </a:spcAft>
              <a:buClr>
                <a:srgbClr val="009383"/>
              </a:buClr>
              <a:buFont typeface="+mj-lt"/>
              <a:buAutoNum type="alphaUcPeriod" startAt="5"/>
              <a:defRPr/>
            </a:pPr>
            <a:r>
              <a:rPr lang="en-US" sz="2300" dirty="0">
                <a:latin typeface="Franklin Gothic Book"/>
                <a:cs typeface="Franklin Gothic Book"/>
              </a:rPr>
              <a:t>Review and close</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n on Red Phone.jpg"/>
          <p:cNvPicPr>
            <a:picLocks noChangeAspect="1"/>
          </p:cNvPicPr>
          <p:nvPr/>
        </p:nvPicPr>
        <p:blipFill rotWithShape="1">
          <a:blip r:embed="rId3"/>
          <a:srcRect l="1" r="1"/>
          <a:stretch/>
        </p:blipFill>
        <p:spPr>
          <a:xfrm>
            <a:off x="0" y="0"/>
            <a:ext cx="12192000" cy="6858000"/>
          </a:xfrm>
          <a:prstGeom prst="rect">
            <a:avLst/>
          </a:prstGeom>
        </p:spPr>
      </p:pic>
      <p:sp>
        <p:nvSpPr>
          <p:cNvPr id="15" name="Rectangle 14"/>
          <p:cNvSpPr/>
          <p:nvPr/>
        </p:nvSpPr>
        <p:spPr>
          <a:xfrm>
            <a:off x="2778207" y="136525"/>
            <a:ext cx="7239001" cy="736778"/>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A call from the executive</a:t>
            </a:r>
          </a:p>
        </p:txBody>
      </p:sp>
      <p:sp>
        <p:nvSpPr>
          <p:cNvPr id="26" name="Slide Number Placeholder 3"/>
          <p:cNvSpPr>
            <a:spLocks noGrp="1"/>
          </p:cNvSpPr>
          <p:nvPr>
            <p:ph type="sldNum" sz="quarter" idx="12"/>
          </p:nvPr>
        </p:nvSpPr>
        <p:spPr/>
        <p:txBody>
          <a:bodyPr/>
          <a:lstStyle/>
          <a:p>
            <a:fld id="{F29FD61F-2294-5D42-A9D7-9928D42B3773}" type="slidenum">
              <a:rPr lang="en-US" smtClean="0"/>
              <a:pPr/>
              <a:t>25</a:t>
            </a:fld>
            <a:endParaRPr lang="en-US" dirty="0"/>
          </a:p>
        </p:txBody>
      </p:sp>
      <p:sp>
        <p:nvSpPr>
          <p:cNvPr id="3" name="Footer Placeholder 2">
            <a:extLst>
              <a:ext uri="{FF2B5EF4-FFF2-40B4-BE49-F238E27FC236}">
                <a16:creationId xmlns:a16="http://schemas.microsoft.com/office/drawing/2014/main" id="{582AD00E-813F-40F5-B930-D8E89D84833A}"/>
              </a:ext>
            </a:extLst>
          </p:cNvPr>
          <p:cNvSpPr>
            <a:spLocks noGrp="1"/>
          </p:cNvSpPr>
          <p:nvPr>
            <p:ph type="ftr" sz="quarter" idx="11"/>
          </p:nvPr>
        </p:nvSpPr>
        <p:spPr/>
        <p:txBody>
          <a:bodyPr/>
          <a:lstStyle/>
          <a:p>
            <a:r>
              <a:rPr lang="en-US" dirty="0"/>
              <a:t>Copyright 1992-2015, Leadership Strategies, Inc. V15.02 </a:t>
            </a:r>
          </a:p>
        </p:txBody>
      </p:sp>
      <p:sp>
        <p:nvSpPr>
          <p:cNvPr id="14" name="Footer Placeholder 4">
            <a:extLst>
              <a:ext uri="{FF2B5EF4-FFF2-40B4-BE49-F238E27FC236}">
                <a16:creationId xmlns:a16="http://schemas.microsoft.com/office/drawing/2014/main" id="{1913E8FB-7E9E-4294-9D56-060F982B1F4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A Call from the Executive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26</a:t>
            </a:fld>
            <a:endParaRPr lang="en-US" dirty="0"/>
          </a:p>
        </p:txBody>
      </p:sp>
      <p:sp>
        <p:nvSpPr>
          <p:cNvPr id="3" name="Content Placeholder 2"/>
          <p:cNvSpPr>
            <a:spLocks noGrp="1"/>
          </p:cNvSpPr>
          <p:nvPr>
            <p:ph type="body" sz="quarter" idx="13"/>
          </p:nvPr>
        </p:nvSpPr>
        <p:spPr/>
        <p:txBody>
          <a:bodyPr/>
          <a:lstStyle/>
          <a:p>
            <a:pPr marL="0" indent="0">
              <a:spcAft>
                <a:spcPts val="1200"/>
              </a:spcAft>
              <a:buNone/>
            </a:pPr>
            <a:r>
              <a:rPr lang="en-US" i="1" dirty="0"/>
              <a:t>“The Board is concerned because 80% of our staff received pay for performance.  They believe that this is too much.”</a:t>
            </a:r>
          </a:p>
          <a:p>
            <a:pPr marL="0" indent="0">
              <a:spcAft>
                <a:spcPts val="1200"/>
              </a:spcAft>
              <a:buNone/>
            </a:pPr>
            <a:r>
              <a:rPr lang="en-US" i="1" dirty="0"/>
              <a:t>“I would like for you to facilitate a session with me and my senior team to determine our response.”</a:t>
            </a:r>
          </a:p>
          <a:p>
            <a:pPr>
              <a:spcAft>
                <a:spcPts val="1200"/>
              </a:spcAft>
            </a:pPr>
            <a:r>
              <a:rPr lang="en-US" sz="2400" dirty="0">
                <a:solidFill>
                  <a:srgbClr val="F26522"/>
                </a:solidFill>
              </a:rPr>
              <a:t>What is the critical question?</a:t>
            </a:r>
          </a:p>
        </p:txBody>
      </p:sp>
      <p:sp>
        <p:nvSpPr>
          <p:cNvPr id="5" name="Footer Placeholder 4">
            <a:extLst>
              <a:ext uri="{FF2B5EF4-FFF2-40B4-BE49-F238E27FC236}">
                <a16:creationId xmlns:a16="http://schemas.microsoft.com/office/drawing/2014/main" id="{2C0F4F60-5C56-4FD2-84A6-9ACEDEFF08FA}"/>
              </a:ext>
            </a:extLst>
          </p:cNvPr>
          <p:cNvSpPr>
            <a:spLocks noGrp="1"/>
          </p:cNvSpPr>
          <p:nvPr>
            <p:ph type="ftr" sz="quarter" idx="11"/>
          </p:nvPr>
        </p:nvSpPr>
        <p:spPr/>
        <p:txBody>
          <a:bodyPr/>
          <a:lstStyle/>
          <a:p>
            <a:r>
              <a:rPr lang="en-US"/>
              <a:t>Copyright 1992-2015, Leadership Strategies, Inc. V15.02 </a:t>
            </a:r>
          </a:p>
        </p:txBody>
      </p:sp>
      <p:sp>
        <p:nvSpPr>
          <p:cNvPr id="9" name="Rectangle 8">
            <a:extLst>
              <a:ext uri="{FF2B5EF4-FFF2-40B4-BE49-F238E27FC236}">
                <a16:creationId xmlns:a16="http://schemas.microsoft.com/office/drawing/2014/main" id="{56A04DFE-395C-479A-AB13-519DB56459B0}"/>
              </a:ext>
            </a:extLst>
          </p:cNvPr>
          <p:cNvSpPr/>
          <p:nvPr/>
        </p:nvSpPr>
        <p:spPr>
          <a:xfrm>
            <a:off x="11507509" y="4019158"/>
            <a:ext cx="248206" cy="1039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27</a:t>
            </a:fld>
            <a:endParaRPr lang="en-US" dirty="0"/>
          </a:p>
        </p:txBody>
      </p:sp>
      <p:sp>
        <p:nvSpPr>
          <p:cNvPr id="5" name="Title 4"/>
          <p:cNvSpPr>
            <a:spLocks noGrp="1"/>
          </p:cNvSpPr>
          <p:nvPr>
            <p:ph type="title"/>
          </p:nvPr>
        </p:nvSpPr>
        <p:spPr>
          <a:xfrm>
            <a:off x="795969" y="1186997"/>
            <a:ext cx="7973458" cy="1243007"/>
          </a:xfrm>
        </p:spPr>
        <p:txBody>
          <a:bodyPr>
            <a:normAutofit fontScale="90000"/>
          </a:bodyPr>
          <a:lstStyle/>
          <a:p>
            <a:pPr>
              <a:lnSpc>
                <a:spcPct val="100000"/>
              </a:lnSpc>
            </a:pPr>
            <a:r>
              <a:rPr lang="en-US" cap="all" dirty="0">
                <a:latin typeface="Arial" panose="020B0604020202020204" pitchFamily="34" charset="0"/>
                <a:cs typeface="Arial" panose="020B0604020202020204" pitchFamily="34" charset="0"/>
              </a:rPr>
              <a:t>The Critical Question:</a:t>
            </a:r>
            <a:br>
              <a:rPr lang="en-US" dirty="0">
                <a:latin typeface="Arial" panose="020B0604020202020204" pitchFamily="34" charset="0"/>
                <a:cs typeface="Arial" panose="020B0604020202020204" pitchFamily="34" charset="0"/>
              </a:rPr>
            </a:br>
            <a:r>
              <a:rPr lang="en-US" sz="3100" dirty="0">
                <a:latin typeface="Arial" panose="020B0604020202020204" pitchFamily="34" charset="0"/>
                <a:cs typeface="Arial" panose="020B0604020202020204" pitchFamily="34" charset="0"/>
              </a:rPr>
              <a:t>What steps should we take to respond to the Board’s Concerns about pay for performance?</a:t>
            </a:r>
          </a:p>
        </p:txBody>
      </p:sp>
      <p:sp>
        <p:nvSpPr>
          <p:cNvPr id="6" name="Footer Placeholder 1">
            <a:extLst>
              <a:ext uri="{FF2B5EF4-FFF2-40B4-BE49-F238E27FC236}">
                <a16:creationId xmlns:a16="http://schemas.microsoft.com/office/drawing/2014/main" id="{09F9AC14-6AA5-4E74-8FB0-A7E36E2E4815}"/>
              </a:ext>
            </a:extLst>
          </p:cNvPr>
          <p:cNvSpPr>
            <a:spLocks noGrp="1"/>
          </p:cNvSpPr>
          <p:nvPr>
            <p:ph type="ftr" sz="quarter" idx="11"/>
          </p:nvPr>
        </p:nvSpPr>
        <p:spPr/>
        <p:txBody>
          <a:bodyPr/>
          <a:lstStyle/>
          <a:p>
            <a:r>
              <a:rPr lang="en-US" dirty="0"/>
              <a:t>Copyright 1992-2015, Leadership Strategies, Inc. V15.02 </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28</a:t>
            </a:fld>
            <a:endParaRPr lang="en-US" dirty="0"/>
          </a:p>
        </p:txBody>
      </p:sp>
      <p:sp>
        <p:nvSpPr>
          <p:cNvPr id="6" name="Title 5"/>
          <p:cNvSpPr>
            <a:spLocks noGrp="1"/>
          </p:cNvSpPr>
          <p:nvPr>
            <p:ph type="title"/>
          </p:nvPr>
        </p:nvSpPr>
        <p:spPr>
          <a:xfrm>
            <a:off x="685799" y="689771"/>
            <a:ext cx="8441575" cy="1243007"/>
          </a:xfrm>
        </p:spPr>
        <p:txBody>
          <a:bodyPr>
            <a:normAutofit fontScale="90000"/>
          </a:bodyPr>
          <a:lstStyle/>
          <a:p>
            <a:r>
              <a:rPr lang="en-US" sz="5000" dirty="0">
                <a:latin typeface="Arial" panose="020B0604020202020204" pitchFamily="34" charset="0"/>
                <a:cs typeface="Arial" panose="020B0604020202020204" pitchFamily="34" charset="0"/>
              </a:rPr>
              <a:t>E. Confirm with Planning Team</a:t>
            </a:r>
          </a:p>
        </p:txBody>
      </p:sp>
      <p:sp>
        <p:nvSpPr>
          <p:cNvPr id="7" name="Footer Placeholder 2">
            <a:extLst>
              <a:ext uri="{FF2B5EF4-FFF2-40B4-BE49-F238E27FC236}">
                <a16:creationId xmlns:a16="http://schemas.microsoft.com/office/drawing/2014/main" id="{12262015-A0A5-4B72-9C3E-4C36BB41BEEE}"/>
              </a:ext>
            </a:extLst>
          </p:cNvPr>
          <p:cNvSpPr>
            <a:spLocks noGrp="1"/>
          </p:cNvSpPr>
          <p:nvPr>
            <p:ph type="ftr" sz="quarter" idx="11"/>
          </p:nvPr>
        </p:nvSpPr>
        <p:spPr/>
        <p:txBody>
          <a:bodyPr/>
          <a:lstStyle/>
          <a:p>
            <a:r>
              <a:rPr lang="en-US" dirty="0"/>
              <a:t>Copyright 1992-2015, Leadership Strategies, Inc. V15.02 </a:t>
            </a:r>
          </a:p>
        </p:txBody>
      </p:sp>
      <p:pic>
        <p:nvPicPr>
          <p:cNvPr id="8" name="Picture 7">
            <a:extLst>
              <a:ext uri="{FF2B5EF4-FFF2-40B4-BE49-F238E27FC236}">
                <a16:creationId xmlns:a16="http://schemas.microsoft.com/office/drawing/2014/main" id="{396165B9-5CB5-4E0E-82E0-6F1B1D92D717}"/>
              </a:ext>
            </a:extLst>
          </p:cNvPr>
          <p:cNvPicPr>
            <a:picLocks noChangeAspect="1"/>
          </p:cNvPicPr>
          <p:nvPr/>
        </p:nvPicPr>
        <p:blipFill>
          <a:blip r:embed="rId3"/>
          <a:stretch>
            <a:fillRect/>
          </a:stretch>
        </p:blipFill>
        <p:spPr>
          <a:xfrm>
            <a:off x="7915701" y="2750911"/>
            <a:ext cx="1781627" cy="2545179"/>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E. Confirm with Planning Team</a:t>
            </a:r>
          </a:p>
        </p:txBody>
      </p:sp>
      <p:sp>
        <p:nvSpPr>
          <p:cNvPr id="2" name="Slide Number Placeholder 1"/>
          <p:cNvSpPr>
            <a:spLocks noGrp="1"/>
          </p:cNvSpPr>
          <p:nvPr>
            <p:ph type="sldNum" sz="quarter" idx="12"/>
          </p:nvPr>
        </p:nvSpPr>
        <p:spPr/>
        <p:txBody>
          <a:bodyPr/>
          <a:lstStyle/>
          <a:p>
            <a:fld id="{F29FD61F-2294-5D42-A9D7-9928D42B3773}" type="slidenum">
              <a:rPr lang="en-US" smtClean="0"/>
              <a:pPr/>
              <a:t>29</a:t>
            </a:fld>
            <a:endParaRPr lang="en-US" dirty="0"/>
          </a:p>
        </p:txBody>
      </p:sp>
      <p:sp>
        <p:nvSpPr>
          <p:cNvPr id="7" name="Content Placeholder 6"/>
          <p:cNvSpPr txBox="1">
            <a:spLocks/>
          </p:cNvSpPr>
          <p:nvPr/>
        </p:nvSpPr>
        <p:spPr>
          <a:xfrm>
            <a:off x="2307390" y="2205519"/>
            <a:ext cx="3941010" cy="4222749"/>
          </a:xfrm>
          <a:prstGeom prst="rect">
            <a:avLst/>
          </a:prstGeom>
        </p:spPr>
        <p:txBody>
          <a:bodyPr vert="horz" lIns="91440" tIns="45720" rIns="91440" bIns="45720" rtlCol="0">
            <a:normAutofit/>
          </a:bodyPr>
          <a:lstStyle/>
          <a:p>
            <a:pPr marL="342900" indent="-342900">
              <a:spcBef>
                <a:spcPct val="20000"/>
              </a:spcBef>
              <a:spcAft>
                <a:spcPts val="1800"/>
              </a:spcAft>
              <a:buClr>
                <a:srgbClr val="009383"/>
              </a:buClr>
              <a:buFont typeface="Arial"/>
              <a:buChar char="•"/>
              <a:defRPr/>
            </a:pPr>
            <a:r>
              <a:rPr lang="en-US" sz="2400" dirty="0">
                <a:latin typeface="Arial" panose="020B0604020202020204" pitchFamily="34" charset="0"/>
                <a:cs typeface="Arial" panose="020B0604020202020204" pitchFamily="34" charset="0"/>
              </a:rPr>
              <a:t>Project Manager</a:t>
            </a:r>
          </a:p>
          <a:p>
            <a:pPr marL="342900" indent="-342900">
              <a:spcBef>
                <a:spcPct val="20000"/>
              </a:spcBef>
              <a:spcAft>
                <a:spcPts val="1800"/>
              </a:spcAft>
              <a:buClr>
                <a:srgbClr val="009383"/>
              </a:buClr>
              <a:buFont typeface="Arial"/>
              <a:buChar char="•"/>
              <a:defRPr/>
            </a:pPr>
            <a:r>
              <a:rPr lang="en-US" sz="2400" dirty="0">
                <a:latin typeface="Arial" panose="020B0604020202020204" pitchFamily="34" charset="0"/>
                <a:cs typeface="Arial" panose="020B0604020202020204" pitchFamily="34" charset="0"/>
              </a:rPr>
              <a:t>Methodologist</a:t>
            </a:r>
          </a:p>
          <a:p>
            <a:pPr marL="342900" indent="-342900">
              <a:spcBef>
                <a:spcPct val="20000"/>
              </a:spcBef>
              <a:spcAft>
                <a:spcPts val="1800"/>
              </a:spcAft>
              <a:buClr>
                <a:srgbClr val="009383"/>
              </a:buClr>
              <a:buFont typeface="Arial"/>
              <a:buChar char="•"/>
              <a:defRPr/>
            </a:pPr>
            <a:r>
              <a:rPr lang="en-US" sz="2400" dirty="0">
                <a:latin typeface="Arial" panose="020B0604020202020204" pitchFamily="34" charset="0"/>
                <a:cs typeface="Arial" panose="020B0604020202020204" pitchFamily="34" charset="0"/>
              </a:rPr>
              <a:t>Project Team</a:t>
            </a:r>
          </a:p>
        </p:txBody>
      </p:sp>
      <p:sp>
        <p:nvSpPr>
          <p:cNvPr id="8" name="Title 4"/>
          <p:cNvSpPr txBox="1">
            <a:spLocks/>
          </p:cNvSpPr>
          <p:nvPr/>
        </p:nvSpPr>
        <p:spPr>
          <a:xfrm>
            <a:off x="1568669" y="1495343"/>
            <a:ext cx="3638473" cy="753459"/>
          </a:xfrm>
          <a:prstGeom prst="rect">
            <a:avLst/>
          </a:prstGeom>
        </p:spPr>
        <p:txBody>
          <a:bodyPr vert="horz" lIns="91440" tIns="45720" rIns="91440" bIns="45720" rtlCol="0" anchor="ctr">
            <a:normAutofit/>
          </a:bodyPr>
          <a:lstStyle/>
          <a:p>
            <a:pPr algn="ctr">
              <a:spcBef>
                <a:spcPct val="0"/>
              </a:spcBef>
              <a:defRPr/>
            </a:pPr>
            <a:r>
              <a:rPr lang="en-US" sz="2800" dirty="0">
                <a:solidFill>
                  <a:srgbClr val="009383"/>
                </a:solidFill>
                <a:latin typeface="Arial" panose="020B0604020202020204" pitchFamily="34" charset="0"/>
                <a:ea typeface="+mj-ea"/>
                <a:cs typeface="Arial" panose="020B0604020202020204" pitchFamily="34" charset="0"/>
              </a:rPr>
              <a:t>Review with:</a:t>
            </a:r>
          </a:p>
        </p:txBody>
      </p:sp>
      <p:sp>
        <p:nvSpPr>
          <p:cNvPr id="9" name="Rounded Rectangle 8"/>
          <p:cNvSpPr/>
          <p:nvPr/>
        </p:nvSpPr>
        <p:spPr>
          <a:xfrm>
            <a:off x="6123960" y="1670429"/>
            <a:ext cx="3925530" cy="2646464"/>
          </a:xfrm>
          <a:prstGeom prst="round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Ensure that the agenda includes the processes necessary to achieve the objective</a:t>
            </a:r>
          </a:p>
        </p:txBody>
      </p:sp>
      <p:sp>
        <p:nvSpPr>
          <p:cNvPr id="10" name="TextBox 9"/>
          <p:cNvSpPr txBox="1"/>
          <p:nvPr/>
        </p:nvSpPr>
        <p:spPr>
          <a:xfrm>
            <a:off x="10919501" y="587828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10-9</a:t>
            </a:r>
          </a:p>
        </p:txBody>
      </p:sp>
      <p:sp>
        <p:nvSpPr>
          <p:cNvPr id="11" name="Footer Placeholder 2">
            <a:extLst>
              <a:ext uri="{FF2B5EF4-FFF2-40B4-BE49-F238E27FC236}">
                <a16:creationId xmlns:a16="http://schemas.microsoft.com/office/drawing/2014/main" id="{694FCD90-395D-4E3C-B35B-1C962775F9FF}"/>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Exercise #5 Debrief </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a:t>
            </a:fld>
            <a:endParaRPr lang="en-US" dirty="0"/>
          </a:p>
        </p:txBody>
      </p:sp>
      <p:sp>
        <p:nvSpPr>
          <p:cNvPr id="3" name="Content Placeholder 2"/>
          <p:cNvSpPr>
            <a:spLocks noGrp="1"/>
          </p:cNvSpPr>
          <p:nvPr>
            <p:ph type="body" sz="quarter" idx="13"/>
          </p:nvPr>
        </p:nvSpPr>
        <p:spPr/>
        <p:txBody>
          <a:bodyPr>
            <a:normAutofit/>
          </a:bodyPr>
          <a:lstStyle/>
          <a:p>
            <a:pPr>
              <a:spcAft>
                <a:spcPts val="1200"/>
              </a:spcAft>
            </a:pPr>
            <a:r>
              <a:rPr lang="en-US" sz="2400" dirty="0"/>
              <a:t>Flip chart Key Observations </a:t>
            </a:r>
            <a:endParaRPr lang="en-US" sz="2400" dirty="0">
              <a:solidFill>
                <a:srgbClr val="F26522"/>
              </a:solidFill>
            </a:endParaRPr>
          </a:p>
        </p:txBody>
      </p:sp>
      <p:sp>
        <p:nvSpPr>
          <p:cNvPr id="5" name="Footer Placeholder 4">
            <a:extLst>
              <a:ext uri="{FF2B5EF4-FFF2-40B4-BE49-F238E27FC236}">
                <a16:creationId xmlns:a16="http://schemas.microsoft.com/office/drawing/2014/main" id="{A9AA9566-D6DC-4DB5-874A-AEAD894D39F0}"/>
              </a:ext>
            </a:extLst>
          </p:cNvPr>
          <p:cNvSpPr>
            <a:spLocks noGrp="1"/>
          </p:cNvSpPr>
          <p:nvPr>
            <p:ph type="ftr" sz="quarter" idx="11"/>
          </p:nvPr>
        </p:nvSpPr>
        <p:spPr/>
        <p:txBody>
          <a:bodyPr/>
          <a:lstStyle/>
          <a:p>
            <a:r>
              <a:rPr lang="en-US"/>
              <a:t>Copyright 1992-2015, Leadership Strategies, Inc. V15.02 </a:t>
            </a:r>
          </a:p>
        </p:txBody>
      </p:sp>
    </p:spTree>
    <p:extLst>
      <p:ext uri="{BB962C8B-B14F-4D97-AF65-F5344CB8AC3E}">
        <p14:creationId xmlns:p14="http://schemas.microsoft.com/office/powerpoint/2010/main" val="311976962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30</a:t>
            </a:fld>
            <a:endParaRPr lang="en-US" dirty="0"/>
          </a:p>
        </p:txBody>
      </p:sp>
      <p:sp>
        <p:nvSpPr>
          <p:cNvPr id="6" name="Title 5"/>
          <p:cNvSpPr>
            <a:spLocks noGrp="1"/>
          </p:cNvSpPr>
          <p:nvPr>
            <p:ph type="title"/>
          </p:nvPr>
        </p:nvSpPr>
        <p:spPr>
          <a:xfrm>
            <a:off x="685800" y="689771"/>
            <a:ext cx="8255000" cy="1243007"/>
          </a:xfrm>
        </p:spPr>
        <p:txBody>
          <a:bodyPr>
            <a:normAutofit fontScale="90000"/>
          </a:bodyPr>
          <a:lstStyle/>
          <a:p>
            <a:r>
              <a:rPr lang="en-US" sz="5000" dirty="0">
                <a:latin typeface="Arial" panose="020B0604020202020204" pitchFamily="34" charset="0"/>
                <a:cs typeface="Arial" panose="020B0604020202020204" pitchFamily="34" charset="0"/>
              </a:rPr>
              <a:t>F. Prepare a Detailed Agenda</a:t>
            </a:r>
          </a:p>
        </p:txBody>
      </p:sp>
      <p:sp>
        <p:nvSpPr>
          <p:cNvPr id="7" name="Footer Placeholder 2">
            <a:extLst>
              <a:ext uri="{FF2B5EF4-FFF2-40B4-BE49-F238E27FC236}">
                <a16:creationId xmlns:a16="http://schemas.microsoft.com/office/drawing/2014/main" id="{770D5D5B-1AF6-4EA5-8B6C-BB7CA85D80A9}"/>
              </a:ext>
            </a:extLst>
          </p:cNvPr>
          <p:cNvSpPr>
            <a:spLocks noGrp="1"/>
          </p:cNvSpPr>
          <p:nvPr>
            <p:ph type="ftr" sz="quarter" idx="11"/>
          </p:nvPr>
        </p:nvSpPr>
        <p:spPr/>
        <p:txBody>
          <a:bodyPr/>
          <a:lstStyle/>
          <a:p>
            <a:r>
              <a:rPr lang="en-US" dirty="0"/>
              <a:t>Copyright 1992-2015, Leadership Strategies, Inc. V15.02 </a:t>
            </a:r>
          </a:p>
        </p:txBody>
      </p:sp>
      <p:pic>
        <p:nvPicPr>
          <p:cNvPr id="21" name="Picture 20">
            <a:extLst>
              <a:ext uri="{FF2B5EF4-FFF2-40B4-BE49-F238E27FC236}">
                <a16:creationId xmlns:a16="http://schemas.microsoft.com/office/drawing/2014/main" id="{663598B6-225F-465E-8360-45C1D6E4B91E}"/>
              </a:ext>
            </a:extLst>
          </p:cNvPr>
          <p:cNvPicPr>
            <a:picLocks noChangeAspect="1"/>
          </p:cNvPicPr>
          <p:nvPr/>
        </p:nvPicPr>
        <p:blipFill>
          <a:blip r:embed="rId3"/>
          <a:stretch>
            <a:fillRect/>
          </a:stretch>
        </p:blipFill>
        <p:spPr>
          <a:xfrm>
            <a:off x="7970293" y="2539981"/>
            <a:ext cx="2119955" cy="2402616"/>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F. Prepare a Detailed Agenda</a:t>
            </a:r>
          </a:p>
        </p:txBody>
      </p:sp>
      <p:sp>
        <p:nvSpPr>
          <p:cNvPr id="2" name="Slide Number Placeholder 1"/>
          <p:cNvSpPr>
            <a:spLocks noGrp="1"/>
          </p:cNvSpPr>
          <p:nvPr>
            <p:ph type="sldNum" sz="quarter" idx="12"/>
          </p:nvPr>
        </p:nvSpPr>
        <p:spPr/>
        <p:txBody>
          <a:bodyPr/>
          <a:lstStyle/>
          <a:p>
            <a:fld id="{F29FD61F-2294-5D42-A9D7-9928D42B3773}" type="slidenum">
              <a:rPr lang="en-US" smtClean="0"/>
              <a:pPr/>
              <a:t>31</a:t>
            </a:fld>
            <a:endParaRPr lang="en-US" dirty="0"/>
          </a:p>
        </p:txBody>
      </p:sp>
      <p:sp>
        <p:nvSpPr>
          <p:cNvPr id="5" name="Content Placeholder 4"/>
          <p:cNvSpPr>
            <a:spLocks noGrp="1"/>
          </p:cNvSpPr>
          <p:nvPr>
            <p:ph type="body" sz="quarter" idx="13"/>
          </p:nvPr>
        </p:nvSpPr>
        <p:spPr>
          <a:xfrm>
            <a:off x="560388" y="1582738"/>
            <a:ext cx="5124419" cy="4602544"/>
          </a:xfrm>
        </p:spPr>
        <p:txBody>
          <a:bodyPr>
            <a:normAutofit/>
          </a:bodyPr>
          <a:lstStyle/>
          <a:p>
            <a:pPr>
              <a:lnSpc>
                <a:spcPct val="100000"/>
              </a:lnSpc>
              <a:spcAft>
                <a:spcPts val="1800"/>
              </a:spcAft>
            </a:pPr>
            <a:r>
              <a:rPr lang="en-US" sz="2400" dirty="0"/>
              <a:t>Helps you think through the entire session</a:t>
            </a:r>
          </a:p>
          <a:p>
            <a:pPr>
              <a:lnSpc>
                <a:spcPct val="100000"/>
              </a:lnSpc>
              <a:spcAft>
                <a:spcPts val="1800"/>
              </a:spcAft>
            </a:pPr>
            <a:r>
              <a:rPr lang="en-US" sz="2400" dirty="0"/>
              <a:t>Communicates expectations to documenters</a:t>
            </a:r>
          </a:p>
          <a:p>
            <a:pPr>
              <a:lnSpc>
                <a:spcPct val="100000"/>
              </a:lnSpc>
              <a:spcAft>
                <a:spcPts val="1800"/>
              </a:spcAft>
            </a:pPr>
            <a:r>
              <a:rPr lang="en-US" sz="2400" dirty="0"/>
              <a:t>Be sure to include a 10-15 minute break every 60-90 minutes</a:t>
            </a:r>
          </a:p>
          <a:p>
            <a:pPr>
              <a:lnSpc>
                <a:spcPct val="100000"/>
              </a:lnSpc>
              <a:spcAft>
                <a:spcPts val="1800"/>
              </a:spcAft>
            </a:pPr>
            <a:r>
              <a:rPr lang="en-US" sz="2400" dirty="0"/>
              <a:t>Use a basis for each duration estimate</a:t>
            </a:r>
          </a:p>
        </p:txBody>
      </p:sp>
      <p:sp>
        <p:nvSpPr>
          <p:cNvPr id="9" name="TextBox 8"/>
          <p:cNvSpPr txBox="1"/>
          <p:nvPr/>
        </p:nvSpPr>
        <p:spPr>
          <a:xfrm>
            <a:off x="6484914" y="4267200"/>
            <a:ext cx="1425390" cy="523220"/>
          </a:xfrm>
          <a:prstGeom prst="rect">
            <a:avLst/>
          </a:prstGeom>
          <a:noFill/>
        </p:spPr>
        <p:txBody>
          <a:bodyPr wrap="none" rtlCol="0">
            <a:spAutoFit/>
          </a:bodyPr>
          <a:lstStyle/>
          <a:p>
            <a:r>
              <a:rPr lang="en-US" sz="2800" dirty="0">
                <a:solidFill>
                  <a:srgbClr val="F26522"/>
                </a:solidFill>
                <a:latin typeface="Arial" panose="020B0604020202020204" pitchFamily="34" charset="0"/>
                <a:cs typeface="Arial" panose="020B0604020202020204" pitchFamily="34" charset="0"/>
              </a:rPr>
              <a:t>Agenda</a:t>
            </a:r>
          </a:p>
        </p:txBody>
      </p:sp>
      <p:sp>
        <p:nvSpPr>
          <p:cNvPr id="10" name="TextBox 9"/>
          <p:cNvSpPr txBox="1"/>
          <p:nvPr/>
        </p:nvSpPr>
        <p:spPr>
          <a:xfrm>
            <a:off x="8794281" y="4267200"/>
            <a:ext cx="1505540" cy="954107"/>
          </a:xfrm>
          <a:prstGeom prst="rect">
            <a:avLst/>
          </a:prstGeom>
          <a:noFill/>
        </p:spPr>
        <p:txBody>
          <a:bodyPr wrap="none" rtlCol="0">
            <a:spAutoFit/>
          </a:bodyPr>
          <a:lstStyle/>
          <a:p>
            <a:pPr algn="ctr"/>
            <a:r>
              <a:rPr lang="en-US" sz="2800" dirty="0">
                <a:solidFill>
                  <a:srgbClr val="F26522"/>
                </a:solidFill>
                <a:latin typeface="Arial" panose="020B0604020202020204" pitchFamily="34" charset="0"/>
                <a:cs typeface="Arial" panose="020B0604020202020204" pitchFamily="34" charset="0"/>
              </a:rPr>
              <a:t>Detailed</a:t>
            </a:r>
          </a:p>
          <a:p>
            <a:pPr algn="ctr"/>
            <a:r>
              <a:rPr lang="en-US" sz="2800" dirty="0">
                <a:solidFill>
                  <a:srgbClr val="F26522"/>
                </a:solidFill>
                <a:latin typeface="Arial" panose="020B0604020202020204" pitchFamily="34" charset="0"/>
                <a:cs typeface="Arial" panose="020B0604020202020204" pitchFamily="34" charset="0"/>
              </a:rPr>
              <a:t>Agenda</a:t>
            </a:r>
          </a:p>
        </p:txBody>
      </p:sp>
      <p:cxnSp>
        <p:nvCxnSpPr>
          <p:cNvPr id="12" name="Straight Arrow Connector 11"/>
          <p:cNvCxnSpPr/>
          <p:nvPr/>
        </p:nvCxnSpPr>
        <p:spPr>
          <a:xfrm>
            <a:off x="7919859" y="3532596"/>
            <a:ext cx="893494" cy="1588"/>
          </a:xfrm>
          <a:prstGeom prst="straightConnector1">
            <a:avLst/>
          </a:prstGeom>
          <a:ln w="50800">
            <a:solidFill>
              <a:srgbClr val="F26522"/>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0945812" y="587828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10-9</a:t>
            </a:r>
          </a:p>
        </p:txBody>
      </p:sp>
      <p:sp>
        <p:nvSpPr>
          <p:cNvPr id="13" name="Footer Placeholder 2">
            <a:extLst>
              <a:ext uri="{FF2B5EF4-FFF2-40B4-BE49-F238E27FC236}">
                <a16:creationId xmlns:a16="http://schemas.microsoft.com/office/drawing/2014/main" id="{E57A5F35-FA65-4680-A20A-033F33AFBCFA}"/>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grpSp>
        <p:nvGrpSpPr>
          <p:cNvPr id="14" name="Group 13">
            <a:extLst>
              <a:ext uri="{FF2B5EF4-FFF2-40B4-BE49-F238E27FC236}">
                <a16:creationId xmlns:a16="http://schemas.microsoft.com/office/drawing/2014/main" id="{C7EFF3D0-ABF7-4044-8631-835019A3F4E7}"/>
              </a:ext>
            </a:extLst>
          </p:cNvPr>
          <p:cNvGrpSpPr/>
          <p:nvPr/>
        </p:nvGrpSpPr>
        <p:grpSpPr>
          <a:xfrm>
            <a:off x="6583312" y="2479439"/>
            <a:ext cx="1323887" cy="1837802"/>
            <a:chOff x="2355954" y="2313143"/>
            <a:chExt cx="1820764" cy="2572702"/>
          </a:xfrm>
        </p:grpSpPr>
        <p:pic>
          <p:nvPicPr>
            <p:cNvPr id="15" name="Picture 14" descr="A picture containing drawing&#10;&#10;Description automatically generated">
              <a:extLst>
                <a:ext uri="{FF2B5EF4-FFF2-40B4-BE49-F238E27FC236}">
                  <a16:creationId xmlns:a16="http://schemas.microsoft.com/office/drawing/2014/main" id="{553BA5D6-5E7F-4090-8D07-F651FB3A5CBB}"/>
                </a:ext>
              </a:extLst>
            </p:cNvPr>
            <p:cNvPicPr>
              <a:picLocks noChangeAspect="1"/>
            </p:cNvPicPr>
            <p:nvPr/>
          </p:nvPicPr>
          <p:blipFill>
            <a:blip r:embed="rId3">
              <a:duotone>
                <a:prstClr val="black"/>
                <a:schemeClr val="accent5">
                  <a:tint val="45000"/>
                  <a:satMod val="400000"/>
                </a:schemeClr>
              </a:duotone>
              <a:extLst>
                <a:ext uri="{837473B0-CC2E-450A-ABE3-18F120FF3D39}">
                  <a1611:picAttrSrcUrl xmlns:a1611="http://schemas.microsoft.com/office/drawing/2016/11/main" r:id="rId4"/>
                </a:ext>
              </a:extLst>
            </a:blip>
            <a:stretch>
              <a:fillRect/>
            </a:stretch>
          </p:blipFill>
          <p:spPr>
            <a:xfrm>
              <a:off x="2355954" y="2313143"/>
              <a:ext cx="1820764" cy="2572702"/>
            </a:xfrm>
            <a:prstGeom prst="rect">
              <a:avLst/>
            </a:prstGeom>
          </p:spPr>
        </p:pic>
        <p:pic>
          <p:nvPicPr>
            <p:cNvPr id="16" name="Picture 15" descr="A close up of a logo&#10;&#10;Description automatically generated">
              <a:extLst>
                <a:ext uri="{FF2B5EF4-FFF2-40B4-BE49-F238E27FC236}">
                  <a16:creationId xmlns:a16="http://schemas.microsoft.com/office/drawing/2014/main" id="{B1B918C4-A688-4CF2-9B90-356BE38D3FDD}"/>
                </a:ext>
              </a:extLst>
            </p:cNvPr>
            <p:cNvPicPr>
              <a:picLocks noChangeAspect="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saturation sat="400000"/>
                      </a14:imgEffect>
                    </a14:imgLayer>
                  </a14:imgProps>
                </a:ext>
                <a:ext uri="{837473B0-CC2E-450A-ABE3-18F120FF3D39}">
                  <a1611:picAttrSrcUrl xmlns:a1611="http://schemas.microsoft.com/office/drawing/2016/11/main" r:id="rId7"/>
                </a:ext>
              </a:extLst>
            </a:blip>
            <a:stretch>
              <a:fillRect/>
            </a:stretch>
          </p:blipFill>
          <p:spPr>
            <a:xfrm>
              <a:off x="2570027" y="2892606"/>
              <a:ext cx="1392618" cy="1603013"/>
            </a:xfrm>
            <a:prstGeom prst="rect">
              <a:avLst/>
            </a:prstGeom>
          </p:spPr>
        </p:pic>
      </p:grpSp>
      <p:grpSp>
        <p:nvGrpSpPr>
          <p:cNvPr id="17" name="Group 16">
            <a:extLst>
              <a:ext uri="{FF2B5EF4-FFF2-40B4-BE49-F238E27FC236}">
                <a16:creationId xmlns:a16="http://schemas.microsoft.com/office/drawing/2014/main" id="{468575D1-8427-4542-AD4D-B28866C0C69F}"/>
              </a:ext>
            </a:extLst>
          </p:cNvPr>
          <p:cNvGrpSpPr/>
          <p:nvPr/>
        </p:nvGrpSpPr>
        <p:grpSpPr>
          <a:xfrm>
            <a:off x="8803649" y="2100403"/>
            <a:ext cx="1665887" cy="2222672"/>
            <a:chOff x="8825723" y="1932778"/>
            <a:chExt cx="1665887" cy="2222672"/>
          </a:xfrm>
        </p:grpSpPr>
        <p:grpSp>
          <p:nvGrpSpPr>
            <p:cNvPr id="18" name="Group 17">
              <a:extLst>
                <a:ext uri="{FF2B5EF4-FFF2-40B4-BE49-F238E27FC236}">
                  <a16:creationId xmlns:a16="http://schemas.microsoft.com/office/drawing/2014/main" id="{F48A4FC8-697B-4ABE-81C0-3B65350DD2BD}"/>
                </a:ext>
              </a:extLst>
            </p:cNvPr>
            <p:cNvGrpSpPr/>
            <p:nvPr/>
          </p:nvGrpSpPr>
          <p:grpSpPr>
            <a:xfrm>
              <a:off x="9167723" y="1932778"/>
              <a:ext cx="1323887" cy="1837802"/>
              <a:chOff x="2355954" y="2313143"/>
              <a:chExt cx="1820764" cy="2572702"/>
            </a:xfrm>
          </p:grpSpPr>
          <p:pic>
            <p:nvPicPr>
              <p:cNvPr id="28" name="Picture 27" descr="A picture containing drawing&#10;&#10;Description automatically generated">
                <a:extLst>
                  <a:ext uri="{FF2B5EF4-FFF2-40B4-BE49-F238E27FC236}">
                    <a16:creationId xmlns:a16="http://schemas.microsoft.com/office/drawing/2014/main" id="{84AAAAE3-D97C-4655-BA0F-71262AA48AEB}"/>
                  </a:ext>
                </a:extLst>
              </p:cNvPr>
              <p:cNvPicPr>
                <a:picLocks noChangeAspect="1"/>
              </p:cNvPicPr>
              <p:nvPr/>
            </p:nvPicPr>
            <p:blipFill>
              <a:blip r:embed="rId3">
                <a:duotone>
                  <a:prstClr val="black"/>
                  <a:schemeClr val="accent5">
                    <a:tint val="45000"/>
                    <a:satMod val="400000"/>
                  </a:schemeClr>
                </a:duotone>
                <a:extLst>
                  <a:ext uri="{837473B0-CC2E-450A-ABE3-18F120FF3D39}">
                    <a1611:picAttrSrcUrl xmlns:a1611="http://schemas.microsoft.com/office/drawing/2016/11/main" r:id="rId4"/>
                  </a:ext>
                </a:extLst>
              </a:blip>
              <a:stretch>
                <a:fillRect/>
              </a:stretch>
            </p:blipFill>
            <p:spPr>
              <a:xfrm>
                <a:off x="2355954" y="2313143"/>
                <a:ext cx="1820764" cy="2572702"/>
              </a:xfrm>
              <a:prstGeom prst="rect">
                <a:avLst/>
              </a:prstGeom>
            </p:spPr>
          </p:pic>
          <p:pic>
            <p:nvPicPr>
              <p:cNvPr id="29" name="Picture 28" descr="A close up of a logo&#10;&#10;Description automatically generated">
                <a:extLst>
                  <a:ext uri="{FF2B5EF4-FFF2-40B4-BE49-F238E27FC236}">
                    <a16:creationId xmlns:a16="http://schemas.microsoft.com/office/drawing/2014/main" id="{B66EFF0B-11B3-4E74-A958-5BB3CD48A9F1}"/>
                  </a:ext>
                </a:extLst>
              </p:cNvPr>
              <p:cNvPicPr>
                <a:picLocks noChangeAspect="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saturation sat="400000"/>
                        </a14:imgEffect>
                      </a14:imgLayer>
                    </a14:imgProps>
                  </a:ext>
                  <a:ext uri="{837473B0-CC2E-450A-ABE3-18F120FF3D39}">
                    <a1611:picAttrSrcUrl xmlns:a1611="http://schemas.microsoft.com/office/drawing/2016/11/main" r:id="rId7"/>
                  </a:ext>
                </a:extLst>
              </a:blip>
              <a:stretch>
                <a:fillRect/>
              </a:stretch>
            </p:blipFill>
            <p:spPr>
              <a:xfrm>
                <a:off x="2570027" y="2892606"/>
                <a:ext cx="1392618" cy="1603013"/>
              </a:xfrm>
              <a:prstGeom prst="rect">
                <a:avLst/>
              </a:prstGeom>
            </p:spPr>
          </p:pic>
        </p:grpSp>
        <p:grpSp>
          <p:nvGrpSpPr>
            <p:cNvPr id="19" name="Group 18">
              <a:extLst>
                <a:ext uri="{FF2B5EF4-FFF2-40B4-BE49-F238E27FC236}">
                  <a16:creationId xmlns:a16="http://schemas.microsoft.com/office/drawing/2014/main" id="{2C5DCFBE-1530-4399-B042-FF04B0DB4F4A}"/>
                </a:ext>
              </a:extLst>
            </p:cNvPr>
            <p:cNvGrpSpPr/>
            <p:nvPr/>
          </p:nvGrpSpPr>
          <p:grpSpPr>
            <a:xfrm>
              <a:off x="9055104" y="2048382"/>
              <a:ext cx="1323887" cy="1837802"/>
              <a:chOff x="2355954" y="2313143"/>
              <a:chExt cx="1820764" cy="2572702"/>
            </a:xfrm>
          </p:grpSpPr>
          <p:pic>
            <p:nvPicPr>
              <p:cNvPr id="26" name="Picture 25" descr="A picture containing drawing&#10;&#10;Description automatically generated">
                <a:extLst>
                  <a:ext uri="{FF2B5EF4-FFF2-40B4-BE49-F238E27FC236}">
                    <a16:creationId xmlns:a16="http://schemas.microsoft.com/office/drawing/2014/main" id="{3B8895ED-F3E9-4F68-8B80-0B4306C3E75B}"/>
                  </a:ext>
                </a:extLst>
              </p:cNvPr>
              <p:cNvPicPr>
                <a:picLocks noChangeAspect="1"/>
              </p:cNvPicPr>
              <p:nvPr/>
            </p:nvPicPr>
            <p:blipFill>
              <a:blip r:embed="rId3">
                <a:duotone>
                  <a:prstClr val="black"/>
                  <a:schemeClr val="accent5">
                    <a:tint val="45000"/>
                    <a:satMod val="400000"/>
                  </a:schemeClr>
                </a:duotone>
                <a:extLst>
                  <a:ext uri="{837473B0-CC2E-450A-ABE3-18F120FF3D39}">
                    <a1611:picAttrSrcUrl xmlns:a1611="http://schemas.microsoft.com/office/drawing/2016/11/main" r:id="rId4"/>
                  </a:ext>
                </a:extLst>
              </a:blip>
              <a:stretch>
                <a:fillRect/>
              </a:stretch>
            </p:blipFill>
            <p:spPr>
              <a:xfrm>
                <a:off x="2355954" y="2313143"/>
                <a:ext cx="1820764" cy="2572702"/>
              </a:xfrm>
              <a:prstGeom prst="rect">
                <a:avLst/>
              </a:prstGeom>
            </p:spPr>
          </p:pic>
          <p:pic>
            <p:nvPicPr>
              <p:cNvPr id="27" name="Picture 26" descr="A close up of a logo&#10;&#10;Description automatically generated">
                <a:extLst>
                  <a:ext uri="{FF2B5EF4-FFF2-40B4-BE49-F238E27FC236}">
                    <a16:creationId xmlns:a16="http://schemas.microsoft.com/office/drawing/2014/main" id="{F75B37E4-7DFC-4A3D-A1E8-B57168CD4654}"/>
                  </a:ext>
                </a:extLst>
              </p:cNvPr>
              <p:cNvPicPr>
                <a:picLocks noChangeAspect="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saturation sat="400000"/>
                        </a14:imgEffect>
                      </a14:imgLayer>
                    </a14:imgProps>
                  </a:ext>
                  <a:ext uri="{837473B0-CC2E-450A-ABE3-18F120FF3D39}">
                    <a1611:picAttrSrcUrl xmlns:a1611="http://schemas.microsoft.com/office/drawing/2016/11/main" r:id="rId7"/>
                  </a:ext>
                </a:extLst>
              </a:blip>
              <a:stretch>
                <a:fillRect/>
              </a:stretch>
            </p:blipFill>
            <p:spPr>
              <a:xfrm>
                <a:off x="2570027" y="2892606"/>
                <a:ext cx="1392618" cy="1603013"/>
              </a:xfrm>
              <a:prstGeom prst="rect">
                <a:avLst/>
              </a:prstGeom>
            </p:spPr>
          </p:pic>
        </p:grpSp>
        <p:grpSp>
          <p:nvGrpSpPr>
            <p:cNvPr id="20" name="Group 19">
              <a:extLst>
                <a:ext uri="{FF2B5EF4-FFF2-40B4-BE49-F238E27FC236}">
                  <a16:creationId xmlns:a16="http://schemas.microsoft.com/office/drawing/2014/main" id="{ECCBB8BB-6A5C-40F3-B131-EF9E0FF45B14}"/>
                </a:ext>
              </a:extLst>
            </p:cNvPr>
            <p:cNvGrpSpPr/>
            <p:nvPr/>
          </p:nvGrpSpPr>
          <p:grpSpPr>
            <a:xfrm>
              <a:off x="8934198" y="2177314"/>
              <a:ext cx="1323887" cy="1837802"/>
              <a:chOff x="2355954" y="2313143"/>
              <a:chExt cx="1820764" cy="2572702"/>
            </a:xfrm>
          </p:grpSpPr>
          <p:pic>
            <p:nvPicPr>
              <p:cNvPr id="24" name="Picture 23" descr="A picture containing drawing&#10;&#10;Description automatically generated">
                <a:extLst>
                  <a:ext uri="{FF2B5EF4-FFF2-40B4-BE49-F238E27FC236}">
                    <a16:creationId xmlns:a16="http://schemas.microsoft.com/office/drawing/2014/main" id="{6AF20671-F318-4CCC-989D-3F8030617BF5}"/>
                  </a:ext>
                </a:extLst>
              </p:cNvPr>
              <p:cNvPicPr>
                <a:picLocks noChangeAspect="1"/>
              </p:cNvPicPr>
              <p:nvPr/>
            </p:nvPicPr>
            <p:blipFill>
              <a:blip r:embed="rId3">
                <a:duotone>
                  <a:prstClr val="black"/>
                  <a:schemeClr val="accent5">
                    <a:tint val="45000"/>
                    <a:satMod val="400000"/>
                  </a:schemeClr>
                </a:duotone>
                <a:extLst>
                  <a:ext uri="{837473B0-CC2E-450A-ABE3-18F120FF3D39}">
                    <a1611:picAttrSrcUrl xmlns:a1611="http://schemas.microsoft.com/office/drawing/2016/11/main" r:id="rId4"/>
                  </a:ext>
                </a:extLst>
              </a:blip>
              <a:stretch>
                <a:fillRect/>
              </a:stretch>
            </p:blipFill>
            <p:spPr>
              <a:xfrm>
                <a:off x="2355954" y="2313143"/>
                <a:ext cx="1820764" cy="2572702"/>
              </a:xfrm>
              <a:prstGeom prst="rect">
                <a:avLst/>
              </a:prstGeom>
            </p:spPr>
          </p:pic>
          <p:pic>
            <p:nvPicPr>
              <p:cNvPr id="25" name="Picture 24" descr="A close up of a logo&#10;&#10;Description automatically generated">
                <a:extLst>
                  <a:ext uri="{FF2B5EF4-FFF2-40B4-BE49-F238E27FC236}">
                    <a16:creationId xmlns:a16="http://schemas.microsoft.com/office/drawing/2014/main" id="{A77EDDDA-82A5-46C6-91F4-37F2EBCDB038}"/>
                  </a:ext>
                </a:extLst>
              </p:cNvPr>
              <p:cNvPicPr>
                <a:picLocks noChangeAspect="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saturation sat="400000"/>
                        </a14:imgEffect>
                      </a14:imgLayer>
                    </a14:imgProps>
                  </a:ext>
                  <a:ext uri="{837473B0-CC2E-450A-ABE3-18F120FF3D39}">
                    <a1611:picAttrSrcUrl xmlns:a1611="http://schemas.microsoft.com/office/drawing/2016/11/main" r:id="rId7"/>
                  </a:ext>
                </a:extLst>
              </a:blip>
              <a:stretch>
                <a:fillRect/>
              </a:stretch>
            </p:blipFill>
            <p:spPr>
              <a:xfrm>
                <a:off x="2570027" y="2892606"/>
                <a:ext cx="1392618" cy="1603013"/>
              </a:xfrm>
              <a:prstGeom prst="rect">
                <a:avLst/>
              </a:prstGeom>
            </p:spPr>
          </p:pic>
        </p:grpSp>
        <p:grpSp>
          <p:nvGrpSpPr>
            <p:cNvPr id="21" name="Group 20">
              <a:extLst>
                <a:ext uri="{FF2B5EF4-FFF2-40B4-BE49-F238E27FC236}">
                  <a16:creationId xmlns:a16="http://schemas.microsoft.com/office/drawing/2014/main" id="{B5D38BDD-FF28-4483-8104-8B709C8D0BE2}"/>
                </a:ext>
              </a:extLst>
            </p:cNvPr>
            <p:cNvGrpSpPr/>
            <p:nvPr/>
          </p:nvGrpSpPr>
          <p:grpSpPr>
            <a:xfrm>
              <a:off x="8825723" y="2317648"/>
              <a:ext cx="1323887" cy="1837802"/>
              <a:chOff x="2355954" y="2313143"/>
              <a:chExt cx="1820764" cy="2572702"/>
            </a:xfrm>
          </p:grpSpPr>
          <p:pic>
            <p:nvPicPr>
              <p:cNvPr id="22" name="Picture 21" descr="A picture containing drawing&#10;&#10;Description automatically generated">
                <a:extLst>
                  <a:ext uri="{FF2B5EF4-FFF2-40B4-BE49-F238E27FC236}">
                    <a16:creationId xmlns:a16="http://schemas.microsoft.com/office/drawing/2014/main" id="{5F92530D-9839-424F-8F72-83DF8B4DF7FC}"/>
                  </a:ext>
                </a:extLst>
              </p:cNvPr>
              <p:cNvPicPr>
                <a:picLocks noChangeAspect="1"/>
              </p:cNvPicPr>
              <p:nvPr/>
            </p:nvPicPr>
            <p:blipFill>
              <a:blip r:embed="rId3">
                <a:duotone>
                  <a:prstClr val="black"/>
                  <a:schemeClr val="accent5">
                    <a:tint val="45000"/>
                    <a:satMod val="400000"/>
                  </a:schemeClr>
                </a:duotone>
                <a:extLst>
                  <a:ext uri="{837473B0-CC2E-450A-ABE3-18F120FF3D39}">
                    <a1611:picAttrSrcUrl xmlns:a1611="http://schemas.microsoft.com/office/drawing/2016/11/main" r:id="rId4"/>
                  </a:ext>
                </a:extLst>
              </a:blip>
              <a:stretch>
                <a:fillRect/>
              </a:stretch>
            </p:blipFill>
            <p:spPr>
              <a:xfrm>
                <a:off x="2355954" y="2313143"/>
                <a:ext cx="1820764" cy="2572702"/>
              </a:xfrm>
              <a:prstGeom prst="rect">
                <a:avLst/>
              </a:prstGeom>
            </p:spPr>
          </p:pic>
          <p:pic>
            <p:nvPicPr>
              <p:cNvPr id="23" name="Picture 22" descr="A close up of a logo&#10;&#10;Description automatically generated">
                <a:extLst>
                  <a:ext uri="{FF2B5EF4-FFF2-40B4-BE49-F238E27FC236}">
                    <a16:creationId xmlns:a16="http://schemas.microsoft.com/office/drawing/2014/main" id="{8754435A-09C8-4302-ADA9-3EFCD17101C3}"/>
                  </a:ext>
                </a:extLst>
              </p:cNvPr>
              <p:cNvPicPr>
                <a:picLocks noChangeAspect="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saturation sat="400000"/>
                        </a14:imgEffect>
                      </a14:imgLayer>
                    </a14:imgProps>
                  </a:ext>
                  <a:ext uri="{837473B0-CC2E-450A-ABE3-18F120FF3D39}">
                    <a1611:picAttrSrcUrl xmlns:a1611="http://schemas.microsoft.com/office/drawing/2016/11/main" r:id="rId7"/>
                  </a:ext>
                </a:extLst>
              </a:blip>
              <a:stretch>
                <a:fillRect/>
              </a:stretch>
            </p:blipFill>
            <p:spPr>
              <a:xfrm>
                <a:off x="2570027" y="2892606"/>
                <a:ext cx="1392618" cy="1603013"/>
              </a:xfrm>
              <a:prstGeom prst="rect">
                <a:avLst/>
              </a:prstGeom>
            </p:spPr>
          </p:pic>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b="0" dirty="0"/>
              <a:t>F. Prepare a Detailed Agenda</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32</a:t>
            </a:fld>
            <a:endParaRPr lang="en-US" dirty="0"/>
          </a:p>
        </p:txBody>
      </p:sp>
      <p:sp>
        <p:nvSpPr>
          <p:cNvPr id="7" name="Content Placeholder 6"/>
          <p:cNvSpPr>
            <a:spLocks noGrp="1"/>
          </p:cNvSpPr>
          <p:nvPr>
            <p:ph type="body" sz="quarter" idx="13"/>
          </p:nvPr>
        </p:nvSpPr>
        <p:spPr/>
        <p:txBody>
          <a:bodyPr>
            <a:normAutofit/>
          </a:bodyPr>
          <a:lstStyle/>
          <a:p>
            <a:pPr>
              <a:lnSpc>
                <a:spcPct val="100000"/>
              </a:lnSpc>
              <a:spcAft>
                <a:spcPts val="600"/>
              </a:spcAft>
            </a:pPr>
            <a:r>
              <a:rPr lang="en-US" sz="2400" dirty="0">
                <a:solidFill>
                  <a:srgbClr val="F26522"/>
                </a:solidFill>
              </a:rPr>
              <a:t>O</a:t>
            </a:r>
            <a:r>
              <a:rPr lang="en-US" sz="2400" dirty="0"/>
              <a:t>rder of the process (the agenda)</a:t>
            </a:r>
          </a:p>
          <a:p>
            <a:pPr>
              <a:lnSpc>
                <a:spcPct val="100000"/>
              </a:lnSpc>
              <a:spcAft>
                <a:spcPts val="600"/>
              </a:spcAft>
            </a:pPr>
            <a:r>
              <a:rPr lang="en-US" sz="2400" dirty="0">
                <a:solidFill>
                  <a:srgbClr val="F26522"/>
                </a:solidFill>
              </a:rPr>
              <a:t>P</a:t>
            </a:r>
            <a:r>
              <a:rPr lang="en-US" sz="2400" dirty="0"/>
              <a:t>rocess technique (Listing, Brainstorming, Grouping, Prioritizing)</a:t>
            </a:r>
          </a:p>
          <a:p>
            <a:pPr>
              <a:lnSpc>
                <a:spcPct val="100000"/>
              </a:lnSpc>
              <a:spcAft>
                <a:spcPts val="600"/>
              </a:spcAft>
            </a:pPr>
            <a:r>
              <a:rPr lang="en-US" sz="2400" dirty="0">
                <a:solidFill>
                  <a:srgbClr val="F26522"/>
                </a:solidFill>
              </a:rPr>
              <a:t>Q</a:t>
            </a:r>
            <a:r>
              <a:rPr lang="en-US" sz="2400" dirty="0"/>
              <a:t>uestion (Starting question and explanation given to kick off each process)</a:t>
            </a:r>
          </a:p>
          <a:p>
            <a:pPr>
              <a:lnSpc>
                <a:spcPct val="100000"/>
              </a:lnSpc>
              <a:spcAft>
                <a:spcPts val="600"/>
              </a:spcAft>
            </a:pPr>
            <a:r>
              <a:rPr lang="en-US" sz="2400" dirty="0">
                <a:solidFill>
                  <a:srgbClr val="F26522"/>
                </a:solidFill>
              </a:rPr>
              <a:t>R</a:t>
            </a:r>
            <a:r>
              <a:rPr lang="en-US" sz="2400" dirty="0"/>
              <a:t>ecording format (Three column matrix, basic list, etc.)</a:t>
            </a:r>
          </a:p>
          <a:p>
            <a:pPr>
              <a:lnSpc>
                <a:spcPct val="100000"/>
              </a:lnSpc>
              <a:spcAft>
                <a:spcPts val="600"/>
              </a:spcAft>
            </a:pPr>
            <a:r>
              <a:rPr lang="en-US" sz="2400" dirty="0">
                <a:solidFill>
                  <a:srgbClr val="F26522"/>
                </a:solidFill>
              </a:rPr>
              <a:t>S</a:t>
            </a:r>
            <a:r>
              <a:rPr lang="en-US" sz="2400" dirty="0"/>
              <a:t>upplies (Post-its, dots, etc.)</a:t>
            </a:r>
          </a:p>
          <a:p>
            <a:pPr>
              <a:lnSpc>
                <a:spcPct val="100000"/>
              </a:lnSpc>
              <a:spcAft>
                <a:spcPts val="600"/>
              </a:spcAft>
            </a:pPr>
            <a:r>
              <a:rPr lang="en-US" sz="2400" dirty="0">
                <a:solidFill>
                  <a:srgbClr val="F26522"/>
                </a:solidFill>
              </a:rPr>
              <a:t>T</a:t>
            </a:r>
            <a:r>
              <a:rPr lang="en-US" sz="2400" dirty="0"/>
              <a:t>iming (Start/end/duration for each process)</a:t>
            </a:r>
          </a:p>
        </p:txBody>
      </p:sp>
      <p:sp>
        <p:nvSpPr>
          <p:cNvPr id="2" name="Footer Placeholder 1">
            <a:extLst>
              <a:ext uri="{FF2B5EF4-FFF2-40B4-BE49-F238E27FC236}">
                <a16:creationId xmlns:a16="http://schemas.microsoft.com/office/drawing/2014/main" id="{06DF3E46-0F1F-4A7E-A5DC-0610C0C4EA8B}"/>
              </a:ext>
            </a:extLst>
          </p:cNvPr>
          <p:cNvSpPr>
            <a:spLocks noGrp="1"/>
          </p:cNvSpPr>
          <p:nvPr>
            <p:ph type="ftr" sz="quarter" idx="11"/>
          </p:nvPr>
        </p:nvSpPr>
        <p:spPr/>
        <p:txBody>
          <a:bodyPr/>
          <a:lstStyle/>
          <a:p>
            <a:r>
              <a:rPr lang="en-US"/>
              <a:t>Copyright 1992-2015, Leadership Strategies, Inc. V15.02 </a:t>
            </a:r>
          </a:p>
        </p:txBody>
      </p:sp>
      <p:sp>
        <p:nvSpPr>
          <p:cNvPr id="5" name="TextBox 4"/>
          <p:cNvSpPr txBox="1"/>
          <p:nvPr/>
        </p:nvSpPr>
        <p:spPr>
          <a:xfrm>
            <a:off x="10945812" y="587520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10-10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33</a:t>
            </a:fld>
            <a:endParaRPr lang="en-US" dirty="0"/>
          </a:p>
        </p:txBody>
      </p:sp>
      <p:sp>
        <p:nvSpPr>
          <p:cNvPr id="6" name="Title 5"/>
          <p:cNvSpPr>
            <a:spLocks noGrp="1"/>
          </p:cNvSpPr>
          <p:nvPr>
            <p:ph type="title"/>
          </p:nvPr>
        </p:nvSpPr>
        <p:spPr/>
        <p:txBody>
          <a:bodyPr>
            <a:normAutofit fontScale="90000"/>
          </a:bodyPr>
          <a:lstStyle/>
          <a:p>
            <a:pPr marL="914400" indent="-914400">
              <a:buFont typeface="+mj-lt"/>
              <a:buAutoNum type="alphaUcPeriod" startAt="7"/>
            </a:pPr>
            <a:r>
              <a:rPr lang="en-US" dirty="0">
                <a:latin typeface="Arial" panose="020B0604020202020204" pitchFamily="34" charset="0"/>
                <a:cs typeface="Arial" panose="020B0604020202020204" pitchFamily="34" charset="0"/>
              </a:rPr>
              <a:t>Track Performance Against Agenda</a:t>
            </a:r>
          </a:p>
        </p:txBody>
      </p:sp>
      <p:sp>
        <p:nvSpPr>
          <p:cNvPr id="7" name="Footer Placeholder 2">
            <a:extLst>
              <a:ext uri="{FF2B5EF4-FFF2-40B4-BE49-F238E27FC236}">
                <a16:creationId xmlns:a16="http://schemas.microsoft.com/office/drawing/2014/main" id="{541FF737-4F2D-42BB-A18B-0D06F8716FDA}"/>
              </a:ext>
            </a:extLst>
          </p:cNvPr>
          <p:cNvSpPr>
            <a:spLocks noGrp="1"/>
          </p:cNvSpPr>
          <p:nvPr>
            <p:ph type="ftr" sz="quarter" idx="11"/>
          </p:nvPr>
        </p:nvSpPr>
        <p:spPr/>
        <p:txBody>
          <a:bodyPr/>
          <a:lstStyle/>
          <a:p>
            <a:r>
              <a:rPr lang="en-US" dirty="0"/>
              <a:t>Copyright 1992-2015, Leadership Strategies, Inc. V15.02 </a:t>
            </a:r>
          </a:p>
        </p:txBody>
      </p:sp>
      <p:pic>
        <p:nvPicPr>
          <p:cNvPr id="5" name="Picture 4"/>
          <p:cNvPicPr>
            <a:picLocks noChangeAspect="1"/>
          </p:cNvPicPr>
          <p:nvPr/>
        </p:nvPicPr>
        <p:blipFill>
          <a:blip r:embed="rId3"/>
          <a:stretch>
            <a:fillRect/>
          </a:stretch>
        </p:blipFill>
        <p:spPr>
          <a:xfrm>
            <a:off x="8664156" y="2605489"/>
            <a:ext cx="1647022" cy="1647022"/>
          </a:xfrm>
          <a:prstGeom prst="rect">
            <a:avLst/>
          </a:prstGeom>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560388" y="516559"/>
            <a:ext cx="9220440" cy="646506"/>
          </a:xfrm>
          <a:prstGeom prst="rect">
            <a:avLst/>
          </a:prstGeom>
        </p:spPr>
        <p:txBody>
          <a:bodyPr vert="horz" lIns="91440" tIns="45720" rIns="91440" bIns="45720" rtlCol="0" anchor="ctr">
            <a:noAutofit/>
          </a:bodyPr>
          <a:lstStyle/>
          <a:p>
            <a:pPr marL="742950" indent="-742950">
              <a:lnSpc>
                <a:spcPts val="4960"/>
              </a:lnSpc>
              <a:spcBef>
                <a:spcPct val="0"/>
              </a:spcBef>
              <a:buFont typeface="+mj-lt"/>
              <a:buAutoNum type="alphaUcPeriod" startAt="7"/>
              <a:defRPr/>
            </a:pPr>
            <a:r>
              <a:rPr lang="en-US" sz="3600" dirty="0">
                <a:latin typeface="Arial" panose="020B0604020202020204" pitchFamily="34" charset="0"/>
                <a:ea typeface="+mj-ea"/>
                <a:cs typeface="Arial" panose="020B0604020202020204" pitchFamily="34" charset="0"/>
              </a:rPr>
              <a:t>Track Performance Against Agenda</a:t>
            </a:r>
          </a:p>
        </p:txBody>
      </p:sp>
      <p:sp>
        <p:nvSpPr>
          <p:cNvPr id="2" name="Slide Number Placeholder 1"/>
          <p:cNvSpPr>
            <a:spLocks noGrp="1"/>
          </p:cNvSpPr>
          <p:nvPr>
            <p:ph type="sldNum" sz="quarter" idx="12"/>
          </p:nvPr>
        </p:nvSpPr>
        <p:spPr/>
        <p:txBody>
          <a:bodyPr/>
          <a:lstStyle/>
          <a:p>
            <a:fld id="{F29FD61F-2294-5D42-A9D7-9928D42B3773}" type="slidenum">
              <a:rPr lang="en-US" smtClean="0"/>
              <a:pPr/>
              <a:t>34</a:t>
            </a:fld>
            <a:endParaRPr lang="en-US" dirty="0"/>
          </a:p>
        </p:txBody>
      </p:sp>
      <p:sp>
        <p:nvSpPr>
          <p:cNvPr id="5" name="Content Placeholder 4"/>
          <p:cNvSpPr>
            <a:spLocks noGrp="1"/>
          </p:cNvSpPr>
          <p:nvPr>
            <p:ph type="body" sz="quarter" idx="13"/>
          </p:nvPr>
        </p:nvSpPr>
        <p:spPr/>
        <p:txBody>
          <a:bodyPr>
            <a:normAutofit/>
          </a:bodyPr>
          <a:lstStyle/>
          <a:p>
            <a:pPr>
              <a:spcAft>
                <a:spcPts val="1800"/>
              </a:spcAft>
            </a:pPr>
            <a:r>
              <a:rPr lang="en-US" sz="2400" dirty="0"/>
              <a:t>Record actual start and end time as you proceed</a:t>
            </a:r>
          </a:p>
          <a:p>
            <a:pPr>
              <a:spcAft>
                <a:spcPts val="1800"/>
              </a:spcAft>
            </a:pPr>
            <a:r>
              <a:rPr lang="en-US" sz="2400" dirty="0"/>
              <a:t>At each break, adjust the target start times and durations for future activities as needed.</a:t>
            </a:r>
          </a:p>
        </p:txBody>
      </p:sp>
      <p:sp>
        <p:nvSpPr>
          <p:cNvPr id="3" name="Footer Placeholder 2">
            <a:extLst>
              <a:ext uri="{FF2B5EF4-FFF2-40B4-BE49-F238E27FC236}">
                <a16:creationId xmlns:a16="http://schemas.microsoft.com/office/drawing/2014/main" id="{CD2E62B5-F88B-4676-ADE4-83A570AEE07E}"/>
              </a:ext>
            </a:extLst>
          </p:cNvPr>
          <p:cNvSpPr>
            <a:spLocks noGrp="1"/>
          </p:cNvSpPr>
          <p:nvPr>
            <p:ph type="ftr" sz="quarter" idx="11"/>
          </p:nvPr>
        </p:nvSpPr>
        <p:spPr/>
        <p:txBody>
          <a:bodyPr/>
          <a:lstStyle/>
          <a:p>
            <a:r>
              <a:rPr lang="en-US"/>
              <a:t>Copyright 1992-2015, Leadership Strategies, Inc. V15.02 </a:t>
            </a:r>
          </a:p>
        </p:txBody>
      </p:sp>
      <p:sp>
        <p:nvSpPr>
          <p:cNvPr id="7" name="TextBox 6"/>
          <p:cNvSpPr txBox="1"/>
          <p:nvPr/>
        </p:nvSpPr>
        <p:spPr>
          <a:xfrm>
            <a:off x="10945812" y="593382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10-10</a:t>
            </a:r>
          </a:p>
        </p:txBody>
      </p:sp>
      <p:sp>
        <p:nvSpPr>
          <p:cNvPr id="8" name="Rectangle 7">
            <a:extLst>
              <a:ext uri="{FF2B5EF4-FFF2-40B4-BE49-F238E27FC236}">
                <a16:creationId xmlns:a16="http://schemas.microsoft.com/office/drawing/2014/main" id="{97462908-A6A8-40A9-996F-C1875D86C813}"/>
              </a:ext>
            </a:extLst>
          </p:cNvPr>
          <p:cNvSpPr/>
          <p:nvPr/>
        </p:nvSpPr>
        <p:spPr>
          <a:xfrm>
            <a:off x="11764532" y="2531881"/>
            <a:ext cx="248206" cy="1039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35</a:t>
            </a:fld>
            <a:endParaRPr lang="en-US" dirty="0"/>
          </a:p>
        </p:txBody>
      </p:sp>
      <p:sp>
        <p:nvSpPr>
          <p:cNvPr id="6" name="Title 5"/>
          <p:cNvSpPr>
            <a:spLocks noGrp="1"/>
          </p:cNvSpPr>
          <p:nvPr>
            <p:ph type="title"/>
          </p:nvPr>
        </p:nvSpPr>
        <p:spPr/>
        <p:txBody>
          <a:bodyPr>
            <a:normAutofit/>
          </a:bodyPr>
          <a:lstStyle/>
          <a:p>
            <a:r>
              <a:rPr lang="en-US" sz="5000" dirty="0">
                <a:latin typeface="Arial" panose="020B0604020202020204" pitchFamily="34" charset="0"/>
                <a:cs typeface="Arial" panose="020B0604020202020204" pitchFamily="34" charset="0"/>
              </a:rPr>
              <a:t>H. Record Process Notes</a:t>
            </a:r>
          </a:p>
        </p:txBody>
      </p:sp>
      <p:sp>
        <p:nvSpPr>
          <p:cNvPr id="8" name="Footer Placeholder 2">
            <a:extLst>
              <a:ext uri="{FF2B5EF4-FFF2-40B4-BE49-F238E27FC236}">
                <a16:creationId xmlns:a16="http://schemas.microsoft.com/office/drawing/2014/main" id="{5ADE14E7-C6B1-463D-80CB-61559AFE15D3}"/>
              </a:ext>
            </a:extLst>
          </p:cNvPr>
          <p:cNvSpPr>
            <a:spLocks noGrp="1"/>
          </p:cNvSpPr>
          <p:nvPr>
            <p:ph type="ftr" sz="quarter" idx="11"/>
          </p:nvPr>
        </p:nvSpPr>
        <p:spPr/>
        <p:txBody>
          <a:bodyPr/>
          <a:lstStyle/>
          <a:p>
            <a:r>
              <a:rPr lang="en-US" dirty="0"/>
              <a:t>Copyright 1992-2015, Leadership Strategies, Inc. V15.02 </a:t>
            </a:r>
          </a:p>
        </p:txBody>
      </p:sp>
      <p:pic>
        <p:nvPicPr>
          <p:cNvPr id="7" name="Picture 6">
            <a:extLst>
              <a:ext uri="{FF2B5EF4-FFF2-40B4-BE49-F238E27FC236}">
                <a16:creationId xmlns:a16="http://schemas.microsoft.com/office/drawing/2014/main" id="{1924C07F-3EEE-4C13-ACA7-015B6BF3BE56}"/>
              </a:ext>
            </a:extLst>
          </p:cNvPr>
          <p:cNvPicPr>
            <a:picLocks noChangeAspect="1"/>
          </p:cNvPicPr>
          <p:nvPr/>
        </p:nvPicPr>
        <p:blipFill>
          <a:blip r:embed="rId3"/>
          <a:stretch>
            <a:fillRect/>
          </a:stretch>
        </p:blipFill>
        <p:spPr>
          <a:xfrm>
            <a:off x="7702632" y="2743199"/>
            <a:ext cx="2416972" cy="2140748"/>
          </a:xfrm>
          <a:prstGeom prst="rect">
            <a:avLst/>
          </a:prstGeom>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H. Record Process Notes</a:t>
            </a:r>
          </a:p>
        </p:txBody>
      </p:sp>
      <p:sp>
        <p:nvSpPr>
          <p:cNvPr id="2" name="Slide Number Placeholder 1"/>
          <p:cNvSpPr>
            <a:spLocks noGrp="1"/>
          </p:cNvSpPr>
          <p:nvPr>
            <p:ph type="sldNum" sz="quarter" idx="12"/>
          </p:nvPr>
        </p:nvSpPr>
        <p:spPr/>
        <p:txBody>
          <a:bodyPr/>
          <a:lstStyle/>
          <a:p>
            <a:fld id="{F29FD61F-2294-5D42-A9D7-9928D42B3773}" type="slidenum">
              <a:rPr lang="en-US" smtClean="0"/>
              <a:pPr/>
              <a:t>36</a:t>
            </a:fld>
            <a:endParaRPr lang="en-US" dirty="0"/>
          </a:p>
        </p:txBody>
      </p:sp>
      <p:sp>
        <p:nvSpPr>
          <p:cNvPr id="7" name="Content Placeholder 6"/>
          <p:cNvSpPr txBox="1">
            <a:spLocks/>
          </p:cNvSpPr>
          <p:nvPr/>
        </p:nvSpPr>
        <p:spPr>
          <a:xfrm>
            <a:off x="657225" y="2195245"/>
            <a:ext cx="9721455" cy="4222749"/>
          </a:xfrm>
          <a:prstGeom prst="rect">
            <a:avLst/>
          </a:prstGeom>
        </p:spPr>
        <p:txBody>
          <a:bodyPr vert="horz" lIns="91440" tIns="45720" rIns="91440" bIns="45720" rtlCol="0">
            <a:normAutofit/>
          </a:bodyPr>
          <a:lstStyle/>
          <a:p>
            <a:pPr marL="342900" indent="-342900">
              <a:spcBef>
                <a:spcPct val="20000"/>
              </a:spcBef>
              <a:spcAft>
                <a:spcPts val="1800"/>
              </a:spcAft>
              <a:buClr>
                <a:srgbClr val="009383"/>
              </a:buClr>
              <a:buFont typeface="Arial"/>
              <a:buChar char="•"/>
              <a:defRPr/>
            </a:pPr>
            <a:r>
              <a:rPr lang="en-US" sz="2400" dirty="0">
                <a:latin typeface="Arial" panose="020B0604020202020204" pitchFamily="34" charset="0"/>
                <a:cs typeface="Arial" panose="020B0604020202020204" pitchFamily="34" charset="0"/>
              </a:rPr>
              <a:t>Variations in estimation basis</a:t>
            </a:r>
          </a:p>
          <a:p>
            <a:pPr marL="342900" indent="-342900">
              <a:spcBef>
                <a:spcPct val="20000"/>
              </a:spcBef>
              <a:spcAft>
                <a:spcPts val="1800"/>
              </a:spcAft>
              <a:buClr>
                <a:srgbClr val="009383"/>
              </a:buClr>
              <a:buFont typeface="Arial"/>
              <a:buChar char="•"/>
              <a:defRPr/>
            </a:pPr>
            <a:r>
              <a:rPr lang="en-US" sz="2400" dirty="0">
                <a:latin typeface="Arial" panose="020B0604020202020204" pitchFamily="34" charset="0"/>
                <a:cs typeface="Arial" panose="020B0604020202020204" pitchFamily="34" charset="0"/>
              </a:rPr>
              <a:t>Areas that participants found difficult</a:t>
            </a:r>
          </a:p>
          <a:p>
            <a:pPr marL="342900" indent="-342900">
              <a:spcBef>
                <a:spcPct val="20000"/>
              </a:spcBef>
              <a:spcAft>
                <a:spcPts val="1800"/>
              </a:spcAft>
              <a:buClr>
                <a:srgbClr val="009383"/>
              </a:buClr>
              <a:buFont typeface="Arial"/>
              <a:buChar char="•"/>
              <a:defRPr/>
            </a:pPr>
            <a:r>
              <a:rPr lang="en-US" sz="2400" dirty="0">
                <a:latin typeface="Arial" panose="020B0604020202020204" pitchFamily="34" charset="0"/>
                <a:cs typeface="Arial" panose="020B0604020202020204" pitchFamily="34" charset="0"/>
              </a:rPr>
              <a:t>Ideas for improving the agenda or a specific process</a:t>
            </a:r>
          </a:p>
        </p:txBody>
      </p:sp>
      <p:sp>
        <p:nvSpPr>
          <p:cNvPr id="8" name="Title 4"/>
          <p:cNvSpPr txBox="1">
            <a:spLocks/>
          </p:cNvSpPr>
          <p:nvPr/>
        </p:nvSpPr>
        <p:spPr>
          <a:xfrm>
            <a:off x="657225" y="1515370"/>
            <a:ext cx="4130280" cy="438784"/>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to record?</a:t>
            </a:r>
          </a:p>
        </p:txBody>
      </p:sp>
      <p:sp>
        <p:nvSpPr>
          <p:cNvPr id="6" name="TextBox 5"/>
          <p:cNvSpPr txBox="1"/>
          <p:nvPr/>
        </p:nvSpPr>
        <p:spPr>
          <a:xfrm>
            <a:off x="10848975" y="584907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10-11</a:t>
            </a:r>
          </a:p>
        </p:txBody>
      </p:sp>
      <p:sp>
        <p:nvSpPr>
          <p:cNvPr id="9" name="Footer Placeholder 2">
            <a:extLst>
              <a:ext uri="{FF2B5EF4-FFF2-40B4-BE49-F238E27FC236}">
                <a16:creationId xmlns:a16="http://schemas.microsoft.com/office/drawing/2014/main" id="{CE959F16-875B-4843-9FF9-7C9EE024D028}"/>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
        <p:nvSpPr>
          <p:cNvPr id="10" name="Rectangle 9">
            <a:extLst>
              <a:ext uri="{FF2B5EF4-FFF2-40B4-BE49-F238E27FC236}">
                <a16:creationId xmlns:a16="http://schemas.microsoft.com/office/drawing/2014/main" id="{4E9763E1-529C-4C8C-8340-0C6569BF6A2F}"/>
              </a:ext>
            </a:extLst>
          </p:cNvPr>
          <p:cNvSpPr/>
          <p:nvPr/>
        </p:nvSpPr>
        <p:spPr>
          <a:xfrm>
            <a:off x="11534775" y="3776787"/>
            <a:ext cx="248206" cy="1039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37</a:t>
            </a:fld>
            <a:endParaRPr lang="en-US" dirty="0"/>
          </a:p>
        </p:txBody>
      </p:sp>
      <p:sp>
        <p:nvSpPr>
          <p:cNvPr id="6" name="Title 5"/>
          <p:cNvSpPr>
            <a:spLocks noGrp="1"/>
          </p:cNvSpPr>
          <p:nvPr>
            <p:ph type="title"/>
          </p:nvPr>
        </p:nvSpPr>
        <p:spPr>
          <a:xfrm>
            <a:off x="685800" y="689771"/>
            <a:ext cx="8661400" cy="1243007"/>
          </a:xfrm>
        </p:spPr>
        <p:txBody>
          <a:bodyPr>
            <a:normAutofit fontScale="90000"/>
          </a:bodyPr>
          <a:lstStyle/>
          <a:p>
            <a:r>
              <a:rPr lang="en-US" sz="5000" dirty="0">
                <a:latin typeface="Arial" panose="020B0604020202020204" pitchFamily="34" charset="0"/>
                <a:cs typeface="Arial" panose="020B0604020202020204" pitchFamily="34" charset="0"/>
              </a:rPr>
              <a:t>I. Incorporate Recommendations</a:t>
            </a:r>
          </a:p>
        </p:txBody>
      </p:sp>
      <p:sp>
        <p:nvSpPr>
          <p:cNvPr id="7" name="Footer Placeholder 2">
            <a:extLst>
              <a:ext uri="{FF2B5EF4-FFF2-40B4-BE49-F238E27FC236}">
                <a16:creationId xmlns:a16="http://schemas.microsoft.com/office/drawing/2014/main" id="{25E938DB-2B8E-48BD-BC1C-5FF00C8E198E}"/>
              </a:ext>
            </a:extLst>
          </p:cNvPr>
          <p:cNvSpPr>
            <a:spLocks noGrp="1"/>
          </p:cNvSpPr>
          <p:nvPr>
            <p:ph type="ftr" sz="quarter" idx="11"/>
          </p:nvPr>
        </p:nvSpPr>
        <p:spPr/>
        <p:txBody>
          <a:bodyPr/>
          <a:lstStyle/>
          <a:p>
            <a:r>
              <a:rPr lang="en-US" dirty="0"/>
              <a:t>Copyright 1992-2015, Leadership Strategies, Inc. V15.02 </a:t>
            </a:r>
          </a:p>
        </p:txBody>
      </p:sp>
      <p:pic>
        <p:nvPicPr>
          <p:cNvPr id="8" name="Picture 7">
            <a:extLst>
              <a:ext uri="{FF2B5EF4-FFF2-40B4-BE49-F238E27FC236}">
                <a16:creationId xmlns:a16="http://schemas.microsoft.com/office/drawing/2014/main" id="{3FA2572D-5C49-4FF8-B0D3-962983241526}"/>
              </a:ext>
            </a:extLst>
          </p:cNvPr>
          <p:cNvPicPr>
            <a:picLocks noChangeAspect="1"/>
          </p:cNvPicPr>
          <p:nvPr/>
        </p:nvPicPr>
        <p:blipFill>
          <a:blip r:embed="rId3"/>
          <a:stretch>
            <a:fillRect/>
          </a:stretch>
        </p:blipFill>
        <p:spPr>
          <a:xfrm>
            <a:off x="7997588" y="2789024"/>
            <a:ext cx="1635711" cy="2516477"/>
          </a:xfrm>
          <a:prstGeom prst="rect">
            <a:avLst/>
          </a:prstGeom>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I. Incorporate Recommendations</a:t>
            </a:r>
          </a:p>
        </p:txBody>
      </p:sp>
      <p:sp>
        <p:nvSpPr>
          <p:cNvPr id="2" name="Slide Number Placeholder 1"/>
          <p:cNvSpPr>
            <a:spLocks noGrp="1"/>
          </p:cNvSpPr>
          <p:nvPr>
            <p:ph type="sldNum" sz="quarter" idx="12"/>
          </p:nvPr>
        </p:nvSpPr>
        <p:spPr/>
        <p:txBody>
          <a:bodyPr/>
          <a:lstStyle/>
          <a:p>
            <a:fld id="{F29FD61F-2294-5D42-A9D7-9928D42B3773}" type="slidenum">
              <a:rPr lang="en-US" smtClean="0"/>
              <a:pPr/>
              <a:t>38</a:t>
            </a:fld>
            <a:endParaRPr lang="en-US" dirty="0"/>
          </a:p>
        </p:txBody>
      </p:sp>
      <p:sp>
        <p:nvSpPr>
          <p:cNvPr id="5" name="Content Placeholder 4"/>
          <p:cNvSpPr>
            <a:spLocks noGrp="1"/>
          </p:cNvSpPr>
          <p:nvPr>
            <p:ph type="body" sz="quarter" idx="13"/>
          </p:nvPr>
        </p:nvSpPr>
        <p:spPr/>
        <p:txBody>
          <a:bodyPr>
            <a:normAutofit/>
          </a:bodyPr>
          <a:lstStyle/>
          <a:p>
            <a:r>
              <a:rPr lang="en-US" sz="2400" dirty="0"/>
              <a:t>Review</a:t>
            </a:r>
          </a:p>
          <a:p>
            <a:pPr lvl="1">
              <a:buClr>
                <a:srgbClr val="009383"/>
              </a:buClr>
              <a:buFont typeface="Arial" panose="020B0604020202020204" pitchFamily="34" charset="0"/>
              <a:buChar char="–"/>
            </a:pPr>
            <a:r>
              <a:rPr lang="en-US" dirty="0">
                <a:solidFill>
                  <a:srgbClr val="F26522"/>
                </a:solidFill>
              </a:rPr>
              <a:t>Notes made during the session</a:t>
            </a:r>
          </a:p>
          <a:p>
            <a:pPr lvl="1">
              <a:buClr>
                <a:srgbClr val="009383"/>
              </a:buClr>
              <a:buFont typeface="Arial" panose="020B0604020202020204" pitchFamily="34" charset="0"/>
              <a:buChar char="–"/>
            </a:pPr>
            <a:r>
              <a:rPr lang="en-US" dirty="0">
                <a:solidFill>
                  <a:srgbClr val="F26522"/>
                </a:solidFill>
              </a:rPr>
              <a:t>Actual start and end times</a:t>
            </a:r>
          </a:p>
          <a:p>
            <a:pPr lvl="1">
              <a:buClr>
                <a:srgbClr val="009383"/>
              </a:buClr>
              <a:buFont typeface="Arial" panose="020B0604020202020204" pitchFamily="34" charset="0"/>
              <a:buChar char="–"/>
            </a:pPr>
            <a:r>
              <a:rPr lang="en-US" dirty="0">
                <a:solidFill>
                  <a:srgbClr val="F26522"/>
                </a:solidFill>
              </a:rPr>
              <a:t>Participant evaluations</a:t>
            </a:r>
            <a:br>
              <a:rPr lang="en-US" dirty="0"/>
            </a:br>
            <a:endParaRPr lang="en-US" dirty="0"/>
          </a:p>
          <a:p>
            <a:r>
              <a:rPr lang="en-US" sz="2400" dirty="0"/>
              <a:t>Update your agenda model to improve your effectiveness in future efforts</a:t>
            </a:r>
          </a:p>
        </p:txBody>
      </p:sp>
      <p:sp>
        <p:nvSpPr>
          <p:cNvPr id="3" name="Footer Placeholder 2">
            <a:extLst>
              <a:ext uri="{FF2B5EF4-FFF2-40B4-BE49-F238E27FC236}">
                <a16:creationId xmlns:a16="http://schemas.microsoft.com/office/drawing/2014/main" id="{60A3F6D1-499F-4720-87BB-547C0E93D8B0}"/>
              </a:ext>
            </a:extLst>
          </p:cNvPr>
          <p:cNvSpPr>
            <a:spLocks noGrp="1"/>
          </p:cNvSpPr>
          <p:nvPr>
            <p:ph type="ftr" sz="quarter" idx="11"/>
          </p:nvPr>
        </p:nvSpPr>
        <p:spPr/>
        <p:txBody>
          <a:bodyPr/>
          <a:lstStyle/>
          <a:p>
            <a:r>
              <a:rPr lang="en-US"/>
              <a:t>Copyright 1992-2015, Leadership Strategies, Inc. V15.02 </a:t>
            </a:r>
          </a:p>
        </p:txBody>
      </p:sp>
      <p:sp>
        <p:nvSpPr>
          <p:cNvPr id="6" name="TextBox 5"/>
          <p:cNvSpPr txBox="1"/>
          <p:nvPr/>
        </p:nvSpPr>
        <p:spPr>
          <a:xfrm>
            <a:off x="10945812" y="577878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10-11</a:t>
            </a:r>
          </a:p>
        </p:txBody>
      </p:sp>
      <p:sp>
        <p:nvSpPr>
          <p:cNvPr id="7" name="Rectangle 6">
            <a:extLst>
              <a:ext uri="{FF2B5EF4-FFF2-40B4-BE49-F238E27FC236}">
                <a16:creationId xmlns:a16="http://schemas.microsoft.com/office/drawing/2014/main" id="{75080D64-0C99-412E-A184-69E633418315}"/>
              </a:ext>
            </a:extLst>
          </p:cNvPr>
          <p:cNvSpPr/>
          <p:nvPr/>
        </p:nvSpPr>
        <p:spPr>
          <a:xfrm>
            <a:off x="11516326" y="3915249"/>
            <a:ext cx="248206" cy="1039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39</a:t>
            </a:fld>
            <a:endParaRPr lang="en-US" dirty="0"/>
          </a:p>
        </p:txBody>
      </p:sp>
      <p:sp>
        <p:nvSpPr>
          <p:cNvPr id="6" name="Title 5"/>
          <p:cNvSpPr>
            <a:spLocks noGrp="1"/>
          </p:cNvSpPr>
          <p:nvPr>
            <p:ph type="title"/>
          </p:nvPr>
        </p:nvSpPr>
        <p:spPr/>
        <p:txBody>
          <a:bodyPr anchor="ctr">
            <a:noAutofit/>
          </a:bodyPr>
          <a:lstStyle/>
          <a:p>
            <a:r>
              <a:rPr lang="en-US" sz="5000" dirty="0">
                <a:latin typeface="Arial" panose="020B0604020202020204" pitchFamily="34" charset="0"/>
                <a:cs typeface="Arial" panose="020B0604020202020204" pitchFamily="34" charset="0"/>
              </a:rPr>
              <a:t>FULL PRINCIPLE REVIEW</a:t>
            </a:r>
          </a:p>
        </p:txBody>
      </p:sp>
      <p:sp>
        <p:nvSpPr>
          <p:cNvPr id="8" name="Footer Placeholder 2">
            <a:extLst>
              <a:ext uri="{FF2B5EF4-FFF2-40B4-BE49-F238E27FC236}">
                <a16:creationId xmlns:a16="http://schemas.microsoft.com/office/drawing/2014/main" id="{12CF7995-14B9-4732-A999-7F9F67F88A3B}"/>
              </a:ext>
            </a:extLst>
          </p:cNvPr>
          <p:cNvSpPr>
            <a:spLocks noGrp="1"/>
          </p:cNvSpPr>
          <p:nvPr>
            <p:ph type="ftr" sz="quarter" idx="11"/>
          </p:nvPr>
        </p:nvSpPr>
        <p:spPr/>
        <p:txBody>
          <a:bodyPr/>
          <a:lstStyle/>
          <a:p>
            <a:r>
              <a:rPr lang="en-US" dirty="0"/>
              <a:t>Copyright 1992-2015, Leadership Strategies, Inc. V15.02 </a:t>
            </a:r>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790000"/>
            <a:ext cx="5520610" cy="1311129"/>
          </a:xfrm>
        </p:spPr>
        <p:txBody>
          <a:bodyPr>
            <a:normAutofit/>
          </a:bodyPr>
          <a:lstStyle/>
          <a:p>
            <a:r>
              <a:rPr lang="en-US" dirty="0"/>
              <a:t>THE EFFECTIVE FACILITATOR</a:t>
            </a:r>
          </a:p>
        </p:txBody>
      </p:sp>
      <p:sp>
        <p:nvSpPr>
          <p:cNvPr id="6" name="Content Placeholder 5"/>
          <p:cNvSpPr>
            <a:spLocks noGrp="1"/>
          </p:cNvSpPr>
          <p:nvPr>
            <p:ph type="subTitle" idx="1"/>
          </p:nvPr>
        </p:nvSpPr>
        <p:spPr>
          <a:xfrm>
            <a:off x="669983" y="2193204"/>
            <a:ext cx="5045016" cy="757130"/>
          </a:xfrm>
        </p:spPr>
        <p:txBody>
          <a:bodyPr/>
          <a:lstStyle/>
          <a:p>
            <a:r>
              <a:rPr lang="en-US" dirty="0"/>
              <a:t>PRINCIPLE 10</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40</a:t>
            </a:fld>
            <a:endParaRPr lang="en-US" dirty="0"/>
          </a:p>
        </p:txBody>
      </p:sp>
      <p:sp>
        <p:nvSpPr>
          <p:cNvPr id="27" name="Content Placeholder 26"/>
          <p:cNvSpPr>
            <a:spLocks noGrp="1"/>
          </p:cNvSpPr>
          <p:nvPr>
            <p:ph type="body" sz="quarter" idx="13"/>
          </p:nvPr>
        </p:nvSpPr>
        <p:spPr>
          <a:xfrm>
            <a:off x="560388" y="1978924"/>
            <a:ext cx="11426825" cy="423310"/>
          </a:xfrm>
        </p:spPr>
        <p:txBody>
          <a:bodyPr>
            <a:normAutofit/>
          </a:bodyPr>
          <a:lstStyle/>
          <a:p>
            <a:pPr>
              <a:spcAft>
                <a:spcPts val="1200"/>
              </a:spcAft>
            </a:pPr>
            <a:r>
              <a:rPr lang="en-US" sz="2400" dirty="0"/>
              <a:t>Second manual</a:t>
            </a:r>
          </a:p>
        </p:txBody>
      </p:sp>
      <p:sp>
        <p:nvSpPr>
          <p:cNvPr id="2" name="Footer Placeholder 1">
            <a:extLst>
              <a:ext uri="{FF2B5EF4-FFF2-40B4-BE49-F238E27FC236}">
                <a16:creationId xmlns:a16="http://schemas.microsoft.com/office/drawing/2014/main" id="{957FE09A-2D9A-4C95-8743-314A79F1170C}"/>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7224" y="1354176"/>
            <a:ext cx="10031095" cy="483207"/>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Where are the agenda models in the participant manual?</a:t>
            </a:r>
          </a:p>
        </p:txBody>
      </p:sp>
      <p:sp>
        <p:nvSpPr>
          <p:cNvPr id="6" name="Content Placeholder 26"/>
          <p:cNvSpPr txBox="1">
            <a:spLocks/>
          </p:cNvSpPr>
          <p:nvPr/>
        </p:nvSpPr>
        <p:spPr>
          <a:xfrm>
            <a:off x="560388" y="3240343"/>
            <a:ext cx="8071290" cy="564852"/>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Ten (10)</a:t>
            </a:r>
          </a:p>
        </p:txBody>
      </p:sp>
      <p:sp>
        <p:nvSpPr>
          <p:cNvPr id="7" name="Title 4"/>
          <p:cNvSpPr txBox="1">
            <a:spLocks/>
          </p:cNvSpPr>
          <p:nvPr/>
        </p:nvSpPr>
        <p:spPr>
          <a:xfrm>
            <a:off x="657224" y="2528600"/>
            <a:ext cx="8071290" cy="564852"/>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How many agenda models are included?</a:t>
            </a:r>
          </a:p>
        </p:txBody>
      </p:sp>
      <p:sp>
        <p:nvSpPr>
          <p:cNvPr id="9" name="Rectangle 8">
            <a:extLst>
              <a:ext uri="{FF2B5EF4-FFF2-40B4-BE49-F238E27FC236}">
                <a16:creationId xmlns:a16="http://schemas.microsoft.com/office/drawing/2014/main" id="{F99D154C-4545-4876-9561-3E82755C75E4}"/>
              </a:ext>
            </a:extLst>
          </p:cNvPr>
          <p:cNvSpPr/>
          <p:nvPr/>
        </p:nvSpPr>
        <p:spPr>
          <a:xfrm>
            <a:off x="11631612" y="3520770"/>
            <a:ext cx="248206" cy="1039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6" grpId="0" build="p"/>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41</a:t>
            </a:fld>
            <a:endParaRPr lang="en-US" dirty="0"/>
          </a:p>
        </p:txBody>
      </p:sp>
      <p:sp>
        <p:nvSpPr>
          <p:cNvPr id="27" name="Content Placeholder 26"/>
          <p:cNvSpPr>
            <a:spLocks noGrp="1"/>
          </p:cNvSpPr>
          <p:nvPr>
            <p:ph type="body" sz="quarter" idx="13"/>
          </p:nvPr>
        </p:nvSpPr>
        <p:spPr>
          <a:xfrm>
            <a:off x="560388" y="2750571"/>
            <a:ext cx="11426825" cy="3434711"/>
          </a:xfrm>
        </p:spPr>
        <p:txBody>
          <a:bodyPr>
            <a:normAutofit/>
          </a:bodyPr>
          <a:lstStyle/>
          <a:p>
            <a:pPr>
              <a:lnSpc>
                <a:spcPct val="100000"/>
              </a:lnSpc>
              <a:spcAft>
                <a:spcPts val="1200"/>
              </a:spcAft>
            </a:pPr>
            <a:r>
              <a:rPr lang="en-US" sz="2400" dirty="0"/>
              <a:t>From the session purpose identified during the Project Sponsor interview.</a:t>
            </a:r>
          </a:p>
          <a:p>
            <a:pPr>
              <a:lnSpc>
                <a:spcPct val="100000"/>
              </a:lnSpc>
              <a:spcAft>
                <a:spcPts val="1200"/>
              </a:spcAft>
            </a:pPr>
            <a:r>
              <a:rPr lang="en-US" sz="2400" dirty="0"/>
              <a:t>Page 10-2 is a nice summary of each agenda model.</a:t>
            </a:r>
          </a:p>
        </p:txBody>
      </p:sp>
      <p:sp>
        <p:nvSpPr>
          <p:cNvPr id="2" name="Footer Placeholder 1">
            <a:extLst>
              <a:ext uri="{FF2B5EF4-FFF2-40B4-BE49-F238E27FC236}">
                <a16:creationId xmlns:a16="http://schemas.microsoft.com/office/drawing/2014/main" id="{8D188A22-B314-4045-A287-FF3734E787E2}"/>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7224" y="1407111"/>
            <a:ext cx="10742295" cy="114898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How would you determine which agenda model to use as a starting point?</a:t>
            </a:r>
          </a:p>
        </p:txBody>
      </p:sp>
      <p:sp>
        <p:nvSpPr>
          <p:cNvPr id="7" name="Rectangle 6">
            <a:extLst>
              <a:ext uri="{FF2B5EF4-FFF2-40B4-BE49-F238E27FC236}">
                <a16:creationId xmlns:a16="http://schemas.microsoft.com/office/drawing/2014/main" id="{A63723F4-DAA4-4B78-AE3D-3D3EBC69C72B}"/>
              </a:ext>
            </a:extLst>
          </p:cNvPr>
          <p:cNvSpPr/>
          <p:nvPr/>
        </p:nvSpPr>
        <p:spPr>
          <a:xfrm>
            <a:off x="11631612" y="3699669"/>
            <a:ext cx="248206" cy="1039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42</a:t>
            </a:fld>
            <a:endParaRPr lang="en-US" dirty="0"/>
          </a:p>
        </p:txBody>
      </p:sp>
      <p:sp>
        <p:nvSpPr>
          <p:cNvPr id="27" name="Content Placeholder 26"/>
          <p:cNvSpPr>
            <a:spLocks noGrp="1"/>
          </p:cNvSpPr>
          <p:nvPr>
            <p:ph type="body" sz="quarter" idx="13"/>
          </p:nvPr>
        </p:nvSpPr>
        <p:spPr>
          <a:xfrm>
            <a:off x="560388" y="2300758"/>
            <a:ext cx="11426825" cy="3939943"/>
          </a:xfrm>
        </p:spPr>
        <p:txBody>
          <a:bodyPr>
            <a:normAutofit/>
          </a:bodyPr>
          <a:lstStyle/>
          <a:p>
            <a:pPr>
              <a:spcAft>
                <a:spcPts val="600"/>
              </a:spcAft>
            </a:pPr>
            <a:r>
              <a:rPr lang="en-US" sz="2400" dirty="0"/>
              <a:t>The question, when answered, the facilitated session is over</a:t>
            </a:r>
          </a:p>
        </p:txBody>
      </p:sp>
      <p:sp>
        <p:nvSpPr>
          <p:cNvPr id="2" name="Footer Placeholder 1">
            <a:extLst>
              <a:ext uri="{FF2B5EF4-FFF2-40B4-BE49-F238E27FC236}">
                <a16:creationId xmlns:a16="http://schemas.microsoft.com/office/drawing/2014/main" id="{FC270306-FD09-49DA-A41E-B5FD57A147E0}"/>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7225" y="1439125"/>
            <a:ext cx="8071290" cy="690564"/>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is the critical question?</a:t>
            </a:r>
          </a:p>
        </p:txBody>
      </p:sp>
      <p:sp>
        <p:nvSpPr>
          <p:cNvPr id="7" name="Rectangle 6">
            <a:extLst>
              <a:ext uri="{FF2B5EF4-FFF2-40B4-BE49-F238E27FC236}">
                <a16:creationId xmlns:a16="http://schemas.microsoft.com/office/drawing/2014/main" id="{B18E634E-9006-4A0B-B059-A209D705D2CB}"/>
              </a:ext>
            </a:extLst>
          </p:cNvPr>
          <p:cNvSpPr/>
          <p:nvPr/>
        </p:nvSpPr>
        <p:spPr>
          <a:xfrm>
            <a:off x="11507509" y="2531881"/>
            <a:ext cx="248206" cy="1039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43</a:t>
            </a:fld>
            <a:endParaRPr lang="en-US" dirty="0"/>
          </a:p>
        </p:txBody>
      </p:sp>
      <p:sp>
        <p:nvSpPr>
          <p:cNvPr id="27" name="Content Placeholder 26"/>
          <p:cNvSpPr>
            <a:spLocks noGrp="1"/>
          </p:cNvSpPr>
          <p:nvPr>
            <p:ph type="body" sz="quarter" idx="13"/>
          </p:nvPr>
        </p:nvSpPr>
        <p:spPr>
          <a:xfrm>
            <a:off x="560388" y="2186419"/>
            <a:ext cx="11426825" cy="4137413"/>
          </a:xfrm>
        </p:spPr>
        <p:txBody>
          <a:bodyPr>
            <a:normAutofit/>
          </a:bodyPr>
          <a:lstStyle/>
          <a:p>
            <a:pPr>
              <a:lnSpc>
                <a:spcPct val="100000"/>
              </a:lnSpc>
              <a:spcAft>
                <a:spcPts val="600"/>
              </a:spcAft>
            </a:pPr>
            <a:r>
              <a:rPr lang="en-US" sz="2400" dirty="0"/>
              <a:t>Determine the critical question</a:t>
            </a:r>
          </a:p>
          <a:p>
            <a:pPr>
              <a:lnSpc>
                <a:spcPct val="100000"/>
              </a:lnSpc>
              <a:spcAft>
                <a:spcPts val="600"/>
              </a:spcAft>
            </a:pPr>
            <a:r>
              <a:rPr lang="en-US" sz="2400" dirty="0"/>
              <a:t>Determine the preparation questions</a:t>
            </a:r>
          </a:p>
          <a:p>
            <a:pPr>
              <a:lnSpc>
                <a:spcPct val="100000"/>
              </a:lnSpc>
              <a:spcAft>
                <a:spcPts val="600"/>
              </a:spcAft>
            </a:pPr>
            <a:r>
              <a:rPr lang="en-US" sz="2400" dirty="0"/>
              <a:t>Order the preparation questions</a:t>
            </a:r>
          </a:p>
          <a:p>
            <a:pPr>
              <a:lnSpc>
                <a:spcPct val="100000"/>
              </a:lnSpc>
              <a:spcAft>
                <a:spcPts val="600"/>
              </a:spcAft>
            </a:pPr>
            <a:r>
              <a:rPr lang="en-US" sz="2400" dirty="0"/>
              <a:t>Transform the questions into agenda steps</a:t>
            </a:r>
          </a:p>
          <a:p>
            <a:pPr>
              <a:lnSpc>
                <a:spcPct val="100000"/>
              </a:lnSpc>
              <a:spcAft>
                <a:spcPts val="600"/>
              </a:spcAft>
            </a:pPr>
            <a:r>
              <a:rPr lang="en-US" sz="2400" dirty="0"/>
              <a:t>Prepare the detailed agenda</a:t>
            </a:r>
          </a:p>
        </p:txBody>
      </p:sp>
      <p:sp>
        <p:nvSpPr>
          <p:cNvPr id="2" name="Footer Placeholder 1">
            <a:extLst>
              <a:ext uri="{FF2B5EF4-FFF2-40B4-BE49-F238E27FC236}">
                <a16:creationId xmlns:a16="http://schemas.microsoft.com/office/drawing/2014/main" id="{6575623E-5648-4DBB-8D9B-869389593AAE}"/>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7225" y="1370394"/>
            <a:ext cx="9949815" cy="796817"/>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steps to construct an agenda from scratch?</a:t>
            </a:r>
          </a:p>
        </p:txBody>
      </p:sp>
      <p:sp>
        <p:nvSpPr>
          <p:cNvPr id="7" name="Rectangle 6">
            <a:extLst>
              <a:ext uri="{FF2B5EF4-FFF2-40B4-BE49-F238E27FC236}">
                <a16:creationId xmlns:a16="http://schemas.microsoft.com/office/drawing/2014/main" id="{4041405C-FEBE-4EC2-9A41-714FBC48161E}"/>
              </a:ext>
            </a:extLst>
          </p:cNvPr>
          <p:cNvSpPr/>
          <p:nvPr/>
        </p:nvSpPr>
        <p:spPr>
          <a:xfrm>
            <a:off x="11383406" y="5076777"/>
            <a:ext cx="248206" cy="1039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fade">
                                      <p:cBhvr>
                                        <p:cTn id="27"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44</a:t>
            </a:fld>
            <a:endParaRPr lang="en-US" dirty="0"/>
          </a:p>
        </p:txBody>
      </p:sp>
      <p:sp>
        <p:nvSpPr>
          <p:cNvPr id="27" name="Content Placeholder 26"/>
          <p:cNvSpPr>
            <a:spLocks noGrp="1"/>
          </p:cNvSpPr>
          <p:nvPr>
            <p:ph type="body" sz="quarter" idx="13"/>
          </p:nvPr>
        </p:nvSpPr>
        <p:spPr>
          <a:xfrm>
            <a:off x="560388" y="2353112"/>
            <a:ext cx="11426825" cy="3832170"/>
          </a:xfrm>
        </p:spPr>
        <p:txBody>
          <a:bodyPr>
            <a:normAutofit/>
          </a:bodyPr>
          <a:lstStyle/>
          <a:p>
            <a:pPr>
              <a:spcAft>
                <a:spcPts val="600"/>
              </a:spcAft>
            </a:pPr>
            <a:r>
              <a:rPr lang="en-US" sz="2400" dirty="0">
                <a:solidFill>
                  <a:srgbClr val="F26522"/>
                </a:solidFill>
              </a:rPr>
              <a:t>O</a:t>
            </a:r>
            <a:r>
              <a:rPr lang="en-US" sz="2400" dirty="0"/>
              <a:t>rder of the process</a:t>
            </a:r>
          </a:p>
          <a:p>
            <a:pPr>
              <a:spcAft>
                <a:spcPts val="600"/>
              </a:spcAft>
            </a:pPr>
            <a:r>
              <a:rPr lang="en-US" sz="2400" dirty="0">
                <a:solidFill>
                  <a:srgbClr val="F26522"/>
                </a:solidFill>
              </a:rPr>
              <a:t>P</a:t>
            </a:r>
            <a:r>
              <a:rPr lang="en-US" sz="2400" dirty="0"/>
              <a:t>rocess technique</a:t>
            </a:r>
          </a:p>
          <a:p>
            <a:pPr>
              <a:spcAft>
                <a:spcPts val="600"/>
              </a:spcAft>
            </a:pPr>
            <a:r>
              <a:rPr lang="en-US" sz="2400" dirty="0">
                <a:solidFill>
                  <a:srgbClr val="F26522"/>
                </a:solidFill>
              </a:rPr>
              <a:t>Q</a:t>
            </a:r>
            <a:r>
              <a:rPr lang="en-US" sz="2400" dirty="0"/>
              <a:t>uestion </a:t>
            </a:r>
          </a:p>
          <a:p>
            <a:pPr>
              <a:spcAft>
                <a:spcPts val="600"/>
              </a:spcAft>
            </a:pPr>
            <a:r>
              <a:rPr lang="en-US" sz="2400" dirty="0">
                <a:solidFill>
                  <a:srgbClr val="F26522"/>
                </a:solidFill>
              </a:rPr>
              <a:t>R</a:t>
            </a:r>
            <a:r>
              <a:rPr lang="en-US" sz="2400" dirty="0"/>
              <a:t>ecording format</a:t>
            </a:r>
          </a:p>
          <a:p>
            <a:pPr>
              <a:spcAft>
                <a:spcPts val="600"/>
              </a:spcAft>
            </a:pPr>
            <a:r>
              <a:rPr lang="en-US" sz="2400" dirty="0">
                <a:solidFill>
                  <a:srgbClr val="F26522"/>
                </a:solidFill>
              </a:rPr>
              <a:t>S</a:t>
            </a:r>
            <a:r>
              <a:rPr lang="en-US" sz="2400" dirty="0"/>
              <a:t>upplies</a:t>
            </a:r>
          </a:p>
          <a:p>
            <a:pPr>
              <a:spcAft>
                <a:spcPts val="600"/>
              </a:spcAft>
            </a:pPr>
            <a:r>
              <a:rPr lang="en-US" sz="2400" dirty="0">
                <a:solidFill>
                  <a:srgbClr val="F26522"/>
                </a:solidFill>
              </a:rPr>
              <a:t>T</a:t>
            </a:r>
            <a:r>
              <a:rPr lang="en-US" sz="2400" dirty="0"/>
              <a:t>iming</a:t>
            </a:r>
          </a:p>
        </p:txBody>
      </p:sp>
      <p:sp>
        <p:nvSpPr>
          <p:cNvPr id="2" name="Footer Placeholder 1">
            <a:extLst>
              <a:ext uri="{FF2B5EF4-FFF2-40B4-BE49-F238E27FC236}">
                <a16:creationId xmlns:a16="http://schemas.microsoft.com/office/drawing/2014/main" id="{7445A715-BEC3-46FC-8ADA-9C96A6048C9F}"/>
              </a:ext>
            </a:extLst>
          </p:cNvPr>
          <p:cNvSpPr>
            <a:spLocks noGrp="1"/>
          </p:cNvSpPr>
          <p:nvPr>
            <p:ph type="ftr" sz="quarter" idx="11"/>
          </p:nvPr>
        </p:nvSpPr>
        <p:spPr/>
        <p:txBody>
          <a:bodyPr/>
          <a:lstStyle/>
          <a:p>
            <a:r>
              <a:rPr lang="en-US"/>
              <a:t>Copyright 1992-2015, Leadership Strategies, Inc. V15.02 </a:t>
            </a:r>
          </a:p>
        </p:txBody>
      </p:sp>
      <p:sp>
        <p:nvSpPr>
          <p:cNvPr id="23" name="Title 4"/>
          <p:cNvSpPr txBox="1">
            <a:spLocks/>
          </p:cNvSpPr>
          <p:nvPr/>
        </p:nvSpPr>
        <p:spPr>
          <a:xfrm>
            <a:off x="657224" y="1437592"/>
            <a:ext cx="9106535" cy="690564"/>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items to include in the detailed agenda?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fade">
                                      <p:cBhvr>
                                        <p:cTn id="27" dur="500"/>
                                        <p:tgtEl>
                                          <p:spTgt spid="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xEl>
                                              <p:pRg st="5" end="5"/>
                                            </p:txEl>
                                          </p:spTgt>
                                        </p:tgtEl>
                                        <p:attrNameLst>
                                          <p:attrName>style.visibility</p:attrName>
                                        </p:attrNameLst>
                                      </p:cBhvr>
                                      <p:to>
                                        <p:strVal val="visible"/>
                                      </p:to>
                                    </p:set>
                                    <p:animEffect transition="in" filter="fade">
                                      <p:cBhvr>
                                        <p:cTn id="32"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10</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45</a:t>
            </a:fld>
            <a:endParaRPr lang="en-US" dirty="0"/>
          </a:p>
        </p:txBody>
      </p:sp>
      <p:sp>
        <p:nvSpPr>
          <p:cNvPr id="6" name="Content Placeholder 5"/>
          <p:cNvSpPr>
            <a:spLocks noGrp="1"/>
          </p:cNvSpPr>
          <p:nvPr>
            <p:ph type="body" sz="quarter" idx="13"/>
          </p:nvPr>
        </p:nvSpPr>
        <p:spPr>
          <a:xfrm>
            <a:off x="560389" y="2349053"/>
            <a:ext cx="5149531" cy="3938969"/>
          </a:xfrm>
        </p:spPr>
        <p:txBody>
          <a:bodyPr>
            <a:noAutofit/>
          </a:bodyPr>
          <a:lstStyle/>
          <a:p>
            <a:pPr marL="514350" indent="-514350">
              <a:buFont typeface="+mj-lt"/>
              <a:buAutoNum type="alphaUcPeriod"/>
            </a:pPr>
            <a:r>
              <a:rPr lang="en-US" sz="2400" dirty="0"/>
              <a:t>Choose Agenda Based on Objectives</a:t>
            </a:r>
          </a:p>
          <a:p>
            <a:pPr marL="514350" indent="-514350">
              <a:buFont typeface="+mj-lt"/>
              <a:buAutoNum type="alphaUcPeriod"/>
            </a:pPr>
            <a:r>
              <a:rPr lang="en-US" sz="2400" dirty="0"/>
              <a:t>Tailor Agenda to Specific Need</a:t>
            </a:r>
          </a:p>
          <a:p>
            <a:pPr marL="514350" indent="-514350">
              <a:buFont typeface="+mj-lt"/>
              <a:buAutoNum type="alphaUcPeriod"/>
            </a:pPr>
            <a:r>
              <a:rPr lang="en-US" sz="2400" dirty="0"/>
              <a:t>Incorporate Consensus-Building Principles</a:t>
            </a:r>
          </a:p>
          <a:p>
            <a:pPr marL="514350" indent="-514350">
              <a:buFont typeface="+mj-lt"/>
              <a:buAutoNum type="alphaUcPeriod"/>
            </a:pPr>
            <a:r>
              <a:rPr lang="en-US" sz="2400" dirty="0"/>
              <a:t>Construct a New Agenda as needed</a:t>
            </a:r>
          </a:p>
          <a:p>
            <a:pPr marL="514350" indent="-514350">
              <a:buFont typeface="+mj-lt"/>
              <a:buAutoNum type="alphaUcPeriod"/>
            </a:pPr>
            <a:r>
              <a:rPr lang="en-US" sz="2400" dirty="0"/>
              <a:t>Conform Agenda with Project Team</a:t>
            </a:r>
          </a:p>
        </p:txBody>
      </p:sp>
      <p:sp>
        <p:nvSpPr>
          <p:cNvPr id="7" name="Content Placeholder 6"/>
          <p:cNvSpPr>
            <a:spLocks noGrp="1"/>
          </p:cNvSpPr>
          <p:nvPr>
            <p:ph idx="4294967295"/>
          </p:nvPr>
        </p:nvSpPr>
        <p:spPr>
          <a:xfrm>
            <a:off x="6482080" y="2349053"/>
            <a:ext cx="5149531" cy="4083050"/>
          </a:xfrm>
        </p:spPr>
        <p:txBody>
          <a:bodyPr>
            <a:normAutofit/>
          </a:bodyPr>
          <a:lstStyle/>
          <a:p>
            <a:pPr marL="514350" indent="-514350">
              <a:spcAft>
                <a:spcPts val="1200"/>
              </a:spcAft>
              <a:buClr>
                <a:srgbClr val="009383"/>
              </a:buClr>
              <a:buFont typeface="+mj-lt"/>
              <a:buAutoNum type="alphaUcPeriod" startAt="6"/>
            </a:pPr>
            <a:r>
              <a:rPr lang="en-US" sz="2400" b="0" dirty="0">
                <a:solidFill>
                  <a:schemeClr val="tx1"/>
                </a:solidFill>
              </a:rPr>
              <a:t>Prepare a Detailed Agenda</a:t>
            </a:r>
          </a:p>
          <a:p>
            <a:pPr marL="514350" indent="-514350">
              <a:spcAft>
                <a:spcPts val="1200"/>
              </a:spcAft>
              <a:buClr>
                <a:srgbClr val="009383"/>
              </a:buClr>
              <a:buFont typeface="+mj-lt"/>
              <a:buAutoNum type="alphaUcPeriod" startAt="6"/>
            </a:pPr>
            <a:r>
              <a:rPr lang="en-US" sz="2400" b="0" dirty="0">
                <a:solidFill>
                  <a:schemeClr val="tx1"/>
                </a:solidFill>
              </a:rPr>
              <a:t>Track Performance Against Agenda</a:t>
            </a:r>
          </a:p>
          <a:p>
            <a:pPr marL="514350" indent="-514350">
              <a:spcAft>
                <a:spcPts val="1200"/>
              </a:spcAft>
              <a:buClr>
                <a:srgbClr val="009383"/>
              </a:buClr>
              <a:buFont typeface="+mj-lt"/>
              <a:buAutoNum type="alphaUcPeriod" startAt="6"/>
            </a:pPr>
            <a:r>
              <a:rPr lang="en-US" sz="2400" b="0" dirty="0">
                <a:solidFill>
                  <a:schemeClr val="tx1"/>
                </a:solidFill>
              </a:rPr>
              <a:t>Record Process Notes</a:t>
            </a:r>
          </a:p>
          <a:p>
            <a:pPr marL="514350" indent="-514350">
              <a:spcAft>
                <a:spcPts val="1200"/>
              </a:spcAft>
              <a:buClr>
                <a:srgbClr val="009383"/>
              </a:buClr>
              <a:buFont typeface="+mj-lt"/>
              <a:buAutoNum type="alphaUcPeriod" startAt="6"/>
            </a:pPr>
            <a:r>
              <a:rPr lang="en-US" sz="2400" b="0" dirty="0">
                <a:solidFill>
                  <a:schemeClr val="tx1"/>
                </a:solidFill>
              </a:rPr>
              <a:t>Incorporate Recommendations </a:t>
            </a:r>
          </a:p>
        </p:txBody>
      </p:sp>
      <p:sp>
        <p:nvSpPr>
          <p:cNvPr id="8" name="Title 4"/>
          <p:cNvSpPr txBox="1">
            <a:spLocks/>
          </p:cNvSpPr>
          <p:nvPr/>
        </p:nvSpPr>
        <p:spPr>
          <a:xfrm>
            <a:off x="657225" y="1423290"/>
            <a:ext cx="8071290" cy="409975"/>
          </a:xfrm>
          <a:prstGeom prst="rect">
            <a:avLst/>
          </a:prstGeom>
        </p:spPr>
        <p:txBody>
          <a:bodyPr vert="horz" lIns="91440" tIns="45720" rIns="91440" bIns="45720" rtlCol="0" anchor="ctr">
            <a:normAutofit fontScale="92500" lnSpcReduction="20000"/>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Agenda setting</a:t>
            </a:r>
          </a:p>
        </p:txBody>
      </p:sp>
      <p:sp>
        <p:nvSpPr>
          <p:cNvPr id="9" name="TextBox 8"/>
          <p:cNvSpPr txBox="1"/>
          <p:nvPr/>
        </p:nvSpPr>
        <p:spPr>
          <a:xfrm>
            <a:off x="657225" y="1824870"/>
            <a:ext cx="5719323" cy="461665"/>
          </a:xfrm>
          <a:prstGeom prst="rect">
            <a:avLst/>
          </a:prstGeom>
          <a:noFill/>
        </p:spPr>
        <p:txBody>
          <a:bodyPr wrap="none" rtlCol="0">
            <a:spAutoFit/>
          </a:bodyPr>
          <a:lstStyle/>
          <a:p>
            <a:r>
              <a:rPr lang="en-US" sz="2400" i="1" dirty="0">
                <a:solidFill>
                  <a:srgbClr val="F26522"/>
                </a:solidFill>
                <a:latin typeface="Arial" panose="020B0604020202020204" pitchFamily="34" charset="0"/>
                <a:cs typeface="Arial" panose="020B0604020202020204" pitchFamily="34" charset="0"/>
              </a:rPr>
              <a:t>Adapt Your Agenda to Address the Need</a:t>
            </a:r>
          </a:p>
        </p:txBody>
      </p:sp>
      <p:sp>
        <p:nvSpPr>
          <p:cNvPr id="10" name="TextBox 9"/>
          <p:cNvSpPr txBox="1"/>
          <p:nvPr/>
        </p:nvSpPr>
        <p:spPr>
          <a:xfrm>
            <a:off x="10945811" y="587828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10-1</a:t>
            </a:r>
          </a:p>
        </p:txBody>
      </p:sp>
      <p:sp>
        <p:nvSpPr>
          <p:cNvPr id="11" name="Footer Placeholder 6">
            <a:extLst>
              <a:ext uri="{FF2B5EF4-FFF2-40B4-BE49-F238E27FC236}">
                <a16:creationId xmlns:a16="http://schemas.microsoft.com/office/drawing/2014/main" id="{19D7A86D-035A-44E0-9775-AC2BFE8C3BE6}"/>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401400026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2233AC04-A7EC-445F-9612-2C9F916D1B0E}"/>
              </a:ext>
            </a:extLst>
          </p:cNvPr>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3.</a:t>
            </a:r>
          </a:p>
          <a:p>
            <a:pPr algn="ctr"/>
            <a:r>
              <a:rPr lang="en-US" sz="1600" dirty="0">
                <a:solidFill>
                  <a:schemeClr val="bg1"/>
                </a:solidFill>
                <a:latin typeface="Arial" panose="020B0604020202020204" pitchFamily="34" charset="0"/>
                <a:cs typeface="Arial" panose="020B0604020202020204" pitchFamily="34" charset="0"/>
              </a:rPr>
              <a:t>Focusing</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Group</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1595E338-D222-4DA5-9EC3-5524A11AFB1F}"/>
              </a:ext>
            </a:extLst>
          </p:cNvPr>
          <p:cNvSpPr/>
          <p:nvPr/>
        </p:nvSpPr>
        <p:spPr>
          <a:xfrm>
            <a:off x="4108147"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2.</a:t>
            </a:r>
          </a:p>
          <a:p>
            <a:pPr algn="ctr"/>
            <a:r>
              <a:rPr lang="en-US" sz="1600" dirty="0">
                <a:solidFill>
                  <a:schemeClr val="bg1"/>
                </a:solidFill>
                <a:latin typeface="Arial" panose="020B0604020202020204" pitchFamily="34" charset="0"/>
                <a:cs typeface="Arial" panose="020B0604020202020204" pitchFamily="34" charset="0"/>
              </a:rPr>
              <a:t>Getting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Session</a:t>
            </a:r>
          </a:p>
          <a:p>
            <a:pPr algn="ctr"/>
            <a:r>
              <a:rPr lang="en-US" sz="1600" dirty="0">
                <a:solidFill>
                  <a:schemeClr val="bg1"/>
                </a:solidFill>
                <a:latin typeface="Arial" panose="020B0604020202020204" pitchFamily="34" charset="0"/>
                <a:cs typeface="Arial" panose="020B0604020202020204" pitchFamily="34" charset="0"/>
              </a:rPr>
              <a:t>Started</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35" name="Title 1">
            <a:extLst>
              <a:ext uri="{FF2B5EF4-FFF2-40B4-BE49-F238E27FC236}">
                <a16:creationId xmlns:a16="http://schemas.microsoft.com/office/drawing/2014/main" id="{995DD9D0-16ED-480A-8375-A34C9CB2DEBF}"/>
              </a:ext>
            </a:extLst>
          </p:cNvPr>
          <p:cNvSpPr>
            <a:spLocks noGrp="1"/>
          </p:cNvSpPr>
          <p:nvPr>
            <p:ph type="title"/>
          </p:nvPr>
        </p:nvSpPr>
        <p:spPr>
          <a:xfrm>
            <a:off x="657225" y="522072"/>
            <a:ext cx="7429500" cy="690564"/>
          </a:xfrm>
        </p:spPr>
        <p:txBody>
          <a:bodyPr>
            <a:normAutofit/>
          </a:bodyPr>
          <a:lstStyle/>
          <a:p>
            <a:r>
              <a:rPr lang="en-US" sz="3600" b="0" dirty="0"/>
              <a:t>Checkpoint</a:t>
            </a:r>
          </a:p>
        </p:txBody>
      </p:sp>
      <p:sp>
        <p:nvSpPr>
          <p:cNvPr id="36" name="Slide Number Placeholder 3">
            <a:extLst>
              <a:ext uri="{FF2B5EF4-FFF2-40B4-BE49-F238E27FC236}">
                <a16:creationId xmlns:a16="http://schemas.microsoft.com/office/drawing/2014/main" id="{E25D7793-4B6E-4586-B949-8D9F01540D47}"/>
              </a:ext>
            </a:extLst>
          </p:cNvPr>
          <p:cNvSpPr>
            <a:spLocks noGrp="1"/>
          </p:cNvSpPr>
          <p:nvPr>
            <p:ph type="sldNum" sz="quarter" idx="12"/>
          </p:nvPr>
        </p:nvSpPr>
        <p:spPr>
          <a:xfrm>
            <a:off x="197069" y="6356350"/>
            <a:ext cx="2743200" cy="365125"/>
          </a:xfrm>
        </p:spPr>
        <p:txBody>
          <a:bodyPr/>
          <a:lstStyle/>
          <a:p>
            <a:fld id="{F29FD61F-2294-5D42-A9D7-9928D42B3773}" type="slidenum">
              <a:rPr lang="en-US" smtClean="0"/>
              <a:pPr/>
              <a:t>46</a:t>
            </a:fld>
            <a:endParaRPr lang="en-US" dirty="0"/>
          </a:p>
        </p:txBody>
      </p:sp>
      <p:sp>
        <p:nvSpPr>
          <p:cNvPr id="37" name="Footer Placeholder 2">
            <a:extLst>
              <a:ext uri="{FF2B5EF4-FFF2-40B4-BE49-F238E27FC236}">
                <a16:creationId xmlns:a16="http://schemas.microsoft.com/office/drawing/2014/main" id="{3D412956-4450-4325-9ACC-4F1FB909F807}"/>
              </a:ext>
            </a:extLst>
          </p:cNvPr>
          <p:cNvSpPr>
            <a:spLocks noGrp="1"/>
          </p:cNvSpPr>
          <p:nvPr>
            <p:ph type="ftr" sz="quarter" idx="11"/>
          </p:nvPr>
        </p:nvSpPr>
        <p:spPr>
          <a:xfrm>
            <a:off x="3307749" y="6378122"/>
            <a:ext cx="6179918" cy="365125"/>
          </a:xfrm>
        </p:spPr>
        <p:txBody>
          <a:bodyPr/>
          <a:lstStyle/>
          <a:p>
            <a:r>
              <a:rPr lang="en-US"/>
              <a:t>Copyright 1992-2015, Leadership Strategies, Inc. V15.02 </a:t>
            </a:r>
          </a:p>
        </p:txBody>
      </p:sp>
      <p:sp>
        <p:nvSpPr>
          <p:cNvPr id="39" name="Oval 38">
            <a:extLst>
              <a:ext uri="{FF2B5EF4-FFF2-40B4-BE49-F238E27FC236}">
                <a16:creationId xmlns:a16="http://schemas.microsoft.com/office/drawing/2014/main" id="{EA3BE5BE-1107-4B5A-9D0B-701527AF7D25}"/>
              </a:ext>
            </a:extLst>
          </p:cNvPr>
          <p:cNvSpPr/>
          <p:nvPr/>
        </p:nvSpPr>
        <p:spPr>
          <a:xfrm>
            <a:off x="2310264"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a:t>
            </a:r>
          </a:p>
          <a:p>
            <a:pPr algn="ctr"/>
            <a:r>
              <a:rPr lang="en-US" sz="1600" dirty="0">
                <a:solidFill>
                  <a:schemeClr val="bg1"/>
                </a:solidFill>
                <a:latin typeface="Arial" panose="020B0604020202020204" pitchFamily="34" charset="0"/>
                <a:cs typeface="Arial" panose="020B0604020202020204" pitchFamily="34" charset="0"/>
              </a:rPr>
              <a:t>Preparing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for Success</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349F1B21-3297-4100-9633-8ABF2704F91E}"/>
              </a:ext>
            </a:extLst>
          </p:cNvPr>
          <p:cNvSpPr/>
          <p:nvPr/>
        </p:nvSpPr>
        <p:spPr>
          <a:xfrm>
            <a:off x="9148322"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9.</a:t>
            </a:r>
          </a:p>
          <a:p>
            <a:pPr algn="ctr"/>
            <a:r>
              <a:rPr lang="en-US" sz="1600" dirty="0">
                <a:solidFill>
                  <a:schemeClr val="bg1"/>
                </a:solidFill>
                <a:latin typeface="Arial" panose="020B0604020202020204" pitchFamily="34" charset="0"/>
                <a:cs typeface="Arial" panose="020B0604020202020204" pitchFamily="34" charset="0"/>
              </a:rPr>
              <a:t>Closing the</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Session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64A188D9-F1E3-4A4D-B548-45736BFA9D19}"/>
              </a:ext>
            </a:extLst>
          </p:cNvPr>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4.</a:t>
            </a:r>
          </a:p>
          <a:p>
            <a:pPr algn="ctr"/>
            <a:r>
              <a:rPr lang="en-US" sz="1600" dirty="0">
                <a:solidFill>
                  <a:schemeClr val="bg1"/>
                </a:solidFill>
                <a:latin typeface="Arial" panose="020B0604020202020204" pitchFamily="34" charset="0"/>
                <a:cs typeface="Arial" panose="020B0604020202020204" pitchFamily="34" charset="0"/>
              </a:rPr>
              <a:t>The Power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of the Pen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37CE5A3A-6CF8-44D9-B227-234747111A55}"/>
              </a:ext>
            </a:extLst>
          </p:cNvPr>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5.</a:t>
            </a:r>
          </a:p>
          <a:p>
            <a:pPr algn="ctr"/>
            <a:r>
              <a:rPr lang="en-US" sz="1600" dirty="0">
                <a:solidFill>
                  <a:schemeClr val="bg1"/>
                </a:solidFill>
                <a:latin typeface="Arial" panose="020B0604020202020204" pitchFamily="34" charset="0"/>
                <a:cs typeface="Arial" panose="020B0604020202020204" pitchFamily="34" charset="0"/>
              </a:rPr>
              <a:t>Information</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Gathering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214211A3-FACE-4FA2-A7CC-CC382C591F21}"/>
              </a:ext>
            </a:extLst>
          </p:cNvPr>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7.</a:t>
            </a:r>
          </a:p>
          <a:p>
            <a:pPr algn="ctr"/>
            <a:r>
              <a:rPr lang="en-US" sz="1600" dirty="0">
                <a:solidFill>
                  <a:srgbClr val="FFFFFF"/>
                </a:solidFill>
                <a:latin typeface="Arial" panose="020B0604020202020204" pitchFamily="34" charset="0"/>
                <a:cs typeface="Arial" panose="020B0604020202020204" pitchFamily="34" charset="0"/>
              </a:rPr>
              <a:t>Consensus</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Building</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978EF062-9AD1-4012-A1DC-6B560041FFCE}"/>
              </a:ext>
            </a:extLst>
          </p:cNvPr>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8.</a:t>
            </a:r>
          </a:p>
          <a:p>
            <a:pPr algn="ctr"/>
            <a:r>
              <a:rPr lang="en-US" sz="1600" dirty="0">
                <a:solidFill>
                  <a:srgbClr val="FFFFFF"/>
                </a:solidFill>
                <a:latin typeface="Arial" panose="020B0604020202020204" pitchFamily="34" charset="0"/>
                <a:cs typeface="Arial" panose="020B0604020202020204" pitchFamily="34" charset="0"/>
              </a:rPr>
              <a:t>Keeping the</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Energy High</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BF095DA2-9F29-4025-973D-0DCD430A1692}"/>
              </a:ext>
            </a:extLst>
          </p:cNvPr>
          <p:cNvSpPr/>
          <p:nvPr/>
        </p:nvSpPr>
        <p:spPr>
          <a:xfrm>
            <a:off x="516943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6.</a:t>
            </a:r>
          </a:p>
          <a:p>
            <a:pPr algn="ctr"/>
            <a:r>
              <a:rPr lang="en-US" sz="1600" dirty="0">
                <a:solidFill>
                  <a:srgbClr val="FFFFFF"/>
                </a:solidFill>
                <a:latin typeface="Arial" panose="020B0604020202020204" pitchFamily="34" charset="0"/>
                <a:cs typeface="Arial" panose="020B0604020202020204" pitchFamily="34" charset="0"/>
              </a:rPr>
              <a:t>Managing</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Dysfunction</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pic>
        <p:nvPicPr>
          <p:cNvPr id="49" name="Picture 48">
            <a:extLst>
              <a:ext uri="{FF2B5EF4-FFF2-40B4-BE49-F238E27FC236}">
                <a16:creationId xmlns:a16="http://schemas.microsoft.com/office/drawing/2014/main" id="{7FE62A4E-AEC5-416A-A35F-090D0472FD92}"/>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001637" y="3136333"/>
            <a:ext cx="210312" cy="245364"/>
          </a:xfrm>
          <a:prstGeom prst="rect">
            <a:avLst/>
          </a:prstGeom>
        </p:spPr>
      </p:pic>
      <p:pic>
        <p:nvPicPr>
          <p:cNvPr id="50" name="Picture 49">
            <a:extLst>
              <a:ext uri="{FF2B5EF4-FFF2-40B4-BE49-F238E27FC236}">
                <a16:creationId xmlns:a16="http://schemas.microsoft.com/office/drawing/2014/main" id="{239A9C95-59C1-44F4-A2C6-F713C28B9388}"/>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7010401" y="1299191"/>
            <a:ext cx="201549" cy="254127"/>
          </a:xfrm>
          <a:prstGeom prst="rect">
            <a:avLst/>
          </a:prstGeom>
        </p:spPr>
      </p:pic>
      <p:pic>
        <p:nvPicPr>
          <p:cNvPr id="51" name="Picture 50">
            <a:extLst>
              <a:ext uri="{FF2B5EF4-FFF2-40B4-BE49-F238E27FC236}">
                <a16:creationId xmlns:a16="http://schemas.microsoft.com/office/drawing/2014/main" id="{244C289E-C604-4BEC-BFF3-9BED250F18B3}"/>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8034978" y="2118293"/>
            <a:ext cx="105156" cy="297942"/>
          </a:xfrm>
          <a:prstGeom prst="rect">
            <a:avLst/>
          </a:prstGeom>
        </p:spPr>
      </p:pic>
      <p:sp>
        <p:nvSpPr>
          <p:cNvPr id="52" name="TextBox 51">
            <a:extLst>
              <a:ext uri="{FF2B5EF4-FFF2-40B4-BE49-F238E27FC236}">
                <a16:creationId xmlns:a16="http://schemas.microsoft.com/office/drawing/2014/main" id="{3387A8A4-5EFA-4F6F-AC71-E26962FCD488}"/>
              </a:ext>
            </a:extLst>
          </p:cNvPr>
          <p:cNvSpPr txBox="1"/>
          <p:nvPr/>
        </p:nvSpPr>
        <p:spPr>
          <a:xfrm>
            <a:off x="3971082" y="4720557"/>
            <a:ext cx="1197764" cy="646331"/>
          </a:xfrm>
          <a:prstGeom prst="rect">
            <a:avLst/>
          </a:prstGeom>
          <a:noFill/>
        </p:spPr>
        <p:txBody>
          <a:bodyPr wrap="none" rtlCol="0">
            <a:spAutoFit/>
          </a:bodyPr>
          <a:lstStyle/>
          <a:p>
            <a:r>
              <a:rPr lang="en-US" dirty="0">
                <a:solidFill>
                  <a:srgbClr val="009383"/>
                </a:solidFill>
                <a:latin typeface="Arial" panose="020B0604020202020204" pitchFamily="34" charset="0"/>
                <a:cs typeface="Arial" panose="020B0604020202020204" pitchFamily="34" charset="0"/>
              </a:rPr>
              <a:t>Group</a:t>
            </a:r>
          </a:p>
          <a:p>
            <a:r>
              <a:rPr lang="en-US" dirty="0">
                <a:solidFill>
                  <a:srgbClr val="009383"/>
                </a:solidFill>
                <a:latin typeface="Arial" panose="020B0604020202020204" pitchFamily="34" charset="0"/>
                <a:cs typeface="Arial" panose="020B0604020202020204" pitchFamily="34" charset="0"/>
              </a:rPr>
              <a:t>Dynamics</a:t>
            </a:r>
          </a:p>
        </p:txBody>
      </p:sp>
      <p:sp>
        <p:nvSpPr>
          <p:cNvPr id="53" name="Rectangle 52">
            <a:extLst>
              <a:ext uri="{FF2B5EF4-FFF2-40B4-BE49-F238E27FC236}">
                <a16:creationId xmlns:a16="http://schemas.microsoft.com/office/drawing/2014/main" id="{6DA19383-0154-4374-B8EA-B11B58D23EDA}"/>
              </a:ext>
            </a:extLst>
          </p:cNvPr>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665F0E55-A3AB-48E7-BC2D-FC8AAC1C6A93}"/>
              </a:ext>
            </a:extLst>
          </p:cNvPr>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Arial" panose="020B0604020202020204" pitchFamily="34" charset="0"/>
                <a:cs typeface="Arial" panose="020B0604020202020204" pitchFamily="34" charset="0"/>
              </a:rPr>
              <a:t>The Facilitation Cycle</a:t>
            </a:r>
          </a:p>
        </p:txBody>
      </p:sp>
      <p:cxnSp>
        <p:nvCxnSpPr>
          <p:cNvPr id="55" name="Straight Arrow Connector 54">
            <a:extLst>
              <a:ext uri="{FF2B5EF4-FFF2-40B4-BE49-F238E27FC236}">
                <a16:creationId xmlns:a16="http://schemas.microsoft.com/office/drawing/2014/main" id="{C2961F1B-6435-450F-8F53-363F2871F2AA}"/>
              </a:ext>
            </a:extLst>
          </p:cNvPr>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37137C07-EE62-4548-8C80-CAE0E355901B}"/>
              </a:ext>
            </a:extLst>
          </p:cNvPr>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57" name="Oval 56">
            <a:extLst>
              <a:ext uri="{FF2B5EF4-FFF2-40B4-BE49-F238E27FC236}">
                <a16:creationId xmlns:a16="http://schemas.microsoft.com/office/drawing/2014/main" id="{365C4AF0-FDFC-445B-9AEE-F1EFAA1E14C5}"/>
              </a:ext>
            </a:extLst>
          </p:cNvPr>
          <p:cNvSpPr/>
          <p:nvPr/>
        </p:nvSpPr>
        <p:spPr>
          <a:xfrm>
            <a:off x="2310264" y="5029200"/>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600" dirty="0">
                <a:solidFill>
                  <a:schemeClr val="bg1"/>
                </a:solidFill>
                <a:latin typeface="Arial" panose="020B0604020202020204" pitchFamily="34" charset="0"/>
                <a:cs typeface="Arial" panose="020B0604020202020204" pitchFamily="34" charset="0"/>
              </a:rPr>
              <a:t>10.</a:t>
            </a:r>
          </a:p>
          <a:p>
            <a:pPr algn="ctr"/>
            <a:r>
              <a:rPr lang="en-US" sz="1600" dirty="0">
                <a:solidFill>
                  <a:schemeClr val="bg1"/>
                </a:solidFill>
                <a:latin typeface="Arial" panose="020B0604020202020204" pitchFamily="34" charset="0"/>
                <a:cs typeface="Arial" panose="020B0604020202020204" pitchFamily="34" charset="0"/>
              </a:rPr>
              <a:t>Agenda</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Setting</a:t>
            </a:r>
            <a:br>
              <a:rPr lang="en-US" sz="1600" dirty="0">
                <a:solidFill>
                  <a:srgbClr val="00467F"/>
                </a:solidFill>
                <a:latin typeface="Arial" panose="020B0604020202020204" pitchFamily="34" charset="0"/>
                <a:cs typeface="Arial" panose="020B0604020202020204" pitchFamily="34" charset="0"/>
              </a:rPr>
            </a:br>
            <a:endParaRPr lang="en-US" sz="1600" dirty="0">
              <a:solidFill>
                <a:srgbClr val="00467F"/>
              </a:solidFill>
              <a:latin typeface="Arial" panose="020B0604020202020204" pitchFamily="34" charset="0"/>
              <a:cs typeface="Arial" panose="020B0604020202020204" pitchFamily="34" charset="0"/>
            </a:endParaRPr>
          </a:p>
        </p:txBody>
      </p:sp>
      <p:cxnSp>
        <p:nvCxnSpPr>
          <p:cNvPr id="58" name="Straight Arrow Connector 57">
            <a:extLst>
              <a:ext uri="{FF2B5EF4-FFF2-40B4-BE49-F238E27FC236}">
                <a16:creationId xmlns:a16="http://schemas.microsoft.com/office/drawing/2014/main" id="{E8165BA8-B189-459A-809F-CF3A5167744A}"/>
              </a:ext>
            </a:extLst>
          </p:cNvPr>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16A88C1C-B9DA-40D1-8E16-C45ADFF52511}"/>
              </a:ext>
            </a:extLst>
          </p:cNvPr>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0" name="Isosceles Triangle 59">
            <a:extLst>
              <a:ext uri="{FF2B5EF4-FFF2-40B4-BE49-F238E27FC236}">
                <a16:creationId xmlns:a16="http://schemas.microsoft.com/office/drawing/2014/main" id="{B188DAC1-A2CF-4339-894C-9E459DDD25D6}"/>
              </a:ext>
            </a:extLst>
          </p:cNvPr>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1" name="Isosceles Triangle 60">
            <a:extLst>
              <a:ext uri="{FF2B5EF4-FFF2-40B4-BE49-F238E27FC236}">
                <a16:creationId xmlns:a16="http://schemas.microsoft.com/office/drawing/2014/main" id="{60B08B89-C265-48CB-AFFB-AA55CCF9E98E}"/>
              </a:ext>
            </a:extLst>
          </p:cNvPr>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2" name="Isosceles Triangle 61">
            <a:extLst>
              <a:ext uri="{FF2B5EF4-FFF2-40B4-BE49-F238E27FC236}">
                <a16:creationId xmlns:a16="http://schemas.microsoft.com/office/drawing/2014/main" id="{2B92E65C-D61D-4643-B8BE-B75393DAFB18}"/>
              </a:ext>
            </a:extLst>
          </p:cNvPr>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Isosceles Triangle 62">
            <a:extLst>
              <a:ext uri="{FF2B5EF4-FFF2-40B4-BE49-F238E27FC236}">
                <a16:creationId xmlns:a16="http://schemas.microsoft.com/office/drawing/2014/main" id="{255902F3-7DC6-4D1A-AE04-7716EDEF2E29}"/>
              </a:ext>
            </a:extLst>
          </p:cNvPr>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33CAB21A-F376-4623-B2E5-FE17FE10FA64}"/>
              </a:ext>
            </a:extLst>
          </p:cNvPr>
          <p:cNvSpPr/>
          <p:nvPr/>
        </p:nvSpPr>
        <p:spPr>
          <a:xfrm>
            <a:off x="2299247" y="5029200"/>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10.</a:t>
            </a:r>
          </a:p>
          <a:p>
            <a:pPr algn="ctr"/>
            <a:r>
              <a:rPr lang="en-US" sz="1600" dirty="0">
                <a:solidFill>
                  <a:schemeClr val="bg1"/>
                </a:solidFill>
                <a:latin typeface="Arial" panose="020B0604020202020204" pitchFamily="34" charset="0"/>
                <a:cs typeface="Arial" panose="020B0604020202020204" pitchFamily="34" charset="0"/>
              </a:rPr>
              <a:t>Agenda</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Setting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xit" presetSubtype="0" fill="hold" grpId="0" nodeType="with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lide Number Placeholder 4"/>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fld id="{6F83D2E6-2DDC-4FEE-8E57-62406D23362B}" type="slidenum">
              <a:rPr lang="en-US" altLang="en-US" sz="900" b="0">
                <a:solidFill>
                  <a:schemeClr val="bg1"/>
                </a:solidFill>
                <a:latin typeface="Trebuchet MS" panose="020B0603020202020204" pitchFamily="34" charset="0"/>
              </a:rPr>
              <a:pPr/>
              <a:t>47</a:t>
            </a:fld>
            <a:endParaRPr lang="en-US" altLang="en-US" sz="900" b="0" dirty="0">
              <a:solidFill>
                <a:schemeClr val="bg1"/>
              </a:solidFill>
              <a:latin typeface="HelveticaNeue MediumExt" charset="0"/>
            </a:endParaRPr>
          </a:p>
        </p:txBody>
      </p:sp>
      <p:sp>
        <p:nvSpPr>
          <p:cNvPr id="2" name="Footer Placeholder 1">
            <a:extLst>
              <a:ext uri="{FF2B5EF4-FFF2-40B4-BE49-F238E27FC236}">
                <a16:creationId xmlns:a16="http://schemas.microsoft.com/office/drawing/2014/main" id="{A8946A61-A21B-4E2B-B698-69E434442ED8}"/>
              </a:ext>
            </a:extLst>
          </p:cNvPr>
          <p:cNvSpPr>
            <a:spLocks noGrp="1"/>
          </p:cNvSpPr>
          <p:nvPr>
            <p:ph type="ftr" sz="quarter" idx="11"/>
          </p:nvPr>
        </p:nvSpPr>
        <p:spPr/>
        <p:txBody>
          <a:bodyPr/>
          <a:lstStyle/>
          <a:p>
            <a:r>
              <a:rPr lang="en-US"/>
              <a:t>Copyright 1992-2015, Leadership Strategies, Inc. V15.02 </a:t>
            </a:r>
          </a:p>
        </p:txBody>
      </p:sp>
      <p:sp>
        <p:nvSpPr>
          <p:cNvPr id="37894" name="WordArt 4"/>
          <p:cNvSpPr>
            <a:spLocks noChangeArrowheads="1" noChangeShapeType="1" noTextEdit="1"/>
          </p:cNvSpPr>
          <p:nvPr/>
        </p:nvSpPr>
        <p:spPr bwMode="auto">
          <a:xfrm>
            <a:off x="2514600" y="721360"/>
            <a:ext cx="7162800" cy="4648200"/>
          </a:xfrm>
          <a:prstGeom prst="rect">
            <a:avLst/>
          </a:prstGeom>
        </p:spPr>
        <p:txBody>
          <a:bodyPr wrap="none" fromWordArt="1">
            <a:prstTxWarp prst="textSlantUp">
              <a:avLst>
                <a:gd name="adj" fmla="val 32056"/>
              </a:avLst>
            </a:prstTxWarp>
          </a:bodyPr>
          <a:lstStyle/>
          <a:p>
            <a:r>
              <a:rPr lang="en-US" sz="9600" kern="10" dirty="0">
                <a:ln w="9525">
                  <a:solidFill>
                    <a:srgbClr val="CC99FF"/>
                  </a:solidFill>
                  <a:miter lim="800000"/>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Congratulations!</a:t>
            </a:r>
          </a:p>
        </p:txBody>
      </p:sp>
    </p:spTree>
    <p:extLst>
      <p:ext uri="{BB962C8B-B14F-4D97-AF65-F5344CB8AC3E}">
        <p14:creationId xmlns:p14="http://schemas.microsoft.com/office/powerpoint/2010/main" val="239696089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801017"/>
            <a:ext cx="5520610" cy="1311129"/>
          </a:xfrm>
        </p:spPr>
        <p:txBody>
          <a:bodyPr>
            <a:normAutofit/>
          </a:bodyPr>
          <a:lstStyle/>
          <a:p>
            <a:r>
              <a:rPr lang="en-US" dirty="0"/>
              <a:t>THE EFFECTIVE FACILITATOR </a:t>
            </a:r>
          </a:p>
        </p:txBody>
      </p:sp>
      <p:sp>
        <p:nvSpPr>
          <p:cNvPr id="6" name="Content Placeholder 5"/>
          <p:cNvSpPr>
            <a:spLocks noGrp="1"/>
          </p:cNvSpPr>
          <p:nvPr>
            <p:ph type="subTitle" idx="1"/>
          </p:nvPr>
        </p:nvSpPr>
        <p:spPr>
          <a:xfrm>
            <a:off x="669983" y="2204221"/>
            <a:ext cx="5045016" cy="757130"/>
          </a:xfrm>
        </p:spPr>
        <p:txBody>
          <a:bodyPr/>
          <a:lstStyle/>
          <a:p>
            <a:r>
              <a:rPr lang="en-US" dirty="0"/>
              <a:t>PRINCIPLE 10</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pPr>
              <a:defRPr/>
            </a:pPr>
            <a:fld id="{57F09362-3ECF-43FF-9131-C2EB0D040696}" type="slidenum">
              <a:rPr lang="en-US" altLang="en-US" smtClean="0"/>
              <a:pPr>
                <a:defRPr/>
              </a:pPr>
              <a:t>49</a:t>
            </a:fld>
            <a:endParaRPr lang="en-US" altLang="en-US" dirty="0"/>
          </a:p>
        </p:txBody>
      </p:sp>
      <p:sp>
        <p:nvSpPr>
          <p:cNvPr id="108546" name="Rectangle 2"/>
          <p:cNvSpPr>
            <a:spLocks noGrp="1" noChangeArrowheads="1"/>
          </p:cNvSpPr>
          <p:nvPr>
            <p:ph type="title"/>
          </p:nvPr>
        </p:nvSpPr>
        <p:spPr/>
        <p:txBody>
          <a:bodyPr>
            <a:normAutofit/>
          </a:bodyPr>
          <a:lstStyle/>
          <a:p>
            <a:pPr algn="ctr" eaLnBrk="1" hangingPunct="1"/>
            <a:r>
              <a:rPr lang="en-US" b="1" dirty="0">
                <a:solidFill>
                  <a:srgbClr val="004678"/>
                </a:solidFill>
              </a:rPr>
              <a:t>Questions?</a:t>
            </a:r>
          </a:p>
        </p:txBody>
      </p:sp>
      <p:sp>
        <p:nvSpPr>
          <p:cNvPr id="12" name="Footer Placeholder 11"/>
          <p:cNvSpPr>
            <a:spLocks noGrp="1"/>
          </p:cNvSpPr>
          <p:nvPr>
            <p:ph type="ftr" sz="quarter" idx="11"/>
          </p:nvPr>
        </p:nvSpPr>
        <p:spPr>
          <a:prstGeom prst="rect">
            <a:avLst/>
          </a:prstGeom>
        </p:spPr>
        <p:txBody>
          <a:bodyPr/>
          <a:lstStyle/>
          <a:p>
            <a:pPr>
              <a:defRPr/>
            </a:pPr>
            <a:r>
              <a:rPr lang="en-US" altLang="en-US"/>
              <a:t>Copyright 1992-2015, Leadership Strategies, Inc. V15.02 </a:t>
            </a:r>
            <a:endParaRPr lang="en-US" altLang="en-US" cap="none" dirty="0"/>
          </a:p>
        </p:txBody>
      </p:sp>
      <p:sp>
        <p:nvSpPr>
          <p:cNvPr id="108547" name="Text Box 3"/>
          <p:cNvSpPr txBox="1">
            <a:spLocks noChangeArrowheads="1"/>
          </p:cNvSpPr>
          <p:nvPr/>
        </p:nvSpPr>
        <p:spPr bwMode="auto">
          <a:xfrm>
            <a:off x="3617912" y="1977497"/>
            <a:ext cx="5095876" cy="3427092"/>
          </a:xfrm>
          <a:prstGeom prst="rect">
            <a:avLst/>
          </a:prstGeom>
          <a:noFill/>
          <a:ln w="9525" algn="ctr">
            <a:noFill/>
            <a:miter lim="800000"/>
            <a:headEnd/>
            <a:tailEnd/>
          </a:ln>
        </p:spPr>
        <p:txBody>
          <a:bodyPr wrap="square" lIns="0" rIns="0" anchor="b">
            <a:spAutoFit/>
          </a:bodyPr>
          <a:lstStyle/>
          <a:p>
            <a:pPr>
              <a:lnSpc>
                <a:spcPct val="110000"/>
              </a:lnSpc>
              <a:spcBef>
                <a:spcPct val="20000"/>
              </a:spcBef>
            </a:pPr>
            <a:r>
              <a:rPr lang="en-US" sz="2000" dirty="0">
                <a:solidFill>
                  <a:srgbClr val="000066"/>
                </a:solidFill>
                <a:latin typeface="+mj-lt"/>
                <a:hlinkClick r:id="rId3"/>
              </a:rPr>
              <a:t>etraining@leadstrat.com</a:t>
            </a:r>
            <a:r>
              <a:rPr lang="en-US" sz="2000" dirty="0">
                <a:solidFill>
                  <a:srgbClr val="000066"/>
                </a:solidFill>
                <a:latin typeface="+mj-lt"/>
              </a:rPr>
              <a:t> </a:t>
            </a:r>
          </a:p>
          <a:p>
            <a:pPr>
              <a:lnSpc>
                <a:spcPct val="110000"/>
              </a:lnSpc>
              <a:spcBef>
                <a:spcPct val="20000"/>
              </a:spcBef>
            </a:pPr>
            <a:r>
              <a:rPr lang="en-US" dirty="0">
                <a:solidFill>
                  <a:srgbClr val="004678"/>
                </a:solidFill>
                <a:latin typeface="+mj-lt"/>
              </a:rPr>
              <a:t>800.824.2850</a:t>
            </a:r>
          </a:p>
          <a:p>
            <a:pPr>
              <a:lnSpc>
                <a:spcPct val="110000"/>
              </a:lnSpc>
              <a:spcBef>
                <a:spcPct val="20000"/>
              </a:spcBef>
            </a:pPr>
            <a:r>
              <a:rPr lang="en-US" dirty="0">
                <a:solidFill>
                  <a:srgbClr val="004678"/>
                </a:solidFill>
                <a:latin typeface="+mj-lt"/>
              </a:rPr>
              <a:t>Or, submit your questions for open discussion</a:t>
            </a:r>
          </a:p>
          <a:p>
            <a:pPr>
              <a:lnSpc>
                <a:spcPct val="110000"/>
              </a:lnSpc>
              <a:spcBef>
                <a:spcPct val="20000"/>
              </a:spcBef>
            </a:pPr>
            <a:r>
              <a:rPr lang="en-US" dirty="0">
                <a:solidFill>
                  <a:srgbClr val="004678"/>
                </a:solidFill>
                <a:latin typeface="+mj-lt"/>
              </a:rPr>
              <a:t>on the Linked-In “Leadership Strategies</a:t>
            </a:r>
          </a:p>
          <a:p>
            <a:pPr>
              <a:lnSpc>
                <a:spcPct val="110000"/>
              </a:lnSpc>
              <a:spcBef>
                <a:spcPct val="20000"/>
              </a:spcBef>
            </a:pPr>
            <a:r>
              <a:rPr lang="en-US" dirty="0">
                <a:solidFill>
                  <a:srgbClr val="004678"/>
                </a:solidFill>
                <a:latin typeface="+mj-lt"/>
              </a:rPr>
              <a:t>Facilitation &amp; Leadership Community” Group</a:t>
            </a:r>
          </a:p>
          <a:p>
            <a:pPr>
              <a:lnSpc>
                <a:spcPct val="110000"/>
              </a:lnSpc>
              <a:spcBef>
                <a:spcPct val="20000"/>
              </a:spcBef>
            </a:pPr>
            <a:endParaRPr lang="en-US" dirty="0">
              <a:solidFill>
                <a:srgbClr val="004678"/>
              </a:solidFill>
              <a:latin typeface="+mj-lt"/>
            </a:endParaRPr>
          </a:p>
          <a:p>
            <a:pPr>
              <a:lnSpc>
                <a:spcPct val="110000"/>
              </a:lnSpc>
              <a:spcBef>
                <a:spcPct val="20000"/>
              </a:spcBef>
            </a:pPr>
            <a:r>
              <a:rPr lang="en-US" dirty="0">
                <a:solidFill>
                  <a:srgbClr val="004678"/>
                </a:solidFill>
                <a:latin typeface="+mj-lt"/>
              </a:rPr>
              <a:t>Join us on Facebook at </a:t>
            </a:r>
          </a:p>
          <a:p>
            <a:pPr>
              <a:lnSpc>
                <a:spcPct val="110000"/>
              </a:lnSpc>
              <a:spcBef>
                <a:spcPct val="20000"/>
              </a:spcBef>
            </a:pPr>
            <a:r>
              <a:rPr lang="en-US" dirty="0">
                <a:solidFill>
                  <a:srgbClr val="004678"/>
                </a:solidFill>
                <a:latin typeface="+mj-lt"/>
                <a:hlinkClick r:id="rId4"/>
              </a:rPr>
              <a:t>www.Facebook.com/Leadstrat</a:t>
            </a:r>
            <a:endParaRPr lang="en-US" dirty="0">
              <a:solidFill>
                <a:srgbClr val="004678"/>
              </a:solidFill>
              <a:latin typeface="+mj-lt"/>
            </a:endParaRPr>
          </a:p>
          <a:p>
            <a:pPr>
              <a:lnSpc>
                <a:spcPct val="110000"/>
              </a:lnSpc>
              <a:spcBef>
                <a:spcPct val="20000"/>
              </a:spcBef>
            </a:pPr>
            <a:r>
              <a:rPr lang="en-US" dirty="0">
                <a:solidFill>
                  <a:srgbClr val="004678"/>
                </a:solidFill>
                <a:latin typeface="+mj-lt"/>
              </a:rPr>
              <a:t>and Twitter @Leadstrat</a:t>
            </a:r>
            <a:endParaRPr lang="en-US" dirty="0">
              <a:solidFill>
                <a:srgbClr val="000066"/>
              </a:solidFill>
              <a:latin typeface="+mj-lt"/>
            </a:endParaRPr>
          </a:p>
        </p:txBody>
      </p:sp>
      <p:pic>
        <p:nvPicPr>
          <p:cNvPr id="108549"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81200" y="2296162"/>
            <a:ext cx="1554162" cy="2028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8550" name="Picture 7" descr="cover"/>
          <p:cNvPicPr>
            <a:picLocks noChangeAspect="1" noChangeArrowheads="1"/>
          </p:cNvPicPr>
          <p:nvPr/>
        </p:nvPicPr>
        <p:blipFill>
          <a:blip r:embed="rId6" cstate="print"/>
          <a:srcRect/>
          <a:stretch>
            <a:fillRect/>
          </a:stretch>
        </p:blipFill>
        <p:spPr bwMode="auto">
          <a:xfrm>
            <a:off x="8785226" y="2137089"/>
            <a:ext cx="1565275" cy="2408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175573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3.</a:t>
            </a:r>
          </a:p>
          <a:p>
            <a:pPr algn="ctr"/>
            <a:r>
              <a:rPr lang="en-US" sz="1600" dirty="0">
                <a:solidFill>
                  <a:schemeClr val="bg1"/>
                </a:solidFill>
                <a:latin typeface="Arial" panose="020B0604020202020204" pitchFamily="34" charset="0"/>
                <a:cs typeface="Arial" panose="020B0604020202020204" pitchFamily="34" charset="0"/>
              </a:rPr>
              <a:t>Focusing</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Group</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7" name="Oval 6"/>
          <p:cNvSpPr/>
          <p:nvPr/>
        </p:nvSpPr>
        <p:spPr>
          <a:xfrm>
            <a:off x="4108147"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2.</a:t>
            </a:r>
          </a:p>
          <a:p>
            <a:pPr algn="ctr"/>
            <a:r>
              <a:rPr lang="en-US" sz="1600" dirty="0">
                <a:solidFill>
                  <a:schemeClr val="bg1"/>
                </a:solidFill>
                <a:latin typeface="Arial" panose="020B0604020202020204" pitchFamily="34" charset="0"/>
                <a:cs typeface="Arial" panose="020B0604020202020204" pitchFamily="34" charset="0"/>
              </a:rPr>
              <a:t>Getting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Session</a:t>
            </a:r>
          </a:p>
          <a:p>
            <a:pPr algn="ctr"/>
            <a:r>
              <a:rPr lang="en-US" sz="1600" dirty="0">
                <a:solidFill>
                  <a:schemeClr val="bg1"/>
                </a:solidFill>
                <a:latin typeface="Arial" panose="020B0604020202020204" pitchFamily="34" charset="0"/>
                <a:cs typeface="Arial" panose="020B0604020202020204" pitchFamily="34" charset="0"/>
              </a:rPr>
              <a:t>Started</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r>
              <a:rPr lang="en-US" sz="3600" b="0" dirty="0"/>
              <a:t>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a:t>
            </a:fld>
            <a:endParaRPr lang="en-US" dirty="0"/>
          </a:p>
        </p:txBody>
      </p:sp>
      <p:sp>
        <p:nvSpPr>
          <p:cNvPr id="3" name="Footer Placeholder 2">
            <a:extLst>
              <a:ext uri="{FF2B5EF4-FFF2-40B4-BE49-F238E27FC236}">
                <a16:creationId xmlns:a16="http://schemas.microsoft.com/office/drawing/2014/main" id="{3AC6DB36-D006-4BC1-A6EB-9AD811F4E91E}"/>
              </a:ext>
            </a:extLst>
          </p:cNvPr>
          <p:cNvSpPr>
            <a:spLocks noGrp="1"/>
          </p:cNvSpPr>
          <p:nvPr>
            <p:ph type="ftr" sz="quarter" idx="11"/>
          </p:nvPr>
        </p:nvSpPr>
        <p:spPr/>
        <p:txBody>
          <a:bodyPr/>
          <a:lstStyle/>
          <a:p>
            <a:r>
              <a:rPr lang="en-US"/>
              <a:t>Copyright 1992-2015, Leadership Strategies, Inc. V15.02 </a:t>
            </a:r>
          </a:p>
        </p:txBody>
      </p:sp>
      <p:sp>
        <p:nvSpPr>
          <p:cNvPr id="6" name="Oval 5"/>
          <p:cNvSpPr/>
          <p:nvPr/>
        </p:nvSpPr>
        <p:spPr>
          <a:xfrm>
            <a:off x="2310264"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a:t>
            </a:r>
          </a:p>
          <a:p>
            <a:pPr algn="ctr"/>
            <a:r>
              <a:rPr lang="en-US" sz="1600" dirty="0">
                <a:solidFill>
                  <a:schemeClr val="bg1"/>
                </a:solidFill>
                <a:latin typeface="Arial" panose="020B0604020202020204" pitchFamily="34" charset="0"/>
                <a:cs typeface="Arial" panose="020B0604020202020204" pitchFamily="34" charset="0"/>
              </a:rPr>
              <a:t>Preparing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for Success</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8" name="Oval 7"/>
          <p:cNvSpPr/>
          <p:nvPr/>
        </p:nvSpPr>
        <p:spPr>
          <a:xfrm>
            <a:off x="9148322"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9.</a:t>
            </a:r>
          </a:p>
          <a:p>
            <a:pPr algn="ctr"/>
            <a:r>
              <a:rPr lang="en-US" sz="1600" dirty="0">
                <a:solidFill>
                  <a:schemeClr val="bg1"/>
                </a:solidFill>
                <a:latin typeface="Arial" panose="020B0604020202020204" pitchFamily="34" charset="0"/>
                <a:cs typeface="Arial" panose="020B0604020202020204" pitchFamily="34" charset="0"/>
              </a:rPr>
              <a:t>Closing the</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Session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1" name="Oval 10"/>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4.</a:t>
            </a:r>
          </a:p>
          <a:p>
            <a:pPr algn="ctr"/>
            <a:r>
              <a:rPr lang="en-US" sz="1600" dirty="0">
                <a:solidFill>
                  <a:schemeClr val="bg1"/>
                </a:solidFill>
                <a:latin typeface="Arial" panose="020B0604020202020204" pitchFamily="34" charset="0"/>
                <a:cs typeface="Arial" panose="020B0604020202020204" pitchFamily="34" charset="0"/>
              </a:rPr>
              <a:t>The Power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of the Pen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2" name="Oval 11"/>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5.</a:t>
            </a:r>
          </a:p>
          <a:p>
            <a:pPr algn="ctr"/>
            <a:r>
              <a:rPr lang="en-US" sz="1600" dirty="0">
                <a:solidFill>
                  <a:schemeClr val="bg1"/>
                </a:solidFill>
                <a:latin typeface="Arial" panose="020B0604020202020204" pitchFamily="34" charset="0"/>
                <a:cs typeface="Arial" panose="020B0604020202020204" pitchFamily="34" charset="0"/>
              </a:rPr>
              <a:t>Information</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Gathering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7.</a:t>
            </a:r>
          </a:p>
          <a:p>
            <a:pPr algn="ctr"/>
            <a:r>
              <a:rPr lang="en-US" sz="1600" dirty="0">
                <a:solidFill>
                  <a:srgbClr val="FFFFFF"/>
                </a:solidFill>
                <a:latin typeface="Arial" panose="020B0604020202020204" pitchFamily="34" charset="0"/>
                <a:cs typeface="Arial" panose="020B0604020202020204" pitchFamily="34" charset="0"/>
              </a:rPr>
              <a:t>Consensus</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Building</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15" name="Oval 14"/>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8.</a:t>
            </a:r>
          </a:p>
          <a:p>
            <a:pPr algn="ctr"/>
            <a:r>
              <a:rPr lang="en-US" sz="1600" dirty="0">
                <a:solidFill>
                  <a:srgbClr val="FFFFFF"/>
                </a:solidFill>
                <a:latin typeface="Arial" panose="020B0604020202020204" pitchFamily="34" charset="0"/>
                <a:cs typeface="Arial" panose="020B0604020202020204" pitchFamily="34" charset="0"/>
              </a:rPr>
              <a:t>Keeping the</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Energy High</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16" name="Oval 15"/>
          <p:cNvSpPr/>
          <p:nvPr/>
        </p:nvSpPr>
        <p:spPr>
          <a:xfrm>
            <a:off x="516943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6.</a:t>
            </a:r>
          </a:p>
          <a:p>
            <a:pPr algn="ctr"/>
            <a:r>
              <a:rPr lang="en-US" sz="1600" dirty="0">
                <a:solidFill>
                  <a:srgbClr val="FFFFFF"/>
                </a:solidFill>
                <a:latin typeface="Arial" panose="020B0604020202020204" pitchFamily="34" charset="0"/>
                <a:cs typeface="Arial" panose="020B0604020202020204" pitchFamily="34" charset="0"/>
              </a:rPr>
              <a:t>Managing</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Dysfunction</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001637" y="3136333"/>
            <a:ext cx="210312" cy="245364"/>
          </a:xfrm>
          <a:prstGeom prst="rect">
            <a:avLst/>
          </a:prstGeom>
        </p:spPr>
      </p:pic>
      <p:pic>
        <p:nvPicPr>
          <p:cNvPr id="20" name="Picture 1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7010401" y="1299191"/>
            <a:ext cx="201549" cy="254127"/>
          </a:xfrm>
          <a:prstGeom prst="rect">
            <a:avLst/>
          </a:prstGeom>
        </p:spPr>
      </p:pic>
      <p:pic>
        <p:nvPicPr>
          <p:cNvPr id="21" name="Picture 2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8034978" y="2118293"/>
            <a:ext cx="105156" cy="297942"/>
          </a:xfrm>
          <a:prstGeom prst="rect">
            <a:avLst/>
          </a:prstGeom>
        </p:spPr>
      </p:pic>
      <p:sp>
        <p:nvSpPr>
          <p:cNvPr id="23" name="TextBox 22"/>
          <p:cNvSpPr txBox="1"/>
          <p:nvPr/>
        </p:nvSpPr>
        <p:spPr>
          <a:xfrm>
            <a:off x="3971082" y="4720557"/>
            <a:ext cx="1197764" cy="646331"/>
          </a:xfrm>
          <a:prstGeom prst="rect">
            <a:avLst/>
          </a:prstGeom>
          <a:noFill/>
        </p:spPr>
        <p:txBody>
          <a:bodyPr wrap="none" rtlCol="0">
            <a:spAutoFit/>
          </a:bodyPr>
          <a:lstStyle/>
          <a:p>
            <a:r>
              <a:rPr lang="en-US" dirty="0">
                <a:solidFill>
                  <a:srgbClr val="009383"/>
                </a:solidFill>
                <a:latin typeface="Arial" panose="020B0604020202020204" pitchFamily="34" charset="0"/>
                <a:cs typeface="Arial" panose="020B0604020202020204" pitchFamily="34" charset="0"/>
              </a:rPr>
              <a:t>Group</a:t>
            </a:r>
          </a:p>
          <a:p>
            <a:r>
              <a:rPr lang="en-US" dirty="0">
                <a:solidFill>
                  <a:srgbClr val="009383"/>
                </a:solidFill>
                <a:latin typeface="Arial" panose="020B0604020202020204" pitchFamily="34" charset="0"/>
                <a:cs typeface="Arial" panose="020B0604020202020204" pitchFamily="34" charset="0"/>
              </a:rPr>
              <a:t>Dynamics</a:t>
            </a:r>
          </a:p>
        </p:txBody>
      </p:sp>
      <p:sp>
        <p:nvSpPr>
          <p:cNvPr id="24" name="Rectangle 23"/>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TextBox 28"/>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Arial" panose="020B0604020202020204" pitchFamily="34" charset="0"/>
                <a:cs typeface="Arial" panose="020B0604020202020204" pitchFamily="34" charset="0"/>
              </a:rPr>
              <a:t>The Facilitation Cycle</a:t>
            </a:r>
          </a:p>
        </p:txBody>
      </p:sp>
      <p:cxnSp>
        <p:nvCxnSpPr>
          <p:cNvPr id="30" name="Straight Arrow Connector 29"/>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310264" y="5029200"/>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600" dirty="0">
                <a:solidFill>
                  <a:schemeClr val="bg1"/>
                </a:solidFill>
                <a:latin typeface="Arial" panose="020B0604020202020204" pitchFamily="34" charset="0"/>
                <a:cs typeface="Arial" panose="020B0604020202020204" pitchFamily="34" charset="0"/>
              </a:rPr>
              <a:t>10.</a:t>
            </a:r>
          </a:p>
          <a:p>
            <a:pPr algn="ctr"/>
            <a:r>
              <a:rPr lang="en-US" sz="1600" dirty="0">
                <a:solidFill>
                  <a:schemeClr val="bg1"/>
                </a:solidFill>
                <a:latin typeface="Arial" panose="020B0604020202020204" pitchFamily="34" charset="0"/>
                <a:cs typeface="Arial" panose="020B0604020202020204" pitchFamily="34" charset="0"/>
              </a:rPr>
              <a:t>Agenda</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Setting</a:t>
            </a:r>
            <a:br>
              <a:rPr lang="en-US" sz="1600" dirty="0">
                <a:solidFill>
                  <a:srgbClr val="00467F"/>
                </a:solidFill>
                <a:latin typeface="Arial" panose="020B0604020202020204" pitchFamily="34" charset="0"/>
                <a:cs typeface="Arial" panose="020B0604020202020204" pitchFamily="34" charset="0"/>
              </a:rPr>
            </a:br>
            <a:endParaRPr lang="en-US" sz="1600" dirty="0">
              <a:solidFill>
                <a:srgbClr val="00467F"/>
              </a:solidFill>
              <a:latin typeface="Arial" panose="020B0604020202020204" pitchFamily="34" charset="0"/>
              <a:cs typeface="Arial" panose="020B0604020202020204" pitchFamily="34" charset="0"/>
            </a:endParaRPr>
          </a:p>
        </p:txBody>
      </p:sp>
      <p:cxnSp>
        <p:nvCxnSpPr>
          <p:cNvPr id="38" name="Straight Arrow Connector 37"/>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2" name="Isosceles Triangle 41"/>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3" name="Isosceles Triangle 42"/>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Isosceles Triangle 45"/>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7" name="Isosceles Triangle 46"/>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1" name="Oval 30"/>
          <p:cNvSpPr/>
          <p:nvPr/>
        </p:nvSpPr>
        <p:spPr>
          <a:xfrm>
            <a:off x="2310264" y="5029200"/>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10.</a:t>
            </a:r>
          </a:p>
          <a:p>
            <a:pPr algn="ctr"/>
            <a:r>
              <a:rPr lang="en-US" sz="1600" dirty="0">
                <a:solidFill>
                  <a:schemeClr val="bg1"/>
                </a:solidFill>
                <a:latin typeface="Arial" panose="020B0604020202020204" pitchFamily="34" charset="0"/>
                <a:cs typeface="Arial" panose="020B0604020202020204" pitchFamily="34" charset="0"/>
              </a:rPr>
              <a:t>Agenda</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Setting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 Request from LSI to You</a:t>
            </a:r>
          </a:p>
        </p:txBody>
      </p:sp>
      <p:sp>
        <p:nvSpPr>
          <p:cNvPr id="4" name="Slide Number Placeholder 3"/>
          <p:cNvSpPr>
            <a:spLocks noGrp="1"/>
          </p:cNvSpPr>
          <p:nvPr>
            <p:ph type="sldNum" sz="quarter" idx="12"/>
          </p:nvPr>
        </p:nvSpPr>
        <p:spPr/>
        <p:txBody>
          <a:bodyPr/>
          <a:lstStyle/>
          <a:p>
            <a:pPr defTabSz="457200">
              <a:defRPr/>
            </a:pPr>
            <a:fld id="{F29FD61F-2294-5D42-A9D7-9928D42B3773}" type="slidenum">
              <a:rPr lang="en-US">
                <a:solidFill>
                  <a:prstClr val="white"/>
                </a:solidFill>
                <a:latin typeface="Calibri"/>
              </a:rPr>
              <a:pPr defTabSz="457200">
                <a:defRPr/>
              </a:pPr>
              <a:t>50</a:t>
            </a:fld>
            <a:endParaRPr lang="en-US" dirty="0">
              <a:solidFill>
                <a:prstClr val="white"/>
              </a:solidFill>
              <a:latin typeface="Calibri"/>
            </a:endParaRPr>
          </a:p>
        </p:txBody>
      </p:sp>
      <p:sp>
        <p:nvSpPr>
          <p:cNvPr id="11" name="Title 4"/>
          <p:cNvSpPr txBox="1">
            <a:spLocks/>
          </p:cNvSpPr>
          <p:nvPr/>
        </p:nvSpPr>
        <p:spPr>
          <a:xfrm>
            <a:off x="657225" y="3174715"/>
            <a:ext cx="9721455" cy="1252737"/>
          </a:xfrm>
          <a:prstGeom prst="rect">
            <a:avLst/>
          </a:prstGeom>
        </p:spPr>
        <p:txBody>
          <a:bodyPr vert="horz" lIns="91440" tIns="45720" rIns="91440" bIns="45720" rtlCol="0" anchor="ctr">
            <a:noAutofit/>
          </a:bodyPr>
          <a:lstStyle/>
          <a:p>
            <a:pPr defTabSz="457200">
              <a:spcBef>
                <a:spcPct val="0"/>
              </a:spcBef>
              <a:defRPr/>
            </a:pPr>
            <a:r>
              <a:rPr lang="en-US" sz="2800" dirty="0">
                <a:solidFill>
                  <a:prstClr val="black"/>
                </a:solidFill>
                <a:latin typeface="Franklin Gothic Book"/>
              </a:rPr>
              <a:t>When you receive invitations from Leadership Strategies to attend one of our free Webinars, we ask that you please consider  forwarding that invitation to five people you know.</a:t>
            </a:r>
          </a:p>
          <a:p>
            <a:pPr defTabSz="457200">
              <a:spcBef>
                <a:spcPct val="0"/>
              </a:spcBef>
              <a:defRPr/>
            </a:pPr>
            <a:endParaRPr lang="en-US" sz="2800" dirty="0">
              <a:solidFill>
                <a:prstClr val="black"/>
              </a:solidFill>
              <a:latin typeface="Franklin Gothic Book"/>
            </a:endParaRPr>
          </a:p>
          <a:p>
            <a:pPr defTabSz="457200">
              <a:spcBef>
                <a:spcPct val="0"/>
              </a:spcBef>
              <a:defRPr/>
            </a:pPr>
            <a:r>
              <a:rPr lang="en-US" sz="2800" dirty="0">
                <a:solidFill>
                  <a:prstClr val="black"/>
                </a:solidFill>
                <a:latin typeface="Franklin Gothic Book"/>
              </a:rPr>
              <a:t>Our Webinars are 60 minutes of tips and techniques that participants can begin using immediately. They include a workbook and the content is extracted from our courses. Thank you in advance for your help. It is part of our effort to “share the power of facilitation with the world!”</a:t>
            </a:r>
          </a:p>
          <a:p>
            <a:pPr marL="571500" indent="-571500" defTabSz="457200">
              <a:spcBef>
                <a:spcPct val="0"/>
              </a:spcBef>
              <a:buFont typeface="Arial" panose="020B0604020202020204" pitchFamily="34" charset="0"/>
              <a:buChar char="•"/>
              <a:defRPr/>
            </a:pPr>
            <a:endParaRPr lang="en-US" sz="2400" dirty="0">
              <a:solidFill>
                <a:srgbClr val="AFBD22"/>
              </a:solidFill>
              <a:latin typeface="Franklin Gothic Book"/>
              <a:cs typeface="Franklin Gothic Medium"/>
            </a:endParaRPr>
          </a:p>
        </p:txBody>
      </p:sp>
      <p:sp>
        <p:nvSpPr>
          <p:cNvPr id="7" name="TextBox 6"/>
          <p:cNvSpPr txBox="1"/>
          <p:nvPr/>
        </p:nvSpPr>
        <p:spPr>
          <a:xfrm>
            <a:off x="10340580" y="4615918"/>
            <a:ext cx="389850" cy="830997"/>
          </a:xfrm>
          <a:prstGeom prst="rect">
            <a:avLst/>
          </a:prstGeom>
          <a:noFill/>
        </p:spPr>
        <p:txBody>
          <a:bodyPr wrap="none" rtlCol="0">
            <a:spAutoFit/>
          </a:bodyPr>
          <a:lstStyle/>
          <a:p>
            <a:pPr defTabSz="457200">
              <a:defRPr/>
            </a:pPr>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20447915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2772126" y="953418"/>
            <a:ext cx="6493186" cy="897115"/>
            <a:chOff x="302951" y="2633886"/>
            <a:chExt cx="8657581" cy="1196154"/>
          </a:xfrm>
        </p:grpSpPr>
        <p:sp>
          <p:nvSpPr>
            <p:cNvPr id="17" name="Rectangle 16"/>
            <p:cNvSpPr/>
            <p:nvPr/>
          </p:nvSpPr>
          <p:spPr>
            <a:xfrm>
              <a:off x="342943" y="2883781"/>
              <a:ext cx="6830240" cy="946259"/>
            </a:xfrm>
            <a:prstGeom prst="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16" name="Title 1"/>
            <p:cNvSpPr txBox="1">
              <a:spLocks/>
            </p:cNvSpPr>
            <p:nvPr/>
          </p:nvSpPr>
          <p:spPr>
            <a:xfrm>
              <a:off x="302951" y="2633886"/>
              <a:ext cx="8657581" cy="1143000"/>
            </a:xfrm>
            <a:prstGeom prst="rect">
              <a:avLst/>
            </a:prstGeom>
          </p:spPr>
          <p:txBody>
            <a:bodyPr vert="horz" lIns="68580" tIns="34290" rIns="68580" bIns="34290" rtlCol="0" anchor="ctr">
              <a:noAutofit/>
            </a:bodyPr>
            <a:lstStyle/>
            <a:p>
              <a:pPr algn="ctr" defTabSz="342900">
                <a:lnSpc>
                  <a:spcPts val="4695"/>
                </a:lnSpc>
                <a:spcBef>
                  <a:spcPct val="0"/>
                </a:spcBef>
                <a:defRPr/>
              </a:pPr>
              <a:r>
                <a:rPr lang="en-US" sz="4050" cap="all" dirty="0">
                  <a:solidFill>
                    <a:schemeClr val="bg1"/>
                  </a:solidFill>
                  <a:latin typeface="Arial" panose="020B0604020202020204" pitchFamily="34" charset="0"/>
                  <a:ea typeface="+mj-ea"/>
                  <a:cs typeface="Arial" panose="020B0604020202020204" pitchFamily="34" charset="0"/>
                </a:rPr>
                <a:t>Raving facilitators,</a:t>
              </a:r>
            </a:p>
            <a:p>
              <a:pPr algn="ctr" defTabSz="342900">
                <a:lnSpc>
                  <a:spcPts val="4695"/>
                </a:lnSpc>
                <a:spcBef>
                  <a:spcPct val="0"/>
                </a:spcBef>
                <a:defRPr/>
              </a:pPr>
              <a:r>
                <a:rPr lang="en-US" sz="4050" b="1" cap="all" dirty="0">
                  <a:solidFill>
                    <a:schemeClr val="bg1"/>
                  </a:solidFill>
                  <a:latin typeface="Arial" panose="020B0604020202020204" pitchFamily="34" charset="0"/>
                  <a:ea typeface="+mj-ea"/>
                  <a:cs typeface="Arial" panose="020B0604020202020204" pitchFamily="34" charset="0"/>
                </a:rPr>
                <a:t>Share</a:t>
              </a:r>
              <a:r>
                <a:rPr lang="en-US" sz="4050" cap="all" dirty="0">
                  <a:solidFill>
                    <a:schemeClr val="bg1"/>
                  </a:solidFill>
                  <a:latin typeface="Arial" panose="020B0604020202020204" pitchFamily="34" charset="0"/>
                  <a:ea typeface="+mj-ea"/>
                  <a:cs typeface="Arial" panose="020B0604020202020204" pitchFamily="34" charset="0"/>
                </a:rPr>
                <a:t> </a:t>
              </a:r>
              <a:r>
                <a:rPr lang="en-US" sz="4050" i="1" cap="all" dirty="0">
                  <a:solidFill>
                    <a:schemeClr val="bg1"/>
                  </a:solidFill>
                  <a:latin typeface="Arial" panose="020B0604020202020204" pitchFamily="34" charset="0"/>
                  <a:ea typeface="+mj-ea"/>
                  <a:cs typeface="Arial" panose="020B0604020202020204" pitchFamily="34" charset="0"/>
                </a:rPr>
                <a:t>your</a:t>
              </a:r>
              <a:r>
                <a:rPr lang="en-US" sz="4050" cap="all" dirty="0">
                  <a:solidFill>
                    <a:schemeClr val="bg1"/>
                  </a:solidFill>
                  <a:latin typeface="Arial" panose="020B0604020202020204" pitchFamily="34" charset="0"/>
                  <a:ea typeface="+mj-ea"/>
                  <a:cs typeface="Arial" panose="020B0604020202020204" pitchFamily="34" charset="0"/>
                </a:rPr>
                <a:t> </a:t>
              </a:r>
              <a:r>
                <a:rPr lang="en-US" sz="4050" b="1" cap="all" dirty="0">
                  <a:solidFill>
                    <a:schemeClr val="bg1"/>
                  </a:solidFill>
                  <a:latin typeface="Arial" panose="020B0604020202020204" pitchFamily="34" charset="0"/>
                  <a:ea typeface="+mj-ea"/>
                  <a:cs typeface="Arial" panose="020B0604020202020204" pitchFamily="34" charset="0"/>
                </a:rPr>
                <a:t>power</a:t>
              </a:r>
              <a:r>
                <a:rPr lang="en-US" sz="4050" cap="all" dirty="0">
                  <a:solidFill>
                    <a:schemeClr val="bg1"/>
                  </a:solidFill>
                  <a:latin typeface="Arial" panose="020B0604020202020204" pitchFamily="34" charset="0"/>
                  <a:ea typeface="+mj-ea"/>
                  <a:cs typeface="Arial" panose="020B0604020202020204" pitchFamily="34" charset="0"/>
                </a:rPr>
                <a:t>!</a:t>
              </a:r>
            </a:p>
          </p:txBody>
        </p:sp>
      </p:grpSp>
      <p:sp>
        <p:nvSpPr>
          <p:cNvPr id="22" name="Slide Number Placeholder 3"/>
          <p:cNvSpPr>
            <a:spLocks noGrp="1"/>
          </p:cNvSpPr>
          <p:nvPr>
            <p:ph type="sldNum" sz="quarter" idx="12"/>
          </p:nvPr>
        </p:nvSpPr>
        <p:spPr/>
        <p:txBody>
          <a:bodyPr/>
          <a:lstStyle/>
          <a:p>
            <a:fld id="{F29FD61F-2294-5D42-A9D7-9928D42B3773}" type="slidenum">
              <a:rPr lang="en-US" smtClean="0"/>
              <a:pPr/>
              <a:t>51</a:t>
            </a:fld>
            <a:endParaRPr lang="en-US" dirty="0"/>
          </a:p>
        </p:txBody>
      </p:sp>
      <p:sp>
        <p:nvSpPr>
          <p:cNvPr id="21" name="Footer Placeholder 6">
            <a:extLst>
              <a:ext uri="{FF2B5EF4-FFF2-40B4-BE49-F238E27FC236}">
                <a16:creationId xmlns:a16="http://schemas.microsoft.com/office/drawing/2014/main" id="{33E0EDCC-387E-42D9-B79E-3717084A5786}"/>
              </a:ext>
            </a:extLst>
          </p:cNvPr>
          <p:cNvSpPr>
            <a:spLocks noGrp="1"/>
          </p:cNvSpPr>
          <p:nvPr>
            <p:ph type="ftr" sz="quarter" idx="11"/>
          </p:nvPr>
        </p:nvSpPr>
        <p:spPr/>
        <p:txBody>
          <a:bodyPr/>
          <a:lstStyle/>
          <a:p>
            <a:r>
              <a:rPr lang="en-US" dirty="0"/>
              <a:t>Copyright 1992-2015, Leadership Strategies, Inc. V15.02 </a:t>
            </a:r>
          </a:p>
        </p:txBody>
      </p:sp>
      <p:sp>
        <p:nvSpPr>
          <p:cNvPr id="3" name="Rectangle 2"/>
          <p:cNvSpPr/>
          <p:nvPr/>
        </p:nvSpPr>
        <p:spPr>
          <a:xfrm>
            <a:off x="1008966" y="1723209"/>
            <a:ext cx="10294705" cy="3477875"/>
          </a:xfrm>
          <a:prstGeom prst="rect">
            <a:avLst/>
          </a:prstGeom>
        </p:spPr>
        <p:txBody>
          <a:bodyPr wrap="square">
            <a:spAutoFit/>
          </a:bodyPr>
          <a:lstStyle/>
          <a:p>
            <a:pPr algn="r"/>
            <a:endParaRPr lang="en-US" b="1" i="1" dirty="0">
              <a:solidFill>
                <a:schemeClr val="bg1"/>
              </a:solidFill>
            </a:endParaRPr>
          </a:p>
          <a:p>
            <a:r>
              <a:rPr lang="en-US" sz="2800" b="1" dirty="0">
                <a:solidFill>
                  <a:schemeClr val="bg1"/>
                </a:solidFill>
                <a:latin typeface="Arial" panose="020B0604020202020204" pitchFamily="34" charset="0"/>
                <a:cs typeface="Arial" panose="020B0604020202020204" pitchFamily="34" charset="0"/>
              </a:rPr>
              <a:t>SHARE. </a:t>
            </a:r>
            <a:r>
              <a:rPr lang="en-US" dirty="0">
                <a:solidFill>
                  <a:schemeClr val="bg1"/>
                </a:solidFill>
                <a:latin typeface="Arial" panose="020B0604020202020204" pitchFamily="34" charset="0"/>
                <a:cs typeface="Arial" panose="020B0604020202020204" pitchFamily="34" charset="0"/>
              </a:rPr>
              <a:t>In your first 30 days after this course, let your classmates know your success in using the tools and techniques. </a:t>
            </a:r>
            <a:r>
              <a:rPr lang="en-US" b="1" i="1" dirty="0">
                <a:solidFill>
                  <a:schemeClr val="bg1"/>
                </a:solidFill>
                <a:latin typeface="Arial" panose="020B0604020202020204" pitchFamily="34" charset="0"/>
                <a:cs typeface="Arial" panose="020B0604020202020204" pitchFamily="34" charset="0"/>
              </a:rPr>
              <a:t>Like/follow us and post </a:t>
            </a:r>
            <a:r>
              <a:rPr lang="en-US" dirty="0">
                <a:solidFill>
                  <a:schemeClr val="bg1"/>
                </a:solidFill>
                <a:latin typeface="Arial" panose="020B0604020202020204" pitchFamily="34" charset="0"/>
                <a:cs typeface="Arial" panose="020B0604020202020204" pitchFamily="34" charset="0"/>
              </a:rPr>
              <a:t>on our social media:</a:t>
            </a:r>
          </a:p>
          <a:p>
            <a:endParaRPr lang="en-US" dirty="0">
              <a:solidFill>
                <a:schemeClr val="bg1"/>
              </a:solidFill>
            </a:endParaRPr>
          </a:p>
          <a:p>
            <a:pPr marL="1200150" lvl="2" indent="-285750">
              <a:buClr>
                <a:srgbClr val="009383"/>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Twitter -- @</a:t>
            </a:r>
            <a:r>
              <a:rPr lang="en-US" dirty="0" err="1">
                <a:solidFill>
                  <a:schemeClr val="bg1"/>
                </a:solidFill>
                <a:latin typeface="Arial" panose="020B0604020202020204" pitchFamily="34" charset="0"/>
                <a:cs typeface="Arial" panose="020B0604020202020204" pitchFamily="34" charset="0"/>
              </a:rPr>
              <a:t>leadstrat</a:t>
            </a:r>
            <a:r>
              <a:rPr lang="en-US" dirty="0">
                <a:solidFill>
                  <a:schemeClr val="bg1"/>
                </a:solidFill>
                <a:latin typeface="Arial" panose="020B0604020202020204" pitchFamily="34" charset="0"/>
                <a:cs typeface="Arial" panose="020B0604020202020204" pitchFamily="34" charset="0"/>
              </a:rPr>
              <a:t> </a:t>
            </a:r>
          </a:p>
          <a:p>
            <a:pPr marL="1200150" lvl="2" indent="-285750">
              <a:buClr>
                <a:srgbClr val="009383"/>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Facebook – www.facebook.com/leadstrat </a:t>
            </a:r>
          </a:p>
          <a:p>
            <a:pPr marL="1200150" lvl="2" indent="-285750">
              <a:buClr>
                <a:srgbClr val="009383"/>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LinkedIn – search “Leadership Strategies”</a:t>
            </a:r>
          </a:p>
          <a:p>
            <a:endParaRPr lang="en-US" sz="2000" b="1" dirty="0">
              <a:solidFill>
                <a:schemeClr val="bg1"/>
              </a:solidFill>
              <a:latin typeface="Arial" panose="020B0604020202020204" pitchFamily="34" charset="0"/>
              <a:cs typeface="Arial" panose="020B0604020202020204" pitchFamily="34" charset="0"/>
            </a:endParaRPr>
          </a:p>
          <a:p>
            <a:r>
              <a:rPr lang="en-US" sz="2800" b="1" dirty="0">
                <a:solidFill>
                  <a:schemeClr val="bg1"/>
                </a:solidFill>
                <a:latin typeface="Arial" panose="020B0604020202020204" pitchFamily="34" charset="0"/>
                <a:cs typeface="Arial" panose="020B0604020202020204" pitchFamily="34" charset="0"/>
              </a:rPr>
              <a:t>JOIN THE COMMUNITY.  </a:t>
            </a:r>
            <a:r>
              <a:rPr lang="en-US" dirty="0">
                <a:solidFill>
                  <a:schemeClr val="bg1"/>
                </a:solidFill>
                <a:latin typeface="Arial" panose="020B0604020202020204" pitchFamily="34" charset="0"/>
                <a:cs typeface="Arial" panose="020B0604020202020204" pitchFamily="34" charset="0"/>
              </a:rPr>
              <a:t>Become part of the community of thousands of facilitators who have taken The Effective Facilitator or who are interested in facilitation. See how facilitation has helped others and share your story.</a:t>
            </a:r>
          </a:p>
        </p:txBody>
      </p:sp>
      <p:sp>
        <p:nvSpPr>
          <p:cNvPr id="7" name="TextBox 6"/>
          <p:cNvSpPr txBox="1"/>
          <p:nvPr/>
        </p:nvSpPr>
        <p:spPr>
          <a:xfrm>
            <a:off x="2406427" y="5367607"/>
            <a:ext cx="7224583"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Download our meeting app </a:t>
            </a:r>
            <a:r>
              <a:rPr lang="en-US" b="1" dirty="0" err="1">
                <a:solidFill>
                  <a:schemeClr val="bg1"/>
                </a:solidFill>
                <a:latin typeface="Arial" panose="020B0604020202020204" pitchFamily="34" charset="0"/>
                <a:cs typeface="Arial" panose="020B0604020202020204" pitchFamily="34" charset="0"/>
              </a:rPr>
              <a:t>LeadStrat</a:t>
            </a:r>
            <a:r>
              <a:rPr lang="en-US" b="1" dirty="0">
                <a:solidFill>
                  <a:schemeClr val="bg1"/>
                </a:solidFill>
                <a:latin typeface="Arial" panose="020B0604020202020204" pitchFamily="34" charset="0"/>
                <a:cs typeface="Arial" panose="020B0604020202020204" pitchFamily="34" charset="0"/>
              </a:rPr>
              <a:t>! Mini Manual in the app!</a:t>
            </a:r>
          </a:p>
        </p:txBody>
      </p:sp>
      <p:grpSp>
        <p:nvGrpSpPr>
          <p:cNvPr id="8" name="Group 6"/>
          <p:cNvGrpSpPr>
            <a:grpSpLocks noChangeAspect="1"/>
          </p:cNvGrpSpPr>
          <p:nvPr/>
        </p:nvGrpSpPr>
        <p:grpSpPr bwMode="auto">
          <a:xfrm>
            <a:off x="4802772" y="5044158"/>
            <a:ext cx="5169721" cy="1266918"/>
            <a:chOff x="2411" y="3599"/>
            <a:chExt cx="3470" cy="798"/>
          </a:xfrm>
        </p:grpSpPr>
        <p:sp>
          <p:nvSpPr>
            <p:cNvPr id="11" name="Rectangle 8"/>
            <p:cNvSpPr>
              <a:spLocks noChangeArrowheads="1"/>
            </p:cNvSpPr>
            <p:nvPr/>
          </p:nvSpPr>
          <p:spPr bwMode="auto">
            <a:xfrm>
              <a:off x="4875" y="3599"/>
              <a:ext cx="2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050" b="1" i="1" dirty="0">
                  <a:solidFill>
                    <a:schemeClr val="bg1"/>
                  </a:solidFill>
                  <a:latin typeface="Calibri" panose="020F0502020204030204" pitchFamily="34" charset="0"/>
                </a:rPr>
                <a:t> </a:t>
              </a:r>
              <a:endParaRPr lang="en-US" altLang="en-US" sz="1350" dirty="0">
                <a:solidFill>
                  <a:schemeClr val="bg1"/>
                </a:solidFill>
              </a:endParaRPr>
            </a:p>
          </p:txBody>
        </p:sp>
        <p:sp>
          <p:nvSpPr>
            <p:cNvPr id="13" name="Rectangle 10"/>
            <p:cNvSpPr>
              <a:spLocks noChangeArrowheads="1"/>
            </p:cNvSpPr>
            <p:nvPr/>
          </p:nvSpPr>
          <p:spPr bwMode="auto">
            <a:xfrm>
              <a:off x="5319" y="3599"/>
              <a:ext cx="2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050" b="1" i="1" dirty="0">
                  <a:solidFill>
                    <a:schemeClr val="bg1"/>
                  </a:solidFill>
                  <a:latin typeface="Calibri" panose="020F0502020204030204" pitchFamily="34" charset="0"/>
                </a:rPr>
                <a:t> </a:t>
              </a:r>
              <a:endParaRPr lang="en-US" altLang="en-US" sz="1350" dirty="0">
                <a:solidFill>
                  <a:schemeClr val="bg1"/>
                </a:solidFill>
              </a:endParaRPr>
            </a:p>
          </p:txBody>
        </p:sp>
        <p:sp>
          <p:nvSpPr>
            <p:cNvPr id="15" name="Rectangle 12"/>
            <p:cNvSpPr>
              <a:spLocks noChangeArrowheads="1"/>
            </p:cNvSpPr>
            <p:nvPr/>
          </p:nvSpPr>
          <p:spPr bwMode="auto">
            <a:xfrm>
              <a:off x="5861" y="3599"/>
              <a:ext cx="2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050" b="1" i="1" dirty="0">
                  <a:solidFill>
                    <a:schemeClr val="bg1"/>
                  </a:solidFill>
                  <a:latin typeface="Calibri" panose="020F0502020204030204" pitchFamily="34" charset="0"/>
                </a:rPr>
                <a:t> </a:t>
              </a:r>
              <a:endParaRPr lang="en-US" altLang="en-US" sz="1350" dirty="0">
                <a:solidFill>
                  <a:schemeClr val="bg1"/>
                </a:solidFill>
              </a:endParaRPr>
            </a:p>
          </p:txBody>
        </p:sp>
        <p:sp>
          <p:nvSpPr>
            <p:cNvPr id="18" name="Rectangle 13"/>
            <p:cNvSpPr>
              <a:spLocks noChangeArrowheads="1"/>
            </p:cNvSpPr>
            <p:nvPr/>
          </p:nvSpPr>
          <p:spPr bwMode="auto">
            <a:xfrm>
              <a:off x="2879" y="3737"/>
              <a:ext cx="2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050" dirty="0">
                  <a:solidFill>
                    <a:schemeClr val="bg1"/>
                  </a:solidFill>
                  <a:latin typeface="Calibri" panose="020F0502020204030204" pitchFamily="34" charset="0"/>
                </a:rPr>
                <a:t> </a:t>
              </a:r>
              <a:endParaRPr lang="en-US" altLang="en-US" sz="1350" dirty="0">
                <a:solidFill>
                  <a:schemeClr val="bg1"/>
                </a:solidFill>
              </a:endParaRPr>
            </a:p>
          </p:txBody>
        </p:sp>
        <p:pic>
          <p:nvPicPr>
            <p:cNvPr id="10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 y="4108"/>
              <a:ext cx="828"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5"/>
            <p:cNvSpPr>
              <a:spLocks noChangeArrowheads="1"/>
            </p:cNvSpPr>
            <p:nvPr/>
          </p:nvSpPr>
          <p:spPr bwMode="auto">
            <a:xfrm>
              <a:off x="3632" y="4030"/>
              <a:ext cx="2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050" dirty="0">
                  <a:solidFill>
                    <a:schemeClr val="bg1"/>
                  </a:solidFill>
                  <a:latin typeface="Calibri" panose="020F0502020204030204" pitchFamily="34" charset="0"/>
                </a:rPr>
                <a:t> </a:t>
              </a:r>
              <a:endParaRPr lang="en-US" altLang="en-US" sz="1350" dirty="0">
                <a:solidFill>
                  <a:schemeClr val="bg1"/>
                </a:solidFill>
              </a:endParaRPr>
            </a:p>
          </p:txBody>
        </p:sp>
        <p:pic>
          <p:nvPicPr>
            <p:cNvPr id="104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9" y="4101"/>
              <a:ext cx="828"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7"/>
            <p:cNvSpPr>
              <a:spLocks noChangeArrowheads="1"/>
            </p:cNvSpPr>
            <p:nvPr/>
          </p:nvSpPr>
          <p:spPr bwMode="auto">
            <a:xfrm>
              <a:off x="4411" y="4022"/>
              <a:ext cx="2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25" dirty="0">
                  <a:solidFill>
                    <a:schemeClr val="bg1"/>
                  </a:solidFill>
                  <a:latin typeface="Calibri" panose="020F0502020204030204" pitchFamily="34" charset="0"/>
                </a:rPr>
                <a:t> </a:t>
              </a:r>
              <a:endParaRPr lang="en-US" altLang="en-US" sz="1350" dirty="0">
                <a:solidFill>
                  <a:schemeClr val="bg1"/>
                </a:solidFill>
              </a:endParaRPr>
            </a:p>
          </p:txBody>
        </p:sp>
      </p:grpSp>
    </p:spTree>
    <p:extLst>
      <p:ext uri="{BB962C8B-B14F-4D97-AF65-F5344CB8AC3E}">
        <p14:creationId xmlns:p14="http://schemas.microsoft.com/office/powerpoint/2010/main" val="372822134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9FD61F-2294-5D42-A9D7-9928D42B3773}" type="slidenum">
              <a:rPr lang="en-US" smtClean="0"/>
              <a:pPr/>
              <a:t>52</a:t>
            </a:fld>
            <a:endParaRPr lang="en-US" dirty="0"/>
          </a:p>
        </p:txBody>
      </p:sp>
      <p:sp>
        <p:nvSpPr>
          <p:cNvPr id="5" name="Oval 4"/>
          <p:cNvSpPr/>
          <p:nvPr/>
        </p:nvSpPr>
        <p:spPr>
          <a:xfrm>
            <a:off x="2090755" y="4258773"/>
            <a:ext cx="641406" cy="684123"/>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650" dirty="0">
                <a:solidFill>
                  <a:srgbClr val="00467F"/>
                </a:solidFill>
                <a:latin typeface="Franklin Gothic Medium"/>
                <a:cs typeface="Franklin Gothic Medium"/>
              </a:rPr>
              <a:t>3.</a:t>
            </a:r>
            <a:endParaRPr lang="en-US" sz="1200" dirty="0">
              <a:solidFill>
                <a:srgbClr val="00467F"/>
              </a:solidFill>
              <a:latin typeface="Franklin Gothic Book"/>
              <a:cs typeface="Franklin Gothic Book"/>
            </a:endParaRPr>
          </a:p>
        </p:txBody>
      </p:sp>
      <p:sp>
        <p:nvSpPr>
          <p:cNvPr id="6" name="Oval 5"/>
          <p:cNvSpPr/>
          <p:nvPr/>
        </p:nvSpPr>
        <p:spPr>
          <a:xfrm>
            <a:off x="2090755" y="2355343"/>
            <a:ext cx="641406" cy="684123"/>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650" dirty="0">
                <a:solidFill>
                  <a:schemeClr val="bg1"/>
                </a:solidFill>
                <a:latin typeface="Franklin Gothic Medium"/>
                <a:cs typeface="Franklin Gothic Medium"/>
              </a:rPr>
              <a:t>1.</a:t>
            </a:r>
            <a:endParaRPr lang="en-US" sz="1200" dirty="0">
              <a:solidFill>
                <a:schemeClr val="bg1"/>
              </a:solidFill>
              <a:latin typeface="Franklin Gothic Book"/>
              <a:cs typeface="Franklin Gothic Book"/>
            </a:endParaRPr>
          </a:p>
        </p:txBody>
      </p:sp>
      <p:sp>
        <p:nvSpPr>
          <p:cNvPr id="7" name="Oval 6"/>
          <p:cNvSpPr/>
          <p:nvPr/>
        </p:nvSpPr>
        <p:spPr>
          <a:xfrm>
            <a:off x="2090755" y="3318836"/>
            <a:ext cx="641406" cy="684123"/>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650" dirty="0">
                <a:solidFill>
                  <a:schemeClr val="bg1"/>
                </a:solidFill>
                <a:latin typeface="Franklin Gothic Medium"/>
                <a:cs typeface="Franklin Gothic Medium"/>
              </a:rPr>
              <a:t>2.</a:t>
            </a:r>
            <a:endParaRPr lang="en-US" sz="1200" dirty="0">
              <a:solidFill>
                <a:schemeClr val="bg1"/>
              </a:solidFill>
              <a:latin typeface="Franklin Gothic Book"/>
              <a:cs typeface="Franklin Gothic Book"/>
            </a:endParaRPr>
          </a:p>
        </p:txBody>
      </p:sp>
      <p:sp>
        <p:nvSpPr>
          <p:cNvPr id="8" name="Title 5"/>
          <p:cNvSpPr txBox="1">
            <a:spLocks/>
          </p:cNvSpPr>
          <p:nvPr/>
        </p:nvSpPr>
        <p:spPr>
          <a:xfrm>
            <a:off x="2127183" y="622635"/>
            <a:ext cx="5610059" cy="1270961"/>
          </a:xfrm>
          <a:prstGeom prst="rect">
            <a:avLst/>
          </a:prstGeom>
        </p:spPr>
        <p:txBody>
          <a:bodyPr vert="horz" lIns="68580" tIns="34290" rIns="68580" bIns="34290" rtlCol="0" anchor="ctr">
            <a:noAutofit/>
          </a:bodyPr>
          <a:lstStyle>
            <a:lvl1pPr algn="l" defTabSz="457200" rtl="0" eaLnBrk="1" latinLnBrk="0" hangingPunct="1">
              <a:spcBef>
                <a:spcPct val="0"/>
              </a:spcBef>
              <a:buNone/>
              <a:defRPr sz="5200" kern="1200">
                <a:solidFill>
                  <a:schemeClr val="bg1"/>
                </a:solidFill>
                <a:latin typeface="Franklin Gothic Book"/>
                <a:ea typeface="+mj-ea"/>
                <a:cs typeface="Franklin Gothic Book"/>
              </a:defRPr>
            </a:lvl1pPr>
          </a:lstStyle>
          <a:p>
            <a:r>
              <a:rPr lang="en-US" sz="3900" dirty="0"/>
              <a:t>3 ways to show you’re an </a:t>
            </a:r>
            <a:r>
              <a:rPr lang="en-US" sz="3900" i="1" dirty="0"/>
              <a:t>Effective Facilitator</a:t>
            </a:r>
          </a:p>
        </p:txBody>
      </p:sp>
      <p:sp>
        <p:nvSpPr>
          <p:cNvPr id="18" name="Rectangle 17"/>
          <p:cNvSpPr/>
          <p:nvPr/>
        </p:nvSpPr>
        <p:spPr>
          <a:xfrm>
            <a:off x="2903324" y="2282652"/>
            <a:ext cx="8332712" cy="830997"/>
          </a:xfrm>
          <a:prstGeom prst="rect">
            <a:avLst/>
          </a:prstGeom>
        </p:spPr>
        <p:txBody>
          <a:bodyPr wrap="square">
            <a:spAutoFit/>
          </a:bodyPr>
          <a:lstStyle/>
          <a:p>
            <a:r>
              <a:rPr lang="en-US" sz="2400" dirty="0">
                <a:solidFill>
                  <a:schemeClr val="bg1"/>
                </a:solidFill>
              </a:rPr>
              <a:t>You will receive an email tomorrow that shows you how to add </a:t>
            </a:r>
            <a:r>
              <a:rPr lang="en-US" sz="2400" b="1" dirty="0">
                <a:solidFill>
                  <a:schemeClr val="bg1"/>
                </a:solidFill>
              </a:rPr>
              <a:t>The Effective Facilitator Certification </a:t>
            </a:r>
            <a:r>
              <a:rPr lang="en-US" sz="2400" dirty="0">
                <a:solidFill>
                  <a:schemeClr val="bg1"/>
                </a:solidFill>
              </a:rPr>
              <a:t>to your LinkedIn Profile</a:t>
            </a:r>
          </a:p>
        </p:txBody>
      </p:sp>
      <p:sp>
        <p:nvSpPr>
          <p:cNvPr id="19" name="Rectangle 18"/>
          <p:cNvSpPr/>
          <p:nvPr/>
        </p:nvSpPr>
        <p:spPr>
          <a:xfrm>
            <a:off x="2912153" y="3245400"/>
            <a:ext cx="6731010" cy="830997"/>
          </a:xfrm>
          <a:prstGeom prst="rect">
            <a:avLst/>
          </a:prstGeom>
        </p:spPr>
        <p:txBody>
          <a:bodyPr wrap="square">
            <a:spAutoFit/>
          </a:bodyPr>
          <a:lstStyle/>
          <a:p>
            <a:r>
              <a:rPr lang="en-US" sz="2400" dirty="0">
                <a:solidFill>
                  <a:schemeClr val="bg1"/>
                </a:solidFill>
              </a:rPr>
              <a:t>Provide feedback and help others know what to expect from the course</a:t>
            </a:r>
          </a:p>
        </p:txBody>
      </p:sp>
      <p:sp>
        <p:nvSpPr>
          <p:cNvPr id="20" name="Rectangle 19"/>
          <p:cNvSpPr/>
          <p:nvPr/>
        </p:nvSpPr>
        <p:spPr>
          <a:xfrm>
            <a:off x="2903325" y="4185337"/>
            <a:ext cx="6731010" cy="830997"/>
          </a:xfrm>
          <a:prstGeom prst="rect">
            <a:avLst/>
          </a:prstGeom>
        </p:spPr>
        <p:txBody>
          <a:bodyPr wrap="square">
            <a:spAutoFit/>
          </a:bodyPr>
          <a:lstStyle/>
          <a:p>
            <a:r>
              <a:rPr lang="en-US" sz="2400" dirty="0">
                <a:solidFill>
                  <a:schemeClr val="bg1"/>
                </a:solidFill>
              </a:rPr>
              <a:t>Show your </a:t>
            </a:r>
            <a:r>
              <a:rPr lang="en-US" sz="2400" i="1" dirty="0">
                <a:solidFill>
                  <a:schemeClr val="bg1"/>
                </a:solidFill>
              </a:rPr>
              <a:t>facilitation in action </a:t>
            </a:r>
            <a:r>
              <a:rPr lang="en-US" sz="2400" dirty="0">
                <a:solidFill>
                  <a:schemeClr val="bg1"/>
                </a:solidFill>
              </a:rPr>
              <a:t>by tagging us and </a:t>
            </a:r>
            <a:r>
              <a:rPr lang="en-US" sz="2400" b="1" dirty="0">
                <a:solidFill>
                  <a:schemeClr val="bg1"/>
                </a:solidFill>
              </a:rPr>
              <a:t>#</a:t>
            </a:r>
            <a:r>
              <a:rPr lang="en-US" sz="2400" b="1" dirty="0" err="1">
                <a:solidFill>
                  <a:schemeClr val="bg1"/>
                </a:solidFill>
              </a:rPr>
              <a:t>effectivefacilitator</a:t>
            </a:r>
            <a:r>
              <a:rPr lang="en-US" sz="2400" b="1" dirty="0">
                <a:solidFill>
                  <a:schemeClr val="bg1"/>
                </a:solidFill>
              </a:rPr>
              <a:t> #Leadstrat – Quarterly Award</a:t>
            </a:r>
          </a:p>
        </p:txBody>
      </p:sp>
      <p:pic>
        <p:nvPicPr>
          <p:cNvPr id="1028" name="Picture 4" descr="http://3835642c2693476aa717-d4b78efce91b9730bcca725cf9bb0b37.r51.cf1.rackcdn.com/Instagram_App_Large_May2016_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6244" y="5196432"/>
            <a:ext cx="733155" cy="7331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g.twimg.com/Twitter_logo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2897" y="5249780"/>
            <a:ext cx="770433" cy="62645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3821039" y="5863543"/>
            <a:ext cx="2363563" cy="494431"/>
          </a:xfrm>
          <a:prstGeom prst="rect">
            <a:avLst/>
          </a:prstGeom>
        </p:spPr>
        <p:txBody>
          <a:bodyPr wrap="square">
            <a:spAutoFit/>
          </a:bodyPr>
          <a:lstStyle/>
          <a:p>
            <a:pPr algn="ctr"/>
            <a:endParaRPr lang="en-US" sz="1013" b="1" i="1" dirty="0">
              <a:solidFill>
                <a:schemeClr val="bg1"/>
              </a:solidFill>
            </a:endParaRPr>
          </a:p>
          <a:p>
            <a:pPr algn="ctr"/>
            <a:r>
              <a:rPr lang="en-US" sz="1600" b="1" dirty="0">
                <a:solidFill>
                  <a:schemeClr val="bg1"/>
                </a:solidFill>
              </a:rPr>
              <a:t>@</a:t>
            </a:r>
            <a:r>
              <a:rPr lang="en-US" sz="1600" b="1" dirty="0" err="1">
                <a:solidFill>
                  <a:schemeClr val="bg1"/>
                </a:solidFill>
              </a:rPr>
              <a:t>leadershipstrategies</a:t>
            </a:r>
            <a:endParaRPr lang="en-US" sz="1100" dirty="0">
              <a:solidFill>
                <a:schemeClr val="bg1"/>
              </a:solidFill>
            </a:endParaRPr>
          </a:p>
        </p:txBody>
      </p:sp>
      <p:sp>
        <p:nvSpPr>
          <p:cNvPr id="25" name="Rectangle 24"/>
          <p:cNvSpPr/>
          <p:nvPr/>
        </p:nvSpPr>
        <p:spPr>
          <a:xfrm>
            <a:off x="6276332" y="5771575"/>
            <a:ext cx="2363563" cy="584775"/>
          </a:xfrm>
          <a:prstGeom prst="rect">
            <a:avLst/>
          </a:prstGeom>
        </p:spPr>
        <p:txBody>
          <a:bodyPr wrap="square">
            <a:spAutoFit/>
          </a:bodyPr>
          <a:lstStyle/>
          <a:p>
            <a:pPr algn="ctr"/>
            <a:endParaRPr lang="en-US" sz="1600" b="1" i="1" dirty="0">
              <a:solidFill>
                <a:schemeClr val="bg1"/>
              </a:solidFill>
            </a:endParaRPr>
          </a:p>
          <a:p>
            <a:pPr algn="ctr"/>
            <a:r>
              <a:rPr lang="en-US" sz="1600" b="1" dirty="0">
                <a:solidFill>
                  <a:schemeClr val="bg1"/>
                </a:solidFill>
              </a:rPr>
              <a:t>@</a:t>
            </a:r>
            <a:r>
              <a:rPr lang="en-US" sz="1600" b="1" dirty="0" err="1">
                <a:solidFill>
                  <a:schemeClr val="bg1"/>
                </a:solidFill>
              </a:rPr>
              <a:t>LeadStrat</a:t>
            </a:r>
            <a:endParaRPr lang="en-US" sz="1600" dirty="0">
              <a:solidFill>
                <a:schemeClr val="bg1"/>
              </a:solidFill>
            </a:endParaRPr>
          </a:p>
        </p:txBody>
      </p:sp>
    </p:spTree>
    <p:extLst>
      <p:ext uri="{BB962C8B-B14F-4D97-AF65-F5344CB8AC3E}">
        <p14:creationId xmlns:p14="http://schemas.microsoft.com/office/powerpoint/2010/main" val="14846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826357-BEE7-4DC3-88C7-DCD42FF8BA7B}"/>
              </a:ext>
            </a:extLst>
          </p:cNvPr>
          <p:cNvSpPr>
            <a:spLocks noGrp="1"/>
          </p:cNvSpPr>
          <p:nvPr>
            <p:ph type="title"/>
          </p:nvPr>
        </p:nvSpPr>
        <p:spPr/>
        <p:txBody>
          <a:bodyPr/>
          <a:lstStyle/>
          <a:p>
            <a:r>
              <a:rPr lang="en-US" sz="3600" b="0" dirty="0"/>
              <a:t>What’s Next?</a:t>
            </a:r>
          </a:p>
        </p:txBody>
      </p:sp>
      <p:sp>
        <p:nvSpPr>
          <p:cNvPr id="7" name="Text Placeholder 6">
            <a:extLst>
              <a:ext uri="{FF2B5EF4-FFF2-40B4-BE49-F238E27FC236}">
                <a16:creationId xmlns:a16="http://schemas.microsoft.com/office/drawing/2014/main" id="{6380FBF8-39E8-45E4-BBBB-E3B0B046A9D6}"/>
              </a:ext>
            </a:extLst>
          </p:cNvPr>
          <p:cNvSpPr>
            <a:spLocks noGrp="1"/>
          </p:cNvSpPr>
          <p:nvPr>
            <p:ph type="body" sz="quarter" idx="13"/>
          </p:nvPr>
        </p:nvSpPr>
        <p:spPr>
          <a:xfrm>
            <a:off x="565972" y="1521094"/>
            <a:ext cx="11426825" cy="4602544"/>
          </a:xfrm>
        </p:spPr>
        <p:txBody>
          <a:bodyPr/>
          <a:lstStyle/>
          <a:p>
            <a:r>
              <a:rPr lang="en-US" dirty="0"/>
              <a:t>The path to facilitation mastery:</a:t>
            </a:r>
          </a:p>
        </p:txBody>
      </p:sp>
      <p:sp>
        <p:nvSpPr>
          <p:cNvPr id="9" name="Rectangle: Rounded Corners 4">
            <a:extLst>
              <a:ext uri="{FF2B5EF4-FFF2-40B4-BE49-F238E27FC236}">
                <a16:creationId xmlns:a16="http://schemas.microsoft.com/office/drawing/2014/main" id="{F498C867-0ACD-4FF3-8720-D1CFFF449778}"/>
              </a:ext>
            </a:extLst>
          </p:cNvPr>
          <p:cNvSpPr/>
          <p:nvPr/>
        </p:nvSpPr>
        <p:spPr>
          <a:xfrm>
            <a:off x="623999" y="2341812"/>
            <a:ext cx="1612261" cy="1059487"/>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ABFFF5"/>
          </a:solidFill>
          <a:ln w="12701" cap="flat">
            <a:solidFill>
              <a:srgbClr val="2F528F"/>
            </a:solidFill>
            <a:prstDash val="solid"/>
            <a:miter/>
          </a:ln>
        </p:spPr>
        <p:txBody>
          <a:bodyPr vert="horz" wrap="square" lIns="91208" tIns="45604" rIns="91208" bIns="45604" anchor="ctr" anchorCtr="1" compatLnSpc="1">
            <a:noAutofit/>
          </a:bodyPr>
          <a:lstStyle/>
          <a:p>
            <a:pPr algn="ctr" defTabSz="912114">
              <a:defRPr sz="1800" b="0" i="0" u="none" strike="noStrike" kern="0" cap="none" spc="0" baseline="0">
                <a:solidFill>
                  <a:srgbClr val="000000"/>
                </a:solidFill>
                <a:uFillTx/>
              </a:defRPr>
            </a:pPr>
            <a:r>
              <a:rPr lang="en-US" sz="1795" dirty="0">
                <a:solidFill>
                  <a:srgbClr val="000000"/>
                </a:solidFill>
                <a:latin typeface="Calibri"/>
              </a:rPr>
              <a:t>The Effective Facilitator</a:t>
            </a:r>
          </a:p>
          <a:p>
            <a:pPr algn="ctr" defTabSz="912114">
              <a:defRPr sz="1800" b="0" i="0" u="none" strike="noStrike" kern="0" cap="none" spc="0" baseline="0">
                <a:solidFill>
                  <a:srgbClr val="000000"/>
                </a:solidFill>
                <a:uFillTx/>
              </a:defRPr>
            </a:pPr>
            <a:r>
              <a:rPr lang="en-US" sz="1795" dirty="0">
                <a:solidFill>
                  <a:srgbClr val="000000"/>
                </a:solidFill>
                <a:latin typeface="Calibri"/>
              </a:rPr>
              <a:t>(4-day class)</a:t>
            </a:r>
          </a:p>
        </p:txBody>
      </p:sp>
      <p:sp>
        <p:nvSpPr>
          <p:cNvPr id="10" name="Rectangle: Rounded Corners 5">
            <a:extLst>
              <a:ext uri="{FF2B5EF4-FFF2-40B4-BE49-F238E27FC236}">
                <a16:creationId xmlns:a16="http://schemas.microsoft.com/office/drawing/2014/main" id="{F1D7006D-E754-417D-BE45-DB32C94CB4C8}"/>
              </a:ext>
            </a:extLst>
          </p:cNvPr>
          <p:cNvSpPr/>
          <p:nvPr/>
        </p:nvSpPr>
        <p:spPr>
          <a:xfrm>
            <a:off x="2962581" y="2341812"/>
            <a:ext cx="1612261" cy="1059487"/>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5BFFEB"/>
          </a:solidFill>
          <a:ln w="12701" cap="flat">
            <a:solidFill>
              <a:srgbClr val="2F528F"/>
            </a:solidFill>
            <a:prstDash val="solid"/>
            <a:miter/>
          </a:ln>
        </p:spPr>
        <p:txBody>
          <a:bodyPr vert="horz" wrap="square" lIns="91208" tIns="45604" rIns="91208" bIns="45604" anchor="ctr" anchorCtr="1" compatLnSpc="1">
            <a:noAutofit/>
          </a:bodyPr>
          <a:lstStyle/>
          <a:p>
            <a:pPr algn="ctr" defTabSz="912114">
              <a:defRPr sz="1800" b="0" i="0" u="none" strike="noStrike" kern="0" cap="none" spc="0" baseline="0">
                <a:solidFill>
                  <a:srgbClr val="000000"/>
                </a:solidFill>
                <a:uFillTx/>
              </a:defRPr>
            </a:pPr>
            <a:r>
              <a:rPr lang="en-US" sz="1795" dirty="0">
                <a:solidFill>
                  <a:srgbClr val="000000"/>
                </a:solidFill>
                <a:latin typeface="Calibri"/>
              </a:rPr>
              <a:t>EF Virtual Link</a:t>
            </a:r>
          </a:p>
          <a:p>
            <a:pPr algn="ctr" defTabSz="912114">
              <a:defRPr sz="1800" b="0" i="0" u="none" strike="noStrike" kern="0" cap="none" spc="0" baseline="0">
                <a:solidFill>
                  <a:srgbClr val="000000"/>
                </a:solidFill>
                <a:uFillTx/>
              </a:defRPr>
            </a:pPr>
            <a:r>
              <a:rPr lang="en-US" sz="1795" dirty="0">
                <a:solidFill>
                  <a:srgbClr val="000000"/>
                </a:solidFill>
                <a:latin typeface="Calibri"/>
              </a:rPr>
              <a:t>(1-day virtual class)</a:t>
            </a:r>
          </a:p>
        </p:txBody>
      </p:sp>
      <p:sp>
        <p:nvSpPr>
          <p:cNvPr id="11" name="Rectangle: Rounded Corners 6">
            <a:extLst>
              <a:ext uri="{FF2B5EF4-FFF2-40B4-BE49-F238E27FC236}">
                <a16:creationId xmlns:a16="http://schemas.microsoft.com/office/drawing/2014/main" id="{4A784F1C-77D0-4282-A6F6-788E3784940E}"/>
              </a:ext>
            </a:extLst>
          </p:cNvPr>
          <p:cNvSpPr/>
          <p:nvPr/>
        </p:nvSpPr>
        <p:spPr>
          <a:xfrm>
            <a:off x="5301163" y="2341812"/>
            <a:ext cx="1612261" cy="1059487"/>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00F6D9"/>
          </a:solidFill>
          <a:ln w="12701" cap="flat">
            <a:solidFill>
              <a:srgbClr val="2F528F"/>
            </a:solidFill>
            <a:prstDash val="solid"/>
            <a:miter/>
          </a:ln>
        </p:spPr>
        <p:txBody>
          <a:bodyPr vert="horz" wrap="square" lIns="91208" tIns="45604" rIns="91208" bIns="45604" anchor="ctr" anchorCtr="1" compatLnSpc="1">
            <a:noAutofit/>
          </a:bodyPr>
          <a:lstStyle/>
          <a:p>
            <a:pPr algn="ctr" defTabSz="912114">
              <a:defRPr sz="1800" b="0" i="0" u="none" strike="noStrike" kern="0" cap="none" spc="0" baseline="0">
                <a:solidFill>
                  <a:srgbClr val="000000"/>
                </a:solidFill>
                <a:uFillTx/>
              </a:defRPr>
            </a:pPr>
            <a:r>
              <a:rPr lang="en-US" sz="1795" dirty="0">
                <a:solidFill>
                  <a:srgbClr val="000000"/>
                </a:solidFill>
                <a:latin typeface="Calibri"/>
              </a:rPr>
              <a:t>Advanced Facilitation</a:t>
            </a:r>
          </a:p>
          <a:p>
            <a:pPr algn="ctr" defTabSz="912114">
              <a:defRPr sz="1800" b="0" i="0" u="none" strike="noStrike" kern="0" cap="none" spc="0" baseline="0">
                <a:solidFill>
                  <a:srgbClr val="000000"/>
                </a:solidFill>
                <a:uFillTx/>
              </a:defRPr>
            </a:pPr>
            <a:r>
              <a:rPr lang="en-US" sz="1795" dirty="0">
                <a:solidFill>
                  <a:srgbClr val="000000"/>
                </a:solidFill>
                <a:latin typeface="Calibri"/>
              </a:rPr>
              <a:t>(3-day class)</a:t>
            </a:r>
          </a:p>
        </p:txBody>
      </p:sp>
      <p:sp>
        <p:nvSpPr>
          <p:cNvPr id="12" name="Rectangle: Rounded Corners 7">
            <a:extLst>
              <a:ext uri="{FF2B5EF4-FFF2-40B4-BE49-F238E27FC236}">
                <a16:creationId xmlns:a16="http://schemas.microsoft.com/office/drawing/2014/main" id="{C6534AE5-D09A-49BA-A6C4-5F06250346D5}"/>
              </a:ext>
            </a:extLst>
          </p:cNvPr>
          <p:cNvSpPr/>
          <p:nvPr/>
        </p:nvSpPr>
        <p:spPr>
          <a:xfrm>
            <a:off x="7639745" y="2341812"/>
            <a:ext cx="1612261" cy="1059487"/>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00BCA6"/>
          </a:solidFill>
          <a:ln w="12701" cap="flat">
            <a:solidFill>
              <a:srgbClr val="2F528F"/>
            </a:solidFill>
            <a:prstDash val="solid"/>
            <a:miter/>
          </a:ln>
        </p:spPr>
        <p:txBody>
          <a:bodyPr vert="horz" wrap="square" lIns="91208" tIns="45604" rIns="91208" bIns="45604" anchor="ctr" anchorCtr="1" compatLnSpc="1">
            <a:noAutofit/>
          </a:bodyPr>
          <a:lstStyle/>
          <a:p>
            <a:pPr algn="ctr" defTabSz="912114">
              <a:defRPr sz="1800" b="0" i="0" u="none" strike="noStrike" kern="0" cap="none" spc="0" baseline="0">
                <a:solidFill>
                  <a:srgbClr val="000000"/>
                </a:solidFill>
                <a:uFillTx/>
              </a:defRPr>
            </a:pPr>
            <a:r>
              <a:rPr lang="en-US" sz="1795" dirty="0">
                <a:solidFill>
                  <a:srgbClr val="000000"/>
                </a:solidFill>
                <a:latin typeface="Calibri"/>
              </a:rPr>
              <a:t>Certification </a:t>
            </a:r>
            <a:r>
              <a:rPr lang="en-US" sz="1795" kern="0" dirty="0">
                <a:solidFill>
                  <a:srgbClr val="000000"/>
                </a:solidFill>
                <a:latin typeface="Calibri"/>
              </a:rPr>
              <a:t>Preparation</a:t>
            </a:r>
          </a:p>
          <a:p>
            <a:pPr algn="ctr" defTabSz="912114">
              <a:defRPr sz="1800" b="0" i="0" u="none" strike="noStrike" kern="0" cap="none" spc="0" baseline="0">
                <a:solidFill>
                  <a:srgbClr val="000000"/>
                </a:solidFill>
                <a:uFillTx/>
              </a:defRPr>
            </a:pPr>
            <a:r>
              <a:rPr lang="en-US" sz="1795" dirty="0">
                <a:solidFill>
                  <a:srgbClr val="000000"/>
                </a:solidFill>
                <a:latin typeface="Calibri"/>
              </a:rPr>
              <a:t>(2-day class)</a:t>
            </a:r>
          </a:p>
        </p:txBody>
      </p:sp>
      <p:sp>
        <p:nvSpPr>
          <p:cNvPr id="13" name="Rectangle: Rounded Corners 8">
            <a:extLst>
              <a:ext uri="{FF2B5EF4-FFF2-40B4-BE49-F238E27FC236}">
                <a16:creationId xmlns:a16="http://schemas.microsoft.com/office/drawing/2014/main" id="{2C5E5BA7-7B85-4434-A02A-3D26E0F87C5C}"/>
              </a:ext>
            </a:extLst>
          </p:cNvPr>
          <p:cNvSpPr/>
          <p:nvPr/>
        </p:nvSpPr>
        <p:spPr>
          <a:xfrm>
            <a:off x="9978328" y="2341812"/>
            <a:ext cx="1612261" cy="1059487"/>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009281"/>
          </a:solidFill>
          <a:ln w="12701" cap="flat">
            <a:solidFill>
              <a:srgbClr val="2F528F"/>
            </a:solidFill>
            <a:prstDash val="solid"/>
            <a:miter/>
          </a:ln>
        </p:spPr>
        <p:txBody>
          <a:bodyPr vert="horz" wrap="square" lIns="91208" tIns="45604" rIns="91208" bIns="45604" anchor="ctr" anchorCtr="1" compatLnSpc="1">
            <a:noAutofit/>
          </a:bodyPr>
          <a:lstStyle/>
          <a:p>
            <a:pPr algn="ctr" defTabSz="912114">
              <a:defRPr sz="1800" b="0" i="0" u="none" strike="noStrike" kern="0" cap="none" spc="0" baseline="0">
                <a:solidFill>
                  <a:srgbClr val="000000"/>
                </a:solidFill>
                <a:uFillTx/>
              </a:defRPr>
            </a:pPr>
            <a:r>
              <a:rPr lang="en-US" sz="1795" dirty="0">
                <a:solidFill>
                  <a:schemeClr val="bg1"/>
                </a:solidFill>
                <a:latin typeface="Calibri"/>
              </a:rPr>
              <a:t>Certified Master Facilitator</a:t>
            </a:r>
          </a:p>
        </p:txBody>
      </p:sp>
      <p:sp>
        <p:nvSpPr>
          <p:cNvPr id="14" name="Rectangle: Rounded Corners 10">
            <a:extLst>
              <a:ext uri="{FF2B5EF4-FFF2-40B4-BE49-F238E27FC236}">
                <a16:creationId xmlns:a16="http://schemas.microsoft.com/office/drawing/2014/main" id="{E82DAD55-345D-4E05-AB53-63DC2B4535E7}"/>
              </a:ext>
            </a:extLst>
          </p:cNvPr>
          <p:cNvSpPr/>
          <p:nvPr/>
        </p:nvSpPr>
        <p:spPr>
          <a:xfrm>
            <a:off x="4141154" y="3709757"/>
            <a:ext cx="3731227" cy="738948"/>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002060"/>
          </a:solidFill>
          <a:ln w="12701" cap="flat">
            <a:solidFill>
              <a:srgbClr val="2F528F"/>
            </a:solidFill>
            <a:prstDash val="solid"/>
            <a:miter/>
          </a:ln>
        </p:spPr>
        <p:txBody>
          <a:bodyPr vert="horz" wrap="square" lIns="91208" tIns="45604" rIns="91208" bIns="45604" anchor="ctr" anchorCtr="1" compatLnSpc="1">
            <a:noAutofit/>
          </a:bodyPr>
          <a:lstStyle/>
          <a:p>
            <a:pPr algn="ctr" defTabSz="912114">
              <a:defRPr sz="1800" b="0" i="0" u="none" strike="noStrike" kern="0" cap="none" spc="0" baseline="0">
                <a:solidFill>
                  <a:srgbClr val="000000"/>
                </a:solidFill>
                <a:uFillTx/>
              </a:defRPr>
            </a:pPr>
            <a:r>
              <a:rPr lang="en-US" sz="1795" dirty="0">
                <a:solidFill>
                  <a:srgbClr val="FFFFFF"/>
                </a:solidFill>
                <a:latin typeface="Calibri"/>
              </a:rPr>
              <a:t>Learning from the Masters</a:t>
            </a:r>
          </a:p>
          <a:p>
            <a:pPr algn="ctr" defTabSz="912114">
              <a:defRPr sz="1800" b="0" i="0" u="none" strike="noStrike" kern="0" cap="none" spc="0" baseline="0">
                <a:solidFill>
                  <a:srgbClr val="000000"/>
                </a:solidFill>
                <a:uFillTx/>
              </a:defRPr>
            </a:pPr>
            <a:r>
              <a:rPr lang="en-US" sz="1795" dirty="0">
                <a:solidFill>
                  <a:srgbClr val="FFFFFF"/>
                </a:solidFill>
                <a:latin typeface="Calibri"/>
              </a:rPr>
              <a:t>(Webinars, March-August)</a:t>
            </a:r>
          </a:p>
        </p:txBody>
      </p:sp>
      <p:cxnSp>
        <p:nvCxnSpPr>
          <p:cNvPr id="28" name="Straight Arrow Connector 27">
            <a:extLst>
              <a:ext uri="{FF2B5EF4-FFF2-40B4-BE49-F238E27FC236}">
                <a16:creationId xmlns:a16="http://schemas.microsoft.com/office/drawing/2014/main" id="{D564AF41-22F6-49EC-8F43-BADC8EE51BE1}"/>
              </a:ext>
            </a:extLst>
          </p:cNvPr>
          <p:cNvCxnSpPr>
            <a:stCxn id="9" idx="1"/>
            <a:endCxn id="10" idx="3"/>
          </p:cNvCxnSpPr>
          <p:nvPr/>
        </p:nvCxnSpPr>
        <p:spPr>
          <a:xfrm>
            <a:off x="2236260" y="2871556"/>
            <a:ext cx="726321"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18D7A44-DA72-444C-AF44-C4D99C5685A2}"/>
              </a:ext>
            </a:extLst>
          </p:cNvPr>
          <p:cNvCxnSpPr>
            <a:stCxn id="10" idx="1"/>
            <a:endCxn id="11" idx="3"/>
          </p:cNvCxnSpPr>
          <p:nvPr/>
        </p:nvCxnSpPr>
        <p:spPr>
          <a:xfrm>
            <a:off x="4574842" y="2871556"/>
            <a:ext cx="726321"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18919BD-D8F0-4B8B-9549-1DA00AAA1AC4}"/>
              </a:ext>
            </a:extLst>
          </p:cNvPr>
          <p:cNvCxnSpPr>
            <a:stCxn id="11" idx="1"/>
            <a:endCxn id="12" idx="3"/>
          </p:cNvCxnSpPr>
          <p:nvPr/>
        </p:nvCxnSpPr>
        <p:spPr>
          <a:xfrm>
            <a:off x="6913424" y="2871556"/>
            <a:ext cx="726321"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A2CE45C-8A92-498C-A8DB-7FFE736CF694}"/>
              </a:ext>
            </a:extLst>
          </p:cNvPr>
          <p:cNvCxnSpPr>
            <a:stCxn id="12" idx="1"/>
            <a:endCxn id="13" idx="3"/>
          </p:cNvCxnSpPr>
          <p:nvPr/>
        </p:nvCxnSpPr>
        <p:spPr>
          <a:xfrm>
            <a:off x="9252006" y="2871556"/>
            <a:ext cx="726322"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3980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826357-BEE7-4DC3-88C7-DCD42FF8BA7B}"/>
              </a:ext>
            </a:extLst>
          </p:cNvPr>
          <p:cNvSpPr>
            <a:spLocks noGrp="1"/>
          </p:cNvSpPr>
          <p:nvPr>
            <p:ph type="title"/>
          </p:nvPr>
        </p:nvSpPr>
        <p:spPr/>
        <p:txBody>
          <a:bodyPr/>
          <a:lstStyle/>
          <a:p>
            <a:r>
              <a:rPr lang="en-US" sz="3600" b="0" dirty="0"/>
              <a:t>What’s Next?</a:t>
            </a:r>
          </a:p>
        </p:txBody>
      </p:sp>
      <p:sp>
        <p:nvSpPr>
          <p:cNvPr id="15" name="Content Placeholder 2">
            <a:extLst>
              <a:ext uri="{FF2B5EF4-FFF2-40B4-BE49-F238E27FC236}">
                <a16:creationId xmlns:a16="http://schemas.microsoft.com/office/drawing/2014/main" id="{77A1A3D9-127C-47BB-9105-71AC5922FCFC}"/>
              </a:ext>
            </a:extLst>
          </p:cNvPr>
          <p:cNvSpPr txBox="1"/>
          <p:nvPr/>
        </p:nvSpPr>
        <p:spPr>
          <a:xfrm>
            <a:off x="1068512" y="1914195"/>
            <a:ext cx="10068675" cy="3553207"/>
          </a:xfrm>
          <a:prstGeom prst="rect">
            <a:avLst/>
          </a:prstGeom>
          <a:solidFill>
            <a:srgbClr val="FFFFFF"/>
          </a:solidFill>
          <a:ln w="19046" cap="flat">
            <a:solidFill>
              <a:srgbClr val="002060"/>
            </a:solidFill>
            <a:prstDash val="solid"/>
            <a:miter/>
          </a:ln>
        </p:spPr>
        <p:txBody>
          <a:bodyPr vert="horz" wrap="square" lIns="91208" tIns="45604" rIns="91208" bIns="45604" anchor="t" anchorCtr="0" compatLnSpc="1">
            <a:noAutofit/>
          </a:bodyPr>
          <a:lstStyle/>
          <a:p>
            <a:pPr defTabSz="912114">
              <a:lnSpc>
                <a:spcPct val="90000"/>
              </a:lnSpc>
              <a:defRPr sz="1800" b="0" i="0" u="none" strike="noStrike" kern="0" cap="none" spc="0" baseline="0">
                <a:solidFill>
                  <a:srgbClr val="000000"/>
                </a:solidFill>
                <a:uFillTx/>
              </a:defRPr>
            </a:pPr>
            <a:endParaRPr lang="en-US" sz="2394" i="1">
              <a:solidFill>
                <a:srgbClr val="000000"/>
              </a:solidFill>
              <a:latin typeface="Calibri Light"/>
            </a:endParaRPr>
          </a:p>
        </p:txBody>
      </p:sp>
      <p:sp>
        <p:nvSpPr>
          <p:cNvPr id="16" name="TextBox 11">
            <a:extLst>
              <a:ext uri="{FF2B5EF4-FFF2-40B4-BE49-F238E27FC236}">
                <a16:creationId xmlns:a16="http://schemas.microsoft.com/office/drawing/2014/main" id="{4AA09447-18A6-4431-85A0-27F3A3CC8B9D}"/>
              </a:ext>
            </a:extLst>
          </p:cNvPr>
          <p:cNvSpPr txBox="1"/>
          <p:nvPr/>
        </p:nvSpPr>
        <p:spPr>
          <a:xfrm>
            <a:off x="1260457" y="1978819"/>
            <a:ext cx="5664949" cy="3092472"/>
          </a:xfrm>
          <a:prstGeom prst="rect">
            <a:avLst/>
          </a:prstGeom>
          <a:noFill/>
          <a:ln cap="flat">
            <a:noFill/>
          </a:ln>
        </p:spPr>
        <p:txBody>
          <a:bodyPr vert="horz" wrap="square" lIns="91208" tIns="45604" rIns="91208" bIns="45604" anchor="t" anchorCtr="0" compatLnSpc="1">
            <a:spAutoFit/>
          </a:bodyPr>
          <a:lstStyle/>
          <a:p>
            <a:pPr defTabSz="912114">
              <a:defRPr sz="1800" b="0" i="0" u="none" strike="noStrike" kern="0" cap="none" spc="0" baseline="0">
                <a:solidFill>
                  <a:srgbClr val="000000"/>
                </a:solidFill>
                <a:uFillTx/>
              </a:defRPr>
            </a:pPr>
            <a:endParaRPr lang="en-US" sz="1197" dirty="0">
              <a:solidFill>
                <a:srgbClr val="000000"/>
              </a:solidFill>
              <a:latin typeface="Calibri"/>
            </a:endParaRPr>
          </a:p>
          <a:p>
            <a:pPr defTabSz="912114">
              <a:defRPr sz="1800" b="0" i="0" u="none" strike="noStrike" kern="0" cap="none" spc="0" baseline="0">
                <a:solidFill>
                  <a:srgbClr val="000000"/>
                </a:solidFill>
                <a:uFillTx/>
              </a:defRPr>
            </a:pPr>
            <a:r>
              <a:rPr lang="en-US" sz="2400" dirty="0">
                <a:solidFill>
                  <a:srgbClr val="000000"/>
                </a:solidFill>
                <a:latin typeface="Calibri"/>
              </a:rPr>
              <a:t>The path to </a:t>
            </a:r>
            <a:r>
              <a:rPr lang="en-US" sz="2400" b="1" dirty="0">
                <a:solidFill>
                  <a:srgbClr val="000000"/>
                </a:solidFill>
                <a:latin typeface="Calibri"/>
              </a:rPr>
              <a:t>consulting</a:t>
            </a:r>
            <a:r>
              <a:rPr lang="en-US" sz="2400" dirty="0">
                <a:solidFill>
                  <a:srgbClr val="000000"/>
                </a:solidFill>
                <a:latin typeface="Calibri"/>
              </a:rPr>
              <a:t> mastery</a:t>
            </a:r>
          </a:p>
          <a:p>
            <a:pPr defTabSz="912114">
              <a:defRPr sz="1800" b="0" i="0" u="none" strike="noStrike" kern="0" cap="none" spc="0" baseline="0">
                <a:solidFill>
                  <a:srgbClr val="000000"/>
                </a:solidFill>
                <a:uFillTx/>
              </a:defRPr>
            </a:pPr>
            <a:endParaRPr lang="en-US" sz="2800" dirty="0">
              <a:solidFill>
                <a:srgbClr val="000000"/>
              </a:solidFill>
              <a:latin typeface="Calibri"/>
            </a:endParaRPr>
          </a:p>
          <a:p>
            <a:pPr defTabSz="912114">
              <a:defRPr sz="1800" b="0" i="0" u="none" strike="noStrike" kern="0" cap="none" spc="0" baseline="0">
                <a:solidFill>
                  <a:srgbClr val="000000"/>
                </a:solidFill>
                <a:uFillTx/>
              </a:defRPr>
            </a:pPr>
            <a:r>
              <a:rPr lang="en-US" sz="2400" dirty="0">
                <a:solidFill>
                  <a:srgbClr val="000000"/>
                </a:solidFill>
                <a:latin typeface="Calibri"/>
              </a:rPr>
              <a:t>The path to </a:t>
            </a:r>
            <a:r>
              <a:rPr lang="en-US" sz="2400" b="1" dirty="0">
                <a:solidFill>
                  <a:srgbClr val="000000"/>
                </a:solidFill>
                <a:latin typeface="Calibri"/>
              </a:rPr>
              <a:t>leadership</a:t>
            </a:r>
            <a:r>
              <a:rPr lang="en-US" sz="2400" dirty="0">
                <a:solidFill>
                  <a:srgbClr val="000000"/>
                </a:solidFill>
                <a:latin typeface="Calibri"/>
              </a:rPr>
              <a:t> mastery</a:t>
            </a:r>
          </a:p>
          <a:p>
            <a:pPr defTabSz="912114">
              <a:defRPr sz="1800" b="0" i="0" u="none" strike="noStrike" kern="0" cap="none" spc="0" baseline="0">
                <a:solidFill>
                  <a:srgbClr val="000000"/>
                </a:solidFill>
                <a:uFillTx/>
              </a:defRPr>
            </a:pPr>
            <a:endParaRPr lang="en-US" sz="2800" dirty="0">
              <a:solidFill>
                <a:srgbClr val="000000"/>
              </a:solidFill>
              <a:latin typeface="Calibri"/>
            </a:endParaRPr>
          </a:p>
          <a:p>
            <a:pPr defTabSz="912114">
              <a:defRPr sz="1800" b="0" i="0" u="none" strike="noStrike" kern="0" cap="none" spc="0" baseline="0">
                <a:solidFill>
                  <a:srgbClr val="000000"/>
                </a:solidFill>
                <a:uFillTx/>
              </a:defRPr>
            </a:pPr>
            <a:r>
              <a:rPr lang="en-US" sz="2400" dirty="0">
                <a:solidFill>
                  <a:srgbClr val="000000"/>
                </a:solidFill>
                <a:latin typeface="Calibri"/>
              </a:rPr>
              <a:t>The path to </a:t>
            </a:r>
            <a:r>
              <a:rPr lang="en-US" sz="2400" b="1" dirty="0">
                <a:solidFill>
                  <a:srgbClr val="000000"/>
                </a:solidFill>
                <a:latin typeface="Calibri"/>
              </a:rPr>
              <a:t>meetings</a:t>
            </a:r>
            <a:r>
              <a:rPr lang="en-US" sz="2400" dirty="0">
                <a:solidFill>
                  <a:srgbClr val="000000"/>
                </a:solidFill>
                <a:latin typeface="Calibri"/>
              </a:rPr>
              <a:t> mastery</a:t>
            </a:r>
          </a:p>
          <a:p>
            <a:pPr defTabSz="912114">
              <a:defRPr sz="1800" b="0" i="0" u="none" strike="noStrike" kern="0" cap="none" spc="0" baseline="0">
                <a:solidFill>
                  <a:srgbClr val="000000"/>
                </a:solidFill>
                <a:uFillTx/>
              </a:defRPr>
            </a:pPr>
            <a:endParaRPr lang="en-US" sz="2800" dirty="0">
              <a:solidFill>
                <a:srgbClr val="000000"/>
              </a:solidFill>
              <a:latin typeface="Calibri"/>
            </a:endParaRPr>
          </a:p>
          <a:p>
            <a:pPr defTabSz="912114">
              <a:defRPr sz="1800" b="0" i="0" u="none" strike="noStrike" kern="0" cap="none" spc="0" baseline="0">
                <a:solidFill>
                  <a:srgbClr val="000000"/>
                </a:solidFill>
                <a:uFillTx/>
              </a:defRPr>
            </a:pPr>
            <a:r>
              <a:rPr lang="en-US" sz="2400" dirty="0">
                <a:solidFill>
                  <a:srgbClr val="000000"/>
                </a:solidFill>
                <a:latin typeface="Calibri"/>
              </a:rPr>
              <a:t>The path to </a:t>
            </a:r>
            <a:r>
              <a:rPr lang="en-US" sz="2400" b="1" dirty="0">
                <a:solidFill>
                  <a:srgbClr val="000000"/>
                </a:solidFill>
                <a:latin typeface="Calibri"/>
              </a:rPr>
              <a:t>training</a:t>
            </a:r>
            <a:r>
              <a:rPr lang="en-US" sz="2400" dirty="0">
                <a:solidFill>
                  <a:srgbClr val="000000"/>
                </a:solidFill>
                <a:latin typeface="Calibri"/>
              </a:rPr>
              <a:t> mastery</a:t>
            </a:r>
          </a:p>
        </p:txBody>
      </p:sp>
      <p:sp>
        <p:nvSpPr>
          <p:cNvPr id="17" name="Rectangle: Rounded Corners 12">
            <a:extLst>
              <a:ext uri="{FF2B5EF4-FFF2-40B4-BE49-F238E27FC236}">
                <a16:creationId xmlns:a16="http://schemas.microsoft.com/office/drawing/2014/main" id="{C26E272B-D5B5-42E2-8070-2157F9DA5019}"/>
              </a:ext>
            </a:extLst>
          </p:cNvPr>
          <p:cNvSpPr/>
          <p:nvPr/>
        </p:nvSpPr>
        <p:spPr>
          <a:xfrm>
            <a:off x="7443311" y="2256805"/>
            <a:ext cx="3323157" cy="713882"/>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00F6D9"/>
          </a:solidFill>
          <a:ln w="12701" cap="flat">
            <a:solidFill>
              <a:srgbClr val="2F528F"/>
            </a:solidFill>
            <a:prstDash val="solid"/>
            <a:miter/>
          </a:ln>
        </p:spPr>
        <p:txBody>
          <a:bodyPr vert="horz" wrap="square" lIns="91208" tIns="45604" rIns="91208" bIns="45604" anchor="ctr" anchorCtr="1" compatLnSpc="1">
            <a:noAutofit/>
          </a:bodyPr>
          <a:lstStyle/>
          <a:p>
            <a:pPr algn="ctr" defTabSz="912114">
              <a:spcBef>
                <a:spcPts val="600"/>
              </a:spcBef>
              <a:spcAft>
                <a:spcPts val="600"/>
              </a:spcAft>
              <a:defRPr sz="1800" b="0" i="0" u="none" strike="noStrike" kern="0" cap="none" spc="0" baseline="0">
                <a:solidFill>
                  <a:srgbClr val="000000"/>
                </a:solidFill>
                <a:uFillTx/>
              </a:defRPr>
            </a:pPr>
            <a:r>
              <a:rPr lang="en-US" sz="2400" dirty="0">
                <a:solidFill>
                  <a:srgbClr val="000000"/>
                </a:solidFill>
                <a:latin typeface="Calibri"/>
              </a:rPr>
              <a:t>The Facilitative Consultant</a:t>
            </a:r>
          </a:p>
        </p:txBody>
      </p:sp>
      <p:sp>
        <p:nvSpPr>
          <p:cNvPr id="18" name="Rectangle: Rounded Corners 16">
            <a:extLst>
              <a:ext uri="{FF2B5EF4-FFF2-40B4-BE49-F238E27FC236}">
                <a16:creationId xmlns:a16="http://schemas.microsoft.com/office/drawing/2014/main" id="{39440F02-D378-4FAA-B62C-51C9E08AA707}"/>
              </a:ext>
            </a:extLst>
          </p:cNvPr>
          <p:cNvSpPr/>
          <p:nvPr/>
        </p:nvSpPr>
        <p:spPr>
          <a:xfrm>
            <a:off x="7443311" y="3042171"/>
            <a:ext cx="3323157" cy="713882"/>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00F6D9"/>
          </a:solidFill>
          <a:ln w="12701" cap="flat">
            <a:solidFill>
              <a:srgbClr val="2F528F"/>
            </a:solidFill>
            <a:prstDash val="solid"/>
            <a:miter/>
          </a:ln>
        </p:spPr>
        <p:txBody>
          <a:bodyPr vert="horz" wrap="square" lIns="91208" tIns="45604" rIns="91208" bIns="45604" anchor="ctr" anchorCtr="1" compatLnSpc="1">
            <a:noAutofit/>
          </a:bodyPr>
          <a:lstStyle/>
          <a:p>
            <a:pPr algn="ctr" defTabSz="912114">
              <a:defRPr sz="1800" b="0" i="0" u="none" strike="noStrike" kern="0" cap="none" spc="0" baseline="0">
                <a:solidFill>
                  <a:srgbClr val="000000"/>
                </a:solidFill>
                <a:uFillTx/>
              </a:defRPr>
            </a:pPr>
            <a:r>
              <a:rPr lang="en-US" sz="2400" dirty="0">
                <a:solidFill>
                  <a:srgbClr val="000000"/>
                </a:solidFill>
                <a:latin typeface="Calibri"/>
              </a:rPr>
              <a:t>The Facilitative Leader</a:t>
            </a:r>
          </a:p>
        </p:txBody>
      </p:sp>
      <p:sp>
        <p:nvSpPr>
          <p:cNvPr id="19" name="Rectangle: Rounded Corners 17">
            <a:extLst>
              <a:ext uri="{FF2B5EF4-FFF2-40B4-BE49-F238E27FC236}">
                <a16:creationId xmlns:a16="http://schemas.microsoft.com/office/drawing/2014/main" id="{FD585D27-C34D-4916-B473-5B5F062D99A0}"/>
              </a:ext>
            </a:extLst>
          </p:cNvPr>
          <p:cNvSpPr/>
          <p:nvPr/>
        </p:nvSpPr>
        <p:spPr>
          <a:xfrm>
            <a:off x="7442080" y="3827736"/>
            <a:ext cx="3323157" cy="713882"/>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00F6D9"/>
          </a:solidFill>
          <a:ln w="12701" cap="flat">
            <a:solidFill>
              <a:srgbClr val="2F528F"/>
            </a:solidFill>
            <a:prstDash val="solid"/>
            <a:miter/>
          </a:ln>
        </p:spPr>
        <p:txBody>
          <a:bodyPr vert="horz" wrap="square" lIns="91208" tIns="45604" rIns="91208" bIns="45604" anchor="ctr" anchorCtr="1" compatLnSpc="1">
            <a:noAutofit/>
          </a:bodyPr>
          <a:lstStyle/>
          <a:p>
            <a:pPr algn="ctr" defTabSz="912114">
              <a:defRPr sz="1800" b="0" i="0" u="none" strike="noStrike" kern="0" cap="none" spc="0" baseline="0">
                <a:solidFill>
                  <a:srgbClr val="000000"/>
                </a:solidFill>
                <a:uFillTx/>
              </a:defRPr>
            </a:pPr>
            <a:r>
              <a:rPr lang="en-US" sz="2400" kern="0" dirty="0">
                <a:solidFill>
                  <a:srgbClr val="000000"/>
                </a:solidFill>
                <a:latin typeface="Calibri"/>
              </a:rPr>
              <a:t>Facilitating Masterful Meetings</a:t>
            </a:r>
            <a:endParaRPr lang="en-US" sz="2400" dirty="0">
              <a:solidFill>
                <a:srgbClr val="000000"/>
              </a:solidFill>
              <a:latin typeface="Calibri"/>
            </a:endParaRPr>
          </a:p>
        </p:txBody>
      </p:sp>
      <p:sp>
        <p:nvSpPr>
          <p:cNvPr id="20" name="Rectangle: Rounded Corners 18">
            <a:extLst>
              <a:ext uri="{FF2B5EF4-FFF2-40B4-BE49-F238E27FC236}">
                <a16:creationId xmlns:a16="http://schemas.microsoft.com/office/drawing/2014/main" id="{7B8E12EC-635B-4E85-B116-21AD315CB6B6}"/>
              </a:ext>
            </a:extLst>
          </p:cNvPr>
          <p:cNvSpPr/>
          <p:nvPr/>
        </p:nvSpPr>
        <p:spPr>
          <a:xfrm>
            <a:off x="7442081" y="4614510"/>
            <a:ext cx="3323157" cy="713882"/>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00F6D9"/>
          </a:solidFill>
          <a:ln w="12701" cap="flat">
            <a:solidFill>
              <a:srgbClr val="2F528F"/>
            </a:solidFill>
            <a:prstDash val="solid"/>
            <a:miter/>
          </a:ln>
        </p:spPr>
        <p:txBody>
          <a:bodyPr vert="horz" wrap="square" lIns="91208" tIns="45604" rIns="91208" bIns="45604" anchor="ctr" anchorCtr="1" compatLnSpc="1">
            <a:noAutofit/>
          </a:bodyPr>
          <a:lstStyle/>
          <a:p>
            <a:pPr algn="ctr" defTabSz="912114">
              <a:defRPr sz="1800" b="0" i="0" u="none" strike="noStrike" kern="0" cap="none" spc="0" baseline="0">
                <a:solidFill>
                  <a:srgbClr val="000000"/>
                </a:solidFill>
                <a:uFillTx/>
              </a:defRPr>
            </a:pPr>
            <a:r>
              <a:rPr lang="en-US" sz="2400" dirty="0">
                <a:solidFill>
                  <a:srgbClr val="000000"/>
                </a:solidFill>
                <a:latin typeface="Calibri"/>
              </a:rPr>
              <a:t>The Engaging Trainer</a:t>
            </a:r>
          </a:p>
        </p:txBody>
      </p:sp>
      <p:cxnSp>
        <p:nvCxnSpPr>
          <p:cNvPr id="21" name="Straight Arrow Connector 20">
            <a:extLst>
              <a:ext uri="{FF2B5EF4-FFF2-40B4-BE49-F238E27FC236}">
                <a16:creationId xmlns:a16="http://schemas.microsoft.com/office/drawing/2014/main" id="{AF27B7FE-272F-41F2-8EAE-A4094428EA53}"/>
              </a:ext>
            </a:extLst>
          </p:cNvPr>
          <p:cNvCxnSpPr>
            <a:cxnSpLocks/>
          </p:cNvCxnSpPr>
          <p:nvPr/>
        </p:nvCxnSpPr>
        <p:spPr>
          <a:xfrm>
            <a:off x="1324596" y="2612946"/>
            <a:ext cx="5950120" cy="0"/>
          </a:xfrm>
          <a:prstGeom prst="straightConnector1">
            <a:avLst/>
          </a:prstGeom>
          <a:noFill/>
          <a:ln w="57150" cap="flat">
            <a:solidFill>
              <a:srgbClr val="000000"/>
            </a:solidFill>
            <a:prstDash val="solid"/>
            <a:miter/>
            <a:tailEnd type="arrow"/>
          </a:ln>
        </p:spPr>
      </p:cxnSp>
      <p:cxnSp>
        <p:nvCxnSpPr>
          <p:cNvPr id="22" name="Straight Arrow Connector 21">
            <a:extLst>
              <a:ext uri="{FF2B5EF4-FFF2-40B4-BE49-F238E27FC236}">
                <a16:creationId xmlns:a16="http://schemas.microsoft.com/office/drawing/2014/main" id="{D1C4E59C-6831-4621-AD3F-0E6C4C961906}"/>
              </a:ext>
            </a:extLst>
          </p:cNvPr>
          <p:cNvCxnSpPr>
            <a:cxnSpLocks/>
          </p:cNvCxnSpPr>
          <p:nvPr/>
        </p:nvCxnSpPr>
        <p:spPr>
          <a:xfrm>
            <a:off x="1350710" y="3399112"/>
            <a:ext cx="5950109" cy="0"/>
          </a:xfrm>
          <a:prstGeom prst="straightConnector1">
            <a:avLst/>
          </a:prstGeom>
          <a:noFill/>
          <a:ln w="57150" cap="flat">
            <a:solidFill>
              <a:srgbClr val="000000"/>
            </a:solidFill>
            <a:prstDash val="solid"/>
            <a:miter/>
            <a:tailEnd type="arrow"/>
          </a:ln>
        </p:spPr>
      </p:cxnSp>
      <p:cxnSp>
        <p:nvCxnSpPr>
          <p:cNvPr id="23" name="Straight Arrow Connector 22">
            <a:extLst>
              <a:ext uri="{FF2B5EF4-FFF2-40B4-BE49-F238E27FC236}">
                <a16:creationId xmlns:a16="http://schemas.microsoft.com/office/drawing/2014/main" id="{1B08A810-57FF-4449-B669-A98A8C083219}"/>
              </a:ext>
            </a:extLst>
          </p:cNvPr>
          <p:cNvCxnSpPr>
            <a:cxnSpLocks/>
          </p:cNvCxnSpPr>
          <p:nvPr/>
        </p:nvCxnSpPr>
        <p:spPr>
          <a:xfrm>
            <a:off x="1333297" y="4185277"/>
            <a:ext cx="5950120" cy="0"/>
          </a:xfrm>
          <a:prstGeom prst="straightConnector1">
            <a:avLst/>
          </a:prstGeom>
          <a:noFill/>
          <a:ln w="57150" cap="flat">
            <a:solidFill>
              <a:srgbClr val="000000"/>
            </a:solidFill>
            <a:prstDash val="solid"/>
            <a:miter/>
            <a:tailEnd type="arrow"/>
          </a:ln>
        </p:spPr>
      </p:cxnSp>
      <p:cxnSp>
        <p:nvCxnSpPr>
          <p:cNvPr id="24" name="Straight Arrow Connector 23">
            <a:extLst>
              <a:ext uri="{FF2B5EF4-FFF2-40B4-BE49-F238E27FC236}">
                <a16:creationId xmlns:a16="http://schemas.microsoft.com/office/drawing/2014/main" id="{292DFABF-A9C7-40D2-B5A3-59E7B72458F7}"/>
              </a:ext>
            </a:extLst>
          </p:cNvPr>
          <p:cNvCxnSpPr>
            <a:cxnSpLocks/>
          </p:cNvCxnSpPr>
          <p:nvPr/>
        </p:nvCxnSpPr>
        <p:spPr>
          <a:xfrm>
            <a:off x="1342009" y="4971451"/>
            <a:ext cx="5950109" cy="0"/>
          </a:xfrm>
          <a:prstGeom prst="straightConnector1">
            <a:avLst/>
          </a:prstGeom>
          <a:noFill/>
          <a:ln w="57150" cap="flat">
            <a:solidFill>
              <a:srgbClr val="000000"/>
            </a:solidFill>
            <a:prstDash val="solid"/>
            <a:miter/>
            <a:tailEnd type="arrow"/>
          </a:ln>
        </p:spPr>
      </p:cxnSp>
      <p:sp>
        <p:nvSpPr>
          <p:cNvPr id="30" name="Rounded Rectangle 8">
            <a:extLst>
              <a:ext uri="{FF2B5EF4-FFF2-40B4-BE49-F238E27FC236}">
                <a16:creationId xmlns:a16="http://schemas.microsoft.com/office/drawing/2014/main" id="{77936E23-0E63-4173-9232-DAE2BB285695}"/>
              </a:ext>
            </a:extLst>
          </p:cNvPr>
          <p:cNvSpPr/>
          <p:nvPr/>
        </p:nvSpPr>
        <p:spPr>
          <a:xfrm>
            <a:off x="4133235" y="5710947"/>
            <a:ext cx="3925530" cy="662786"/>
          </a:xfrm>
          <a:prstGeom prst="round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All offered virtually</a:t>
            </a:r>
          </a:p>
        </p:txBody>
      </p:sp>
    </p:spTree>
    <p:extLst>
      <p:ext uri="{BB962C8B-B14F-4D97-AF65-F5344CB8AC3E}">
        <p14:creationId xmlns:p14="http://schemas.microsoft.com/office/powerpoint/2010/main" val="11779994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5CB216-B61C-4DA9-B5C3-6C0C15FFDB62}"/>
              </a:ext>
            </a:extLst>
          </p:cNvPr>
          <p:cNvSpPr>
            <a:spLocks noGrp="1"/>
          </p:cNvSpPr>
          <p:nvPr>
            <p:ph type="title"/>
          </p:nvPr>
        </p:nvSpPr>
        <p:spPr>
          <a:xfrm>
            <a:off x="657225" y="522072"/>
            <a:ext cx="8969660" cy="690564"/>
          </a:xfrm>
        </p:spPr>
        <p:txBody>
          <a:bodyPr>
            <a:normAutofit fontScale="90000"/>
          </a:bodyPr>
          <a:lstStyle/>
          <a:p>
            <a:r>
              <a:rPr lang="en-US" sz="3600" b="0" dirty="0"/>
              <a:t>The Effective Facilitator After Training Support</a:t>
            </a:r>
          </a:p>
        </p:txBody>
      </p:sp>
      <p:sp>
        <p:nvSpPr>
          <p:cNvPr id="13" name="Rectangle 11">
            <a:extLst>
              <a:ext uri="{FF2B5EF4-FFF2-40B4-BE49-F238E27FC236}">
                <a16:creationId xmlns:a16="http://schemas.microsoft.com/office/drawing/2014/main" id="{2760178D-2D61-49E2-8175-0FFB6E466E3C}"/>
              </a:ext>
            </a:extLst>
          </p:cNvPr>
          <p:cNvSpPr/>
          <p:nvPr/>
        </p:nvSpPr>
        <p:spPr>
          <a:xfrm>
            <a:off x="1775150" y="1586403"/>
            <a:ext cx="8641707" cy="4845987"/>
          </a:xfrm>
          <a:prstGeom prst="rect">
            <a:avLst/>
          </a:prstGeom>
          <a:solidFill>
            <a:srgbClr val="A0DBE6"/>
          </a:solidFill>
          <a:ln w="12701" cap="flat">
            <a:solidFill>
              <a:srgbClr val="002060"/>
            </a:solidFill>
            <a:prstDash val="solid"/>
            <a:miter/>
          </a:ln>
        </p:spPr>
        <p:txBody>
          <a:bodyPr vert="horz" wrap="square" lIns="91208" tIns="45604" rIns="91208" bIns="45604" anchor="ctr" anchorCtr="1" compatLnSpc="1">
            <a:noAutofit/>
          </a:bodyPr>
          <a:lstStyle/>
          <a:p>
            <a:pPr algn="ctr" defTabSz="912114">
              <a:defRPr sz="1800" b="0" i="0" u="none" strike="noStrike" kern="0" cap="none" spc="0" baseline="0">
                <a:solidFill>
                  <a:srgbClr val="000000"/>
                </a:solidFill>
                <a:uFillTx/>
              </a:defRPr>
            </a:pPr>
            <a:endParaRPr lang="en-US" sz="1795">
              <a:solidFill>
                <a:srgbClr val="FFFFFF"/>
              </a:solidFill>
              <a:latin typeface="Calibri"/>
            </a:endParaRPr>
          </a:p>
        </p:txBody>
      </p:sp>
      <p:sp>
        <p:nvSpPr>
          <p:cNvPr id="14" name="Rectangle: Rounded Corners 6">
            <a:extLst>
              <a:ext uri="{FF2B5EF4-FFF2-40B4-BE49-F238E27FC236}">
                <a16:creationId xmlns:a16="http://schemas.microsoft.com/office/drawing/2014/main" id="{3D82D4C5-DF56-45E2-9DD9-6CB6AB0C3408}"/>
              </a:ext>
            </a:extLst>
          </p:cNvPr>
          <p:cNvSpPr/>
          <p:nvPr/>
        </p:nvSpPr>
        <p:spPr>
          <a:xfrm>
            <a:off x="2088969" y="1844366"/>
            <a:ext cx="3933334" cy="132535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009281"/>
          </a:solidFill>
          <a:ln w="12701" cap="flat">
            <a:solidFill>
              <a:srgbClr val="2F528F"/>
            </a:solidFill>
            <a:prstDash val="solid"/>
            <a:miter/>
          </a:ln>
        </p:spPr>
        <p:txBody>
          <a:bodyPr vert="horz" wrap="square" lIns="91208" tIns="45604" rIns="91208" bIns="45604" anchor="ctr" anchorCtr="1" compatLnSpc="1">
            <a:noAutofit/>
          </a:bodyPr>
          <a:lstStyle/>
          <a:p>
            <a:pPr algn="ctr" defTabSz="912114">
              <a:defRPr sz="1800" b="0" i="0" u="none" strike="noStrike" kern="0" cap="none" spc="0" baseline="0">
                <a:solidFill>
                  <a:srgbClr val="000000"/>
                </a:solidFill>
                <a:uFillTx/>
              </a:defRPr>
            </a:pPr>
            <a:r>
              <a:rPr lang="en-US" sz="3591" dirty="0">
                <a:solidFill>
                  <a:schemeClr val="bg1"/>
                </a:solidFill>
                <a:latin typeface="Calibri"/>
              </a:rPr>
              <a:t>From Classroom to Application</a:t>
            </a:r>
          </a:p>
        </p:txBody>
      </p:sp>
      <p:sp>
        <p:nvSpPr>
          <p:cNvPr id="15" name="Rectangle: Rounded Corners 12">
            <a:extLst>
              <a:ext uri="{FF2B5EF4-FFF2-40B4-BE49-F238E27FC236}">
                <a16:creationId xmlns:a16="http://schemas.microsoft.com/office/drawing/2014/main" id="{12A88770-DB5D-462B-B734-C51535DD3A37}"/>
              </a:ext>
            </a:extLst>
          </p:cNvPr>
          <p:cNvSpPr/>
          <p:nvPr/>
        </p:nvSpPr>
        <p:spPr>
          <a:xfrm>
            <a:off x="6308332" y="3351255"/>
            <a:ext cx="3933334" cy="132535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26522"/>
          </a:solidFill>
          <a:ln w="12701" cap="flat">
            <a:solidFill>
              <a:srgbClr val="2F528F"/>
            </a:solidFill>
            <a:prstDash val="solid"/>
            <a:miter/>
          </a:ln>
        </p:spPr>
        <p:txBody>
          <a:bodyPr vert="horz" wrap="square" lIns="91208" tIns="45604" rIns="91208" bIns="45604" anchor="ctr" anchorCtr="1" compatLnSpc="1">
            <a:noAutofit/>
          </a:bodyPr>
          <a:lstStyle/>
          <a:p>
            <a:pPr algn="ctr" defTabSz="912114">
              <a:defRPr sz="1800" b="0" i="0" u="none" strike="noStrike" kern="0" cap="none" spc="0" baseline="0">
                <a:solidFill>
                  <a:srgbClr val="000000"/>
                </a:solidFill>
                <a:uFillTx/>
              </a:defRPr>
            </a:pPr>
            <a:r>
              <a:rPr lang="en-US" sz="3591" dirty="0">
                <a:solidFill>
                  <a:schemeClr val="bg1"/>
                </a:solidFill>
                <a:latin typeface="Calibri"/>
              </a:rPr>
              <a:t>The Monthly Refresher</a:t>
            </a:r>
          </a:p>
        </p:txBody>
      </p:sp>
      <p:sp>
        <p:nvSpPr>
          <p:cNvPr id="16" name="Rectangle: Rounded Corners 13">
            <a:extLst>
              <a:ext uri="{FF2B5EF4-FFF2-40B4-BE49-F238E27FC236}">
                <a16:creationId xmlns:a16="http://schemas.microsoft.com/office/drawing/2014/main" id="{7BF9D749-201D-4A98-BE1B-BBA24899A6DC}"/>
              </a:ext>
            </a:extLst>
          </p:cNvPr>
          <p:cNvSpPr/>
          <p:nvPr/>
        </p:nvSpPr>
        <p:spPr>
          <a:xfrm>
            <a:off x="2088960" y="4898448"/>
            <a:ext cx="3933334" cy="132535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002060"/>
          </a:solidFill>
          <a:ln w="12701" cap="flat">
            <a:solidFill>
              <a:srgbClr val="2F528F"/>
            </a:solidFill>
            <a:prstDash val="solid"/>
            <a:miter/>
          </a:ln>
        </p:spPr>
        <p:txBody>
          <a:bodyPr vert="horz" wrap="square" lIns="91208" tIns="45604" rIns="91208" bIns="45604" anchor="ctr" anchorCtr="1" compatLnSpc="1">
            <a:noAutofit/>
          </a:bodyPr>
          <a:lstStyle/>
          <a:p>
            <a:pPr algn="ctr" defTabSz="912114">
              <a:defRPr sz="1800" b="0" i="0" u="none" strike="noStrike" kern="0" cap="none" spc="0" baseline="0">
                <a:solidFill>
                  <a:srgbClr val="000000"/>
                </a:solidFill>
                <a:uFillTx/>
              </a:defRPr>
            </a:pPr>
            <a:r>
              <a:rPr lang="en-US" sz="3591" dirty="0">
                <a:solidFill>
                  <a:schemeClr val="bg1"/>
                </a:solidFill>
                <a:latin typeface="Calibri"/>
              </a:rPr>
              <a:t>The Maximizer</a:t>
            </a:r>
          </a:p>
        </p:txBody>
      </p:sp>
      <p:sp>
        <p:nvSpPr>
          <p:cNvPr id="17" name="TextBox 14">
            <a:extLst>
              <a:ext uri="{FF2B5EF4-FFF2-40B4-BE49-F238E27FC236}">
                <a16:creationId xmlns:a16="http://schemas.microsoft.com/office/drawing/2014/main" id="{964B0821-4DE7-4442-BC65-EF1001217756}"/>
              </a:ext>
            </a:extLst>
          </p:cNvPr>
          <p:cNvSpPr txBox="1"/>
          <p:nvPr/>
        </p:nvSpPr>
        <p:spPr>
          <a:xfrm>
            <a:off x="6298681" y="1914550"/>
            <a:ext cx="3804932" cy="1105182"/>
          </a:xfrm>
          <a:prstGeom prst="rect">
            <a:avLst/>
          </a:prstGeom>
          <a:noFill/>
          <a:ln cap="flat">
            <a:noFill/>
          </a:ln>
        </p:spPr>
        <p:txBody>
          <a:bodyPr vert="horz" wrap="square" lIns="91208" tIns="45604" rIns="91208" bIns="45604" anchor="t" anchorCtr="0" compatLnSpc="1">
            <a:spAutoFit/>
          </a:bodyPr>
          <a:lstStyle/>
          <a:p>
            <a:pPr defTabSz="912114">
              <a:defRPr sz="1800" b="0" i="0" u="none" strike="noStrike" kern="0" cap="none" spc="0" baseline="0">
                <a:solidFill>
                  <a:srgbClr val="000000"/>
                </a:solidFill>
                <a:uFillTx/>
              </a:defRPr>
            </a:pPr>
            <a:r>
              <a:rPr lang="en-US" sz="2195" i="1">
                <a:solidFill>
                  <a:srgbClr val="000000"/>
                </a:solidFill>
                <a:latin typeface="Calibri"/>
              </a:rPr>
              <a:t>A 30-day check-in to confirm your progress on implementing specific techniques</a:t>
            </a:r>
          </a:p>
        </p:txBody>
      </p:sp>
      <p:sp>
        <p:nvSpPr>
          <p:cNvPr id="18" name="TextBox 15">
            <a:extLst>
              <a:ext uri="{FF2B5EF4-FFF2-40B4-BE49-F238E27FC236}">
                <a16:creationId xmlns:a16="http://schemas.microsoft.com/office/drawing/2014/main" id="{764DF047-232B-47F8-8E4C-65F6354FFF45}"/>
              </a:ext>
            </a:extLst>
          </p:cNvPr>
          <p:cNvSpPr txBox="1"/>
          <p:nvPr/>
        </p:nvSpPr>
        <p:spPr>
          <a:xfrm>
            <a:off x="2088960" y="3481499"/>
            <a:ext cx="3804932" cy="1105182"/>
          </a:xfrm>
          <a:prstGeom prst="rect">
            <a:avLst/>
          </a:prstGeom>
          <a:noFill/>
          <a:ln cap="flat">
            <a:noFill/>
          </a:ln>
        </p:spPr>
        <p:txBody>
          <a:bodyPr vert="horz" wrap="square" lIns="91208" tIns="45604" rIns="91208" bIns="45604" anchor="t" anchorCtr="0" compatLnSpc="1">
            <a:spAutoFit/>
          </a:bodyPr>
          <a:lstStyle/>
          <a:p>
            <a:pPr defTabSz="912114">
              <a:defRPr sz="1800" b="0" i="0" u="none" strike="noStrike" kern="0" cap="none" spc="0" baseline="0">
                <a:solidFill>
                  <a:srgbClr val="000000"/>
                </a:solidFill>
                <a:uFillTx/>
              </a:defRPr>
            </a:pPr>
            <a:r>
              <a:rPr lang="en-US" sz="2195" i="1">
                <a:solidFill>
                  <a:srgbClr val="000000"/>
                </a:solidFill>
                <a:latin typeface="Calibri"/>
              </a:rPr>
              <a:t>12 monthly webinars on each of the 10 Principles to keep you refreshed on the course</a:t>
            </a:r>
          </a:p>
        </p:txBody>
      </p:sp>
      <p:sp>
        <p:nvSpPr>
          <p:cNvPr id="19" name="TextBox 16">
            <a:extLst>
              <a:ext uri="{FF2B5EF4-FFF2-40B4-BE49-F238E27FC236}">
                <a16:creationId xmlns:a16="http://schemas.microsoft.com/office/drawing/2014/main" id="{CBECEFD0-F831-4E3D-8E65-AB66ECB0AC06}"/>
              </a:ext>
            </a:extLst>
          </p:cNvPr>
          <p:cNvSpPr txBox="1"/>
          <p:nvPr/>
        </p:nvSpPr>
        <p:spPr>
          <a:xfrm>
            <a:off x="6298681" y="5008536"/>
            <a:ext cx="4026038" cy="1105182"/>
          </a:xfrm>
          <a:prstGeom prst="rect">
            <a:avLst/>
          </a:prstGeom>
          <a:noFill/>
          <a:ln cap="flat">
            <a:noFill/>
          </a:ln>
        </p:spPr>
        <p:txBody>
          <a:bodyPr vert="horz" wrap="square" lIns="91208" tIns="45604" rIns="91208" bIns="45604" anchor="t" anchorCtr="0" compatLnSpc="1">
            <a:spAutoFit/>
          </a:bodyPr>
          <a:lstStyle/>
          <a:p>
            <a:pPr defTabSz="912114">
              <a:defRPr sz="1800" b="0" i="0" u="none" strike="noStrike" kern="0" cap="none" spc="0" baseline="0">
                <a:solidFill>
                  <a:srgbClr val="000000"/>
                </a:solidFill>
                <a:uFillTx/>
              </a:defRPr>
            </a:pPr>
            <a:r>
              <a:rPr lang="en-US" sz="2195" i="1">
                <a:solidFill>
                  <a:srgbClr val="000000"/>
                </a:solidFill>
                <a:latin typeface="Calibri"/>
              </a:rPr>
              <a:t>An email communication covering one of the course techniques each month</a:t>
            </a:r>
          </a:p>
        </p:txBody>
      </p:sp>
    </p:spTree>
    <p:extLst>
      <p:ext uri="{BB962C8B-B14F-4D97-AF65-F5344CB8AC3E}">
        <p14:creationId xmlns:p14="http://schemas.microsoft.com/office/powerpoint/2010/main" val="434681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Exercise #6 – Key Points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56</a:t>
            </a:fld>
            <a:endParaRPr lang="en-US" dirty="0"/>
          </a:p>
        </p:txBody>
      </p:sp>
      <p:sp>
        <p:nvSpPr>
          <p:cNvPr id="3" name="Content Placeholder 2"/>
          <p:cNvSpPr>
            <a:spLocks noGrp="1"/>
          </p:cNvSpPr>
          <p:nvPr>
            <p:ph type="body" sz="quarter" idx="13"/>
          </p:nvPr>
        </p:nvSpPr>
        <p:spPr/>
        <p:txBody>
          <a:bodyPr>
            <a:normAutofit/>
          </a:bodyPr>
          <a:lstStyle/>
          <a:p>
            <a:pPr>
              <a:lnSpc>
                <a:spcPct val="100000"/>
              </a:lnSpc>
              <a:spcAft>
                <a:spcPts val="1200"/>
              </a:spcAft>
            </a:pPr>
            <a:r>
              <a:rPr lang="en-US" sz="2400" dirty="0"/>
              <a:t>An opportunity to team up with another participant</a:t>
            </a:r>
          </a:p>
          <a:p>
            <a:pPr>
              <a:lnSpc>
                <a:spcPct val="100000"/>
              </a:lnSpc>
              <a:spcAft>
                <a:spcPts val="1200"/>
              </a:spcAft>
            </a:pPr>
            <a:r>
              <a:rPr lang="en-US" sz="2400" dirty="0">
                <a:solidFill>
                  <a:schemeClr val="tx2">
                    <a:lumMod val="75000"/>
                  </a:schemeClr>
                </a:solidFill>
              </a:rPr>
              <a:t>Identify a facilitated session you would like to use to demonstrate your facilitation skills</a:t>
            </a:r>
          </a:p>
          <a:p>
            <a:pPr>
              <a:lnSpc>
                <a:spcPct val="100000"/>
              </a:lnSpc>
              <a:spcAft>
                <a:spcPts val="1200"/>
              </a:spcAft>
            </a:pPr>
            <a:r>
              <a:rPr lang="en-US" sz="2400" dirty="0">
                <a:solidFill>
                  <a:schemeClr val="tx2">
                    <a:lumMod val="75000"/>
                  </a:schemeClr>
                </a:solidFill>
              </a:rPr>
              <a:t>Prepare a summary agenda for that entire session</a:t>
            </a:r>
          </a:p>
          <a:p>
            <a:pPr>
              <a:lnSpc>
                <a:spcPct val="100000"/>
              </a:lnSpc>
              <a:spcAft>
                <a:spcPts val="1200"/>
              </a:spcAft>
            </a:pPr>
            <a:r>
              <a:rPr lang="en-US" sz="2400" dirty="0">
                <a:solidFill>
                  <a:schemeClr val="tx2">
                    <a:lumMod val="75000"/>
                  </a:schemeClr>
                </a:solidFill>
              </a:rPr>
              <a:t>Prepare a detailed agenda for any ___ minutes you plan to facilitate</a:t>
            </a:r>
          </a:p>
        </p:txBody>
      </p:sp>
      <p:sp>
        <p:nvSpPr>
          <p:cNvPr id="5" name="Footer Placeholder 4">
            <a:extLst>
              <a:ext uri="{FF2B5EF4-FFF2-40B4-BE49-F238E27FC236}">
                <a16:creationId xmlns:a16="http://schemas.microsoft.com/office/drawing/2014/main" id="{5993A01E-398D-4B2D-81FD-1164E6E9A507}"/>
              </a:ext>
            </a:extLst>
          </p:cNvPr>
          <p:cNvSpPr>
            <a:spLocks noGrp="1"/>
          </p:cNvSpPr>
          <p:nvPr>
            <p:ph type="ftr" sz="quarter" idx="11"/>
          </p:nvPr>
        </p:nvSpPr>
        <p:spPr/>
        <p:txBody>
          <a:bodyPr/>
          <a:lstStyle/>
          <a:p>
            <a:r>
              <a:rPr lang="en-US"/>
              <a:t>Copyright 1992-2015, Leadership Strategies, Inc. V15.02 </a:t>
            </a:r>
          </a:p>
        </p:txBody>
      </p:sp>
    </p:spTree>
    <p:extLst>
      <p:ext uri="{BB962C8B-B14F-4D97-AF65-F5344CB8AC3E}">
        <p14:creationId xmlns:p14="http://schemas.microsoft.com/office/powerpoint/2010/main" val="357213243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Timing Exercise #6</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57</a:t>
            </a:fld>
            <a:endParaRPr lang="en-US" dirty="0"/>
          </a:p>
        </p:txBody>
      </p:sp>
      <p:sp>
        <p:nvSpPr>
          <p:cNvPr id="3" name="Content Placeholder 2"/>
          <p:cNvSpPr>
            <a:spLocks noGrp="1"/>
          </p:cNvSpPr>
          <p:nvPr>
            <p:ph type="body" sz="quarter" idx="13"/>
          </p:nvPr>
        </p:nvSpPr>
        <p:spPr/>
        <p:txBody>
          <a:bodyPr>
            <a:normAutofit/>
          </a:bodyPr>
          <a:lstStyle/>
          <a:p>
            <a:pPr>
              <a:spcAft>
                <a:spcPts val="1200"/>
              </a:spcAft>
            </a:pPr>
            <a:r>
              <a:rPr lang="en-US" sz="2400" dirty="0"/>
              <a:t>Start time: </a:t>
            </a:r>
            <a:endParaRPr lang="en-US" sz="2400" dirty="0">
              <a:solidFill>
                <a:srgbClr val="F26522"/>
              </a:solidFill>
            </a:endParaRPr>
          </a:p>
          <a:p>
            <a:pPr>
              <a:spcAft>
                <a:spcPts val="1200"/>
              </a:spcAft>
            </a:pPr>
            <a:r>
              <a:rPr lang="en-US" sz="2400" dirty="0"/>
              <a:t>Each person will have ___ minutes to facilitate</a:t>
            </a:r>
          </a:p>
          <a:p>
            <a:pPr>
              <a:spcAft>
                <a:spcPts val="1200"/>
              </a:spcAft>
            </a:pPr>
            <a:r>
              <a:rPr lang="en-US" sz="2400" dirty="0">
                <a:solidFill>
                  <a:srgbClr val="F26522"/>
                </a:solidFill>
              </a:rPr>
              <a:t>We will provide a 5 minute and 2 minute warning</a:t>
            </a:r>
          </a:p>
          <a:p>
            <a:pPr>
              <a:spcAft>
                <a:spcPts val="1200"/>
              </a:spcAft>
            </a:pPr>
            <a:r>
              <a:rPr lang="en-US" sz="2400" dirty="0"/>
              <a:t>I will lead the debrief that will last ___ minutes</a:t>
            </a:r>
            <a:endParaRPr lang="en-US" sz="2400" dirty="0">
              <a:solidFill>
                <a:srgbClr val="F26522"/>
              </a:solidFill>
            </a:endParaRPr>
          </a:p>
          <a:p>
            <a:pPr>
              <a:spcAft>
                <a:spcPts val="1200"/>
              </a:spcAft>
            </a:pPr>
            <a:r>
              <a:rPr lang="en-US" sz="2400" dirty="0">
                <a:solidFill>
                  <a:srgbClr val="F26522"/>
                </a:solidFill>
              </a:rPr>
              <a:t>We will take a ___ minute break after every four sessions</a:t>
            </a:r>
          </a:p>
        </p:txBody>
      </p:sp>
      <p:sp>
        <p:nvSpPr>
          <p:cNvPr id="5" name="Footer Placeholder 4">
            <a:extLst>
              <a:ext uri="{FF2B5EF4-FFF2-40B4-BE49-F238E27FC236}">
                <a16:creationId xmlns:a16="http://schemas.microsoft.com/office/drawing/2014/main" id="{F250D94C-1C33-4A4C-B45A-18AD476EEF92}"/>
              </a:ext>
            </a:extLst>
          </p:cNvPr>
          <p:cNvSpPr>
            <a:spLocks noGrp="1"/>
          </p:cNvSpPr>
          <p:nvPr>
            <p:ph type="ftr" sz="quarter" idx="11"/>
          </p:nvPr>
        </p:nvSpPr>
        <p:spPr/>
        <p:txBody>
          <a:bodyPr/>
          <a:lstStyle/>
          <a:p>
            <a:r>
              <a:rPr lang="en-US"/>
              <a:t>Copyright 1992-2015, Leadership Strategies, Inc. V15.02 </a:t>
            </a:r>
          </a:p>
        </p:txBody>
      </p:sp>
    </p:spTree>
    <p:extLst>
      <p:ext uri="{BB962C8B-B14F-4D97-AF65-F5344CB8AC3E}">
        <p14:creationId xmlns:p14="http://schemas.microsoft.com/office/powerpoint/2010/main" val="43623974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truggle.jpg"/>
          <p:cNvPicPr>
            <a:picLocks noChangeAspect="1"/>
          </p:cNvPicPr>
          <p:nvPr/>
        </p:nvPicPr>
        <p:blipFill>
          <a:blip r:embed="rId3"/>
          <a:srcRect t="23184" b="22023"/>
          <a:stretch>
            <a:fillRect/>
          </a:stretch>
        </p:blipFill>
        <p:spPr>
          <a:xfrm>
            <a:off x="0" y="0"/>
            <a:ext cx="12192000"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6</a:t>
            </a:fld>
            <a:endParaRPr lang="en-US" dirty="0"/>
          </a:p>
        </p:txBody>
      </p:sp>
      <p:sp>
        <p:nvSpPr>
          <p:cNvPr id="14" name="Footer Placeholder 6">
            <a:extLst>
              <a:ext uri="{FF2B5EF4-FFF2-40B4-BE49-F238E27FC236}">
                <a16:creationId xmlns:a16="http://schemas.microsoft.com/office/drawing/2014/main" id="{32EF8317-6818-4227-B8A4-CFB53FDD40A9}"/>
              </a:ext>
            </a:extLst>
          </p:cNvPr>
          <p:cNvSpPr>
            <a:spLocks noGrp="1"/>
          </p:cNvSpPr>
          <p:nvPr>
            <p:ph type="ftr" sz="quarter" idx="11"/>
          </p:nvPr>
        </p:nvSpPr>
        <p:spPr/>
        <p:txBody>
          <a:bodyPr/>
          <a:lstStyle/>
          <a:p>
            <a:r>
              <a:rPr lang="en-US" dirty="0"/>
              <a:t>Copyright 1992-2015, Leadership Strategies, Inc. V15.02 </a:t>
            </a:r>
          </a:p>
        </p:txBody>
      </p:sp>
      <p:sp>
        <p:nvSpPr>
          <p:cNvPr id="10" name="Title 1">
            <a:extLst>
              <a:ext uri="{FF2B5EF4-FFF2-40B4-BE49-F238E27FC236}">
                <a16:creationId xmlns:a16="http://schemas.microsoft.com/office/drawing/2014/main" id="{CF73C377-93AA-4A10-9F9F-AED158EDFB7F}"/>
              </a:ext>
            </a:extLst>
          </p:cNvPr>
          <p:cNvSpPr txBox="1">
            <a:spLocks/>
          </p:cNvSpPr>
          <p:nvPr/>
        </p:nvSpPr>
        <p:spPr>
          <a:xfrm>
            <a:off x="1911869" y="3606800"/>
            <a:ext cx="8368262" cy="1143000"/>
          </a:xfrm>
          <a:prstGeom prst="rect">
            <a:avLst/>
          </a:prstGeom>
        </p:spPr>
        <p:txBody>
          <a:bodyPr vert="horz" lIns="91440" tIns="45720" rIns="91440" bIns="45720" rtlCol="0" anchor="t">
            <a:noAutofit/>
          </a:bodyPr>
          <a:lstStyle/>
          <a:p>
            <a:pPr algn="ctr">
              <a:lnSpc>
                <a:spcPts val="6460"/>
              </a:lnSpc>
              <a:spcBef>
                <a:spcPct val="0"/>
              </a:spcBef>
              <a:defRPr/>
            </a:pPr>
            <a:r>
              <a:rPr lang="en-US" sz="5000" cap="all" dirty="0">
                <a:solidFill>
                  <a:schemeClr val="bg1"/>
                </a:solidFill>
                <a:latin typeface="Arial" panose="020B0604020202020204" pitchFamily="34" charset="0"/>
                <a:ea typeface="+mj-ea"/>
                <a:cs typeface="Arial" panose="020B0604020202020204" pitchFamily="34" charset="0"/>
              </a:rPr>
              <a:t>Adapt your agenda to address the need</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10</a:t>
            </a:r>
          </a:p>
        </p:txBody>
      </p:sp>
      <p:sp>
        <p:nvSpPr>
          <p:cNvPr id="4" name="Slide Number Placeholder 3"/>
          <p:cNvSpPr>
            <a:spLocks noGrp="1"/>
          </p:cNvSpPr>
          <p:nvPr>
            <p:ph type="sldNum" sz="quarter" idx="12"/>
          </p:nvPr>
        </p:nvSpPr>
        <p:spPr/>
        <p:txBody>
          <a:bodyPr/>
          <a:lstStyle/>
          <a:p>
            <a:fld id="{F29FD61F-2294-5D42-A9D7-9928D42B3773}" type="slidenum">
              <a:rPr lang="en-US" smtClean="0"/>
              <a:pPr/>
              <a:t>7</a:t>
            </a:fld>
            <a:endParaRPr lang="en-US" dirty="0"/>
          </a:p>
        </p:txBody>
      </p:sp>
      <p:sp>
        <p:nvSpPr>
          <p:cNvPr id="6" name="Content Placeholder 5"/>
          <p:cNvSpPr>
            <a:spLocks noGrp="1"/>
          </p:cNvSpPr>
          <p:nvPr>
            <p:ph type="body" sz="quarter" idx="13"/>
          </p:nvPr>
        </p:nvSpPr>
        <p:spPr>
          <a:xfrm>
            <a:off x="560389" y="2349053"/>
            <a:ext cx="5149531" cy="3938969"/>
          </a:xfrm>
        </p:spPr>
        <p:txBody>
          <a:bodyPr>
            <a:noAutofit/>
          </a:bodyPr>
          <a:lstStyle/>
          <a:p>
            <a:pPr marL="514350" indent="-514350">
              <a:buFont typeface="+mj-lt"/>
              <a:buAutoNum type="alphaUcPeriod"/>
            </a:pPr>
            <a:r>
              <a:rPr lang="en-US" sz="2400" dirty="0"/>
              <a:t>Choose Agenda Based on Objectives</a:t>
            </a:r>
          </a:p>
          <a:p>
            <a:pPr marL="514350" indent="-514350">
              <a:buFont typeface="+mj-lt"/>
              <a:buAutoNum type="alphaUcPeriod"/>
            </a:pPr>
            <a:r>
              <a:rPr lang="en-US" sz="2400" dirty="0"/>
              <a:t>Tailor Agenda to Specific Need</a:t>
            </a:r>
          </a:p>
          <a:p>
            <a:pPr marL="514350" indent="-514350">
              <a:buFont typeface="+mj-lt"/>
              <a:buAutoNum type="alphaUcPeriod"/>
            </a:pPr>
            <a:r>
              <a:rPr lang="en-US" sz="2400" dirty="0"/>
              <a:t>Incorporate Consensus-Building Principles</a:t>
            </a:r>
          </a:p>
          <a:p>
            <a:pPr marL="514350" indent="-514350">
              <a:buFont typeface="+mj-lt"/>
              <a:buAutoNum type="alphaUcPeriod"/>
            </a:pPr>
            <a:r>
              <a:rPr lang="en-US" sz="2400" dirty="0"/>
              <a:t>Construct a New Agenda as needed</a:t>
            </a:r>
          </a:p>
          <a:p>
            <a:pPr marL="514350" indent="-514350">
              <a:buFont typeface="+mj-lt"/>
              <a:buAutoNum type="alphaUcPeriod"/>
            </a:pPr>
            <a:r>
              <a:rPr lang="en-US" sz="2400" dirty="0"/>
              <a:t>Confirm Agenda with Project Team</a:t>
            </a:r>
          </a:p>
        </p:txBody>
      </p:sp>
      <p:sp>
        <p:nvSpPr>
          <p:cNvPr id="7" name="Content Placeholder 6"/>
          <p:cNvSpPr>
            <a:spLocks noGrp="1"/>
          </p:cNvSpPr>
          <p:nvPr>
            <p:ph idx="4294967295"/>
          </p:nvPr>
        </p:nvSpPr>
        <p:spPr>
          <a:xfrm>
            <a:off x="6482080" y="2349053"/>
            <a:ext cx="5149531" cy="4083050"/>
          </a:xfrm>
        </p:spPr>
        <p:txBody>
          <a:bodyPr>
            <a:normAutofit/>
          </a:bodyPr>
          <a:lstStyle/>
          <a:p>
            <a:pPr marL="514350" indent="-514350">
              <a:spcAft>
                <a:spcPts val="1200"/>
              </a:spcAft>
              <a:buClr>
                <a:srgbClr val="009383"/>
              </a:buClr>
              <a:buFont typeface="+mj-lt"/>
              <a:buAutoNum type="alphaUcPeriod" startAt="6"/>
            </a:pPr>
            <a:r>
              <a:rPr lang="en-US" sz="2400" b="0" dirty="0">
                <a:solidFill>
                  <a:schemeClr val="tx1"/>
                </a:solidFill>
              </a:rPr>
              <a:t>Prepare a Detailed Agenda</a:t>
            </a:r>
          </a:p>
          <a:p>
            <a:pPr marL="514350" indent="-514350">
              <a:spcAft>
                <a:spcPts val="1200"/>
              </a:spcAft>
              <a:buClr>
                <a:srgbClr val="009383"/>
              </a:buClr>
              <a:buFont typeface="+mj-lt"/>
              <a:buAutoNum type="alphaUcPeriod" startAt="6"/>
            </a:pPr>
            <a:r>
              <a:rPr lang="en-US" sz="2400" b="0" dirty="0">
                <a:solidFill>
                  <a:schemeClr val="tx1"/>
                </a:solidFill>
              </a:rPr>
              <a:t>Track Performance Against Agenda</a:t>
            </a:r>
          </a:p>
          <a:p>
            <a:pPr marL="514350" indent="-514350">
              <a:spcAft>
                <a:spcPts val="1200"/>
              </a:spcAft>
              <a:buClr>
                <a:srgbClr val="009383"/>
              </a:buClr>
              <a:buFont typeface="+mj-lt"/>
              <a:buAutoNum type="alphaUcPeriod" startAt="6"/>
            </a:pPr>
            <a:r>
              <a:rPr lang="en-US" sz="2400" b="0" dirty="0">
                <a:solidFill>
                  <a:schemeClr val="tx1"/>
                </a:solidFill>
              </a:rPr>
              <a:t>Record Process Notes</a:t>
            </a:r>
          </a:p>
          <a:p>
            <a:pPr marL="514350" indent="-514350">
              <a:spcAft>
                <a:spcPts val="1200"/>
              </a:spcAft>
              <a:buClr>
                <a:srgbClr val="009383"/>
              </a:buClr>
              <a:buFont typeface="+mj-lt"/>
              <a:buAutoNum type="alphaUcPeriod" startAt="6"/>
            </a:pPr>
            <a:r>
              <a:rPr lang="en-US" sz="2400" b="0" dirty="0">
                <a:solidFill>
                  <a:schemeClr val="tx1"/>
                </a:solidFill>
              </a:rPr>
              <a:t>Incorporate Recommendations </a:t>
            </a:r>
          </a:p>
        </p:txBody>
      </p:sp>
      <p:sp>
        <p:nvSpPr>
          <p:cNvPr id="8" name="Title 4"/>
          <p:cNvSpPr txBox="1">
            <a:spLocks/>
          </p:cNvSpPr>
          <p:nvPr/>
        </p:nvSpPr>
        <p:spPr>
          <a:xfrm>
            <a:off x="657225" y="1423290"/>
            <a:ext cx="8071290" cy="409975"/>
          </a:xfrm>
          <a:prstGeom prst="rect">
            <a:avLst/>
          </a:prstGeom>
        </p:spPr>
        <p:txBody>
          <a:bodyPr vert="horz" lIns="91440" tIns="45720" rIns="91440" bIns="45720" rtlCol="0" anchor="ctr">
            <a:normAutofit fontScale="92500" lnSpcReduction="20000"/>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Agenda setting</a:t>
            </a:r>
          </a:p>
        </p:txBody>
      </p:sp>
      <p:sp>
        <p:nvSpPr>
          <p:cNvPr id="9" name="TextBox 8"/>
          <p:cNvSpPr txBox="1"/>
          <p:nvPr/>
        </p:nvSpPr>
        <p:spPr>
          <a:xfrm>
            <a:off x="657225" y="1814596"/>
            <a:ext cx="5719323" cy="461665"/>
          </a:xfrm>
          <a:prstGeom prst="rect">
            <a:avLst/>
          </a:prstGeom>
          <a:noFill/>
        </p:spPr>
        <p:txBody>
          <a:bodyPr wrap="none" rtlCol="0">
            <a:spAutoFit/>
          </a:bodyPr>
          <a:lstStyle/>
          <a:p>
            <a:r>
              <a:rPr lang="en-US" sz="2400" i="1" dirty="0">
                <a:solidFill>
                  <a:srgbClr val="F26522"/>
                </a:solidFill>
                <a:latin typeface="Arial" panose="020B0604020202020204" pitchFamily="34" charset="0"/>
                <a:cs typeface="Arial" panose="020B0604020202020204" pitchFamily="34" charset="0"/>
              </a:rPr>
              <a:t>Adapt Your Agenda to Address the Need</a:t>
            </a:r>
          </a:p>
        </p:txBody>
      </p:sp>
      <p:sp>
        <p:nvSpPr>
          <p:cNvPr id="10" name="TextBox 9"/>
          <p:cNvSpPr txBox="1"/>
          <p:nvPr/>
        </p:nvSpPr>
        <p:spPr>
          <a:xfrm>
            <a:off x="10945811" y="587828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10-1</a:t>
            </a:r>
          </a:p>
        </p:txBody>
      </p:sp>
      <p:sp>
        <p:nvSpPr>
          <p:cNvPr id="11" name="Footer Placeholder 6">
            <a:extLst>
              <a:ext uri="{FF2B5EF4-FFF2-40B4-BE49-F238E27FC236}">
                <a16:creationId xmlns:a16="http://schemas.microsoft.com/office/drawing/2014/main" id="{19D7A86D-035A-44E0-9775-AC2BFE8C3BE6}"/>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0" dirty="0"/>
              <a:t>Agenda Models</a:t>
            </a:r>
          </a:p>
        </p:txBody>
      </p:sp>
      <p:sp>
        <p:nvSpPr>
          <p:cNvPr id="2" name="Slide Number Placeholder 1"/>
          <p:cNvSpPr>
            <a:spLocks noGrp="1"/>
          </p:cNvSpPr>
          <p:nvPr>
            <p:ph type="sldNum" sz="quarter" idx="12"/>
          </p:nvPr>
        </p:nvSpPr>
        <p:spPr/>
        <p:txBody>
          <a:bodyPr/>
          <a:lstStyle/>
          <a:p>
            <a:fld id="{F29FD61F-2294-5D42-A9D7-9928D42B3773}" type="slidenum">
              <a:rPr lang="en-US" smtClean="0"/>
              <a:pPr/>
              <a:t>8</a:t>
            </a:fld>
            <a:endParaRPr lang="en-US" dirty="0"/>
          </a:p>
        </p:txBody>
      </p:sp>
      <p:sp>
        <p:nvSpPr>
          <p:cNvPr id="6" name="Content Placeholder 5"/>
          <p:cNvSpPr>
            <a:spLocks noGrp="1"/>
          </p:cNvSpPr>
          <p:nvPr>
            <p:ph type="body" sz="quarter" idx="13"/>
          </p:nvPr>
        </p:nvSpPr>
        <p:spPr>
          <a:xfrm>
            <a:off x="960630" y="1600836"/>
            <a:ext cx="4694238" cy="4602544"/>
          </a:xfrm>
        </p:spPr>
        <p:txBody>
          <a:bodyPr>
            <a:normAutofit/>
          </a:bodyPr>
          <a:lstStyle/>
          <a:p>
            <a:pPr marL="514350" indent="-514350">
              <a:spcAft>
                <a:spcPts val="600"/>
              </a:spcAft>
              <a:buFont typeface="+mj-lt"/>
              <a:buAutoNum type="arabicPeriod"/>
            </a:pPr>
            <a:r>
              <a:rPr lang="en-US" sz="2400" dirty="0"/>
              <a:t>Strategic Plan</a:t>
            </a:r>
          </a:p>
          <a:p>
            <a:pPr marL="514350" indent="-514350">
              <a:spcAft>
                <a:spcPts val="600"/>
              </a:spcAft>
              <a:buFont typeface="+mj-lt"/>
              <a:buAutoNum type="arabicPeriod"/>
            </a:pPr>
            <a:r>
              <a:rPr lang="en-US" sz="2400" dirty="0"/>
              <a:t>Project Plan</a:t>
            </a:r>
          </a:p>
          <a:p>
            <a:pPr marL="514350" indent="-514350">
              <a:spcAft>
                <a:spcPts val="600"/>
              </a:spcAft>
              <a:buFont typeface="+mj-lt"/>
              <a:buAutoNum type="arabicPeriod"/>
            </a:pPr>
            <a:r>
              <a:rPr lang="en-US" sz="2400" dirty="0"/>
              <a:t>Project Status</a:t>
            </a:r>
          </a:p>
          <a:p>
            <a:pPr marL="514350" indent="-514350">
              <a:spcAft>
                <a:spcPts val="600"/>
              </a:spcAft>
              <a:buFont typeface="+mj-lt"/>
              <a:buAutoNum type="arabicPeriod"/>
            </a:pPr>
            <a:r>
              <a:rPr lang="en-US" sz="2400" dirty="0"/>
              <a:t>Issue Resolution</a:t>
            </a:r>
          </a:p>
          <a:p>
            <a:pPr marL="514350" indent="-514350">
              <a:spcAft>
                <a:spcPts val="600"/>
              </a:spcAft>
              <a:buFont typeface="+mj-lt"/>
              <a:buAutoNum type="arabicPeriod"/>
            </a:pPr>
            <a:r>
              <a:rPr lang="en-US" sz="2400" dirty="0"/>
              <a:t>Basic Improvement Model</a:t>
            </a:r>
          </a:p>
        </p:txBody>
      </p:sp>
      <p:sp>
        <p:nvSpPr>
          <p:cNvPr id="7" name="Content Placeholder 6"/>
          <p:cNvSpPr>
            <a:spLocks noGrp="1"/>
          </p:cNvSpPr>
          <p:nvPr>
            <p:ph idx="4294967295"/>
          </p:nvPr>
        </p:nvSpPr>
        <p:spPr>
          <a:xfrm>
            <a:off x="6537134" y="1605281"/>
            <a:ext cx="4694236" cy="4899025"/>
          </a:xfrm>
        </p:spPr>
        <p:txBody>
          <a:bodyPr>
            <a:normAutofit/>
          </a:bodyPr>
          <a:lstStyle/>
          <a:p>
            <a:pPr marL="514350" indent="-514350">
              <a:spcAft>
                <a:spcPts val="600"/>
              </a:spcAft>
              <a:buClr>
                <a:srgbClr val="009383"/>
              </a:buClr>
              <a:buFont typeface="+mj-lt"/>
              <a:buAutoNum type="arabicPeriod" startAt="6"/>
            </a:pPr>
            <a:r>
              <a:rPr lang="en-US" sz="2400" b="0" dirty="0">
                <a:solidFill>
                  <a:schemeClr val="tx1"/>
                </a:solidFill>
              </a:rPr>
              <a:t>Process </a:t>
            </a:r>
            <a:br>
              <a:rPr lang="en-US" sz="2400" b="0" dirty="0">
                <a:solidFill>
                  <a:schemeClr val="tx1"/>
                </a:solidFill>
              </a:rPr>
            </a:br>
            <a:r>
              <a:rPr lang="en-US" sz="2400" b="0" dirty="0">
                <a:solidFill>
                  <a:schemeClr val="tx1"/>
                </a:solidFill>
              </a:rPr>
              <a:t>Re-engineering</a:t>
            </a:r>
          </a:p>
          <a:p>
            <a:pPr marL="514350" indent="-514350">
              <a:spcAft>
                <a:spcPts val="600"/>
              </a:spcAft>
              <a:buClr>
                <a:srgbClr val="009383"/>
              </a:buClr>
              <a:buFont typeface="+mj-lt"/>
              <a:buAutoNum type="arabicPeriod" startAt="6"/>
            </a:pPr>
            <a:r>
              <a:rPr lang="en-US" sz="2400" b="0" dirty="0">
                <a:solidFill>
                  <a:schemeClr val="tx1"/>
                </a:solidFill>
              </a:rPr>
              <a:t>Information Needs Analysis</a:t>
            </a:r>
          </a:p>
          <a:p>
            <a:pPr marL="514350" indent="-514350">
              <a:spcAft>
                <a:spcPts val="600"/>
              </a:spcAft>
              <a:buClr>
                <a:srgbClr val="009383"/>
              </a:buClr>
              <a:buFont typeface="+mj-lt"/>
              <a:buAutoNum type="arabicPeriod" startAt="6"/>
            </a:pPr>
            <a:r>
              <a:rPr lang="en-US" sz="2400" b="0" dirty="0">
                <a:solidFill>
                  <a:schemeClr val="tx1"/>
                </a:solidFill>
              </a:rPr>
              <a:t>Process Modeling</a:t>
            </a:r>
          </a:p>
          <a:p>
            <a:pPr marL="514350" indent="-514350">
              <a:spcAft>
                <a:spcPts val="600"/>
              </a:spcAft>
              <a:buClr>
                <a:srgbClr val="009383"/>
              </a:buClr>
              <a:buFont typeface="+mj-lt"/>
              <a:buAutoNum type="arabicPeriod" startAt="6"/>
            </a:pPr>
            <a:r>
              <a:rPr lang="en-US" sz="2400" b="0" dirty="0">
                <a:solidFill>
                  <a:schemeClr val="tx1"/>
                </a:solidFill>
              </a:rPr>
              <a:t>Data Modeling</a:t>
            </a:r>
          </a:p>
          <a:p>
            <a:pPr marL="514350" indent="-514350">
              <a:spcAft>
                <a:spcPts val="600"/>
              </a:spcAft>
              <a:buClr>
                <a:srgbClr val="009383"/>
              </a:buClr>
              <a:buFont typeface="+mj-lt"/>
              <a:buAutoNum type="arabicPeriod" startAt="6"/>
            </a:pPr>
            <a:r>
              <a:rPr lang="en-US" sz="2400" b="0" dirty="0">
                <a:solidFill>
                  <a:schemeClr val="tx1"/>
                </a:solidFill>
              </a:rPr>
              <a:t> Procedure Design</a:t>
            </a:r>
          </a:p>
        </p:txBody>
      </p:sp>
      <p:sp>
        <p:nvSpPr>
          <p:cNvPr id="8" name="TextBox 7"/>
          <p:cNvSpPr txBox="1"/>
          <p:nvPr/>
        </p:nvSpPr>
        <p:spPr>
          <a:xfrm>
            <a:off x="10945812" y="587828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10-2</a:t>
            </a:r>
          </a:p>
        </p:txBody>
      </p:sp>
      <p:sp>
        <p:nvSpPr>
          <p:cNvPr id="9" name="Footer Placeholder 6">
            <a:extLst>
              <a:ext uri="{FF2B5EF4-FFF2-40B4-BE49-F238E27FC236}">
                <a16:creationId xmlns:a16="http://schemas.microsoft.com/office/drawing/2014/main" id="{B0B09DA8-F62A-48F4-9306-232659D9DB2A}"/>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
        <p:nvSpPr>
          <p:cNvPr id="5" name="Rectangle 4">
            <a:extLst>
              <a:ext uri="{FF2B5EF4-FFF2-40B4-BE49-F238E27FC236}">
                <a16:creationId xmlns:a16="http://schemas.microsoft.com/office/drawing/2014/main" id="{D1D8C84D-1F80-4A3B-AB68-80C95FD3B23C}"/>
              </a:ext>
            </a:extLst>
          </p:cNvPr>
          <p:cNvSpPr/>
          <p:nvPr/>
        </p:nvSpPr>
        <p:spPr>
          <a:xfrm>
            <a:off x="11507509" y="4239491"/>
            <a:ext cx="248206" cy="1039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fade">
                                      <p:cBhvr>
                                        <p:cTn id="42" dur="500"/>
                                        <p:tgtEl>
                                          <p:spTgt spid="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fade">
                                      <p:cBhvr>
                                        <p:cTn id="47" dur="500"/>
                                        <p:tgtEl>
                                          <p:spTgt spid="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4" end="4"/>
                                            </p:txEl>
                                          </p:spTgt>
                                        </p:tgtEl>
                                        <p:attrNameLst>
                                          <p:attrName>style.visibility</p:attrName>
                                        </p:attrNameLst>
                                      </p:cBhvr>
                                      <p:to>
                                        <p:strVal val="visible"/>
                                      </p:to>
                                    </p:set>
                                    <p:animEffect transition="in" filter="fade">
                                      <p:cBhvr>
                                        <p:cTn id="5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9</a:t>
            </a:fld>
            <a:endParaRPr lang="en-US" dirty="0"/>
          </a:p>
        </p:txBody>
      </p:sp>
      <p:sp>
        <p:nvSpPr>
          <p:cNvPr id="6" name="Title 5"/>
          <p:cNvSpPr>
            <a:spLocks noGrp="1"/>
          </p:cNvSpPr>
          <p:nvPr>
            <p:ph type="title"/>
          </p:nvPr>
        </p:nvSpPr>
        <p:spPr/>
        <p:txBody>
          <a:bodyPr>
            <a:normAutofit/>
          </a:bodyPr>
          <a:lstStyle/>
          <a:p>
            <a:r>
              <a:rPr lang="en-US" sz="5000" i="1" dirty="0">
                <a:latin typeface="Arial" panose="020B0604020202020204" pitchFamily="34" charset="0"/>
                <a:cs typeface="Arial" panose="020B0604020202020204" pitchFamily="34" charset="0"/>
              </a:rPr>
              <a:t>“Which one?”</a:t>
            </a:r>
          </a:p>
        </p:txBody>
      </p:sp>
      <p:sp>
        <p:nvSpPr>
          <p:cNvPr id="15" name="Footer Placeholder 6">
            <a:extLst>
              <a:ext uri="{FF2B5EF4-FFF2-40B4-BE49-F238E27FC236}">
                <a16:creationId xmlns:a16="http://schemas.microsoft.com/office/drawing/2014/main" id="{2669E47E-5C36-4AE8-ACD5-72D2199E70D4}"/>
              </a:ext>
            </a:extLst>
          </p:cNvPr>
          <p:cNvSpPr>
            <a:spLocks noGrp="1"/>
          </p:cNvSpPr>
          <p:nvPr>
            <p:ph type="ftr" sz="quarter" idx="11"/>
          </p:nvPr>
        </p:nvSpPr>
        <p:spPr/>
        <p:txBody>
          <a:bodyPr/>
          <a:lstStyle/>
          <a:p>
            <a:r>
              <a:rPr lang="en-US" dirty="0"/>
              <a:t>Copyright 1992-2015, Leadership Strategies, Inc. V15.02 </a:t>
            </a:r>
          </a:p>
        </p:txBody>
      </p:sp>
      <p:sp>
        <p:nvSpPr>
          <p:cNvPr id="24" name="Oval 23"/>
          <p:cNvSpPr/>
          <p:nvPr/>
        </p:nvSpPr>
        <p:spPr>
          <a:xfrm>
            <a:off x="7171539" y="885541"/>
            <a:ext cx="852273" cy="85227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rgbClr val="009383"/>
                </a:solidFill>
                <a:latin typeface="Arial" panose="020B0604020202020204" pitchFamily="34" charset="0"/>
                <a:cs typeface="Arial" panose="020B0604020202020204" pitchFamily="34" charset="0"/>
              </a:rPr>
              <a:t>1</a:t>
            </a:r>
          </a:p>
        </p:txBody>
      </p:sp>
      <p:sp>
        <p:nvSpPr>
          <p:cNvPr id="25" name="Oval 24"/>
          <p:cNvSpPr/>
          <p:nvPr/>
        </p:nvSpPr>
        <p:spPr>
          <a:xfrm>
            <a:off x="7171539" y="1871640"/>
            <a:ext cx="852273" cy="85227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rgbClr val="009383"/>
                </a:solidFill>
                <a:latin typeface="Arial" panose="020B0604020202020204" pitchFamily="34" charset="0"/>
                <a:cs typeface="Arial" panose="020B0604020202020204" pitchFamily="34" charset="0"/>
              </a:rPr>
              <a:t>2</a:t>
            </a:r>
          </a:p>
        </p:txBody>
      </p:sp>
      <p:sp>
        <p:nvSpPr>
          <p:cNvPr id="26" name="Oval 25"/>
          <p:cNvSpPr/>
          <p:nvPr/>
        </p:nvSpPr>
        <p:spPr>
          <a:xfrm>
            <a:off x="7171539" y="2857740"/>
            <a:ext cx="852273" cy="85227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rgbClr val="009383"/>
                </a:solidFill>
                <a:latin typeface="Arial" panose="020B0604020202020204" pitchFamily="34" charset="0"/>
                <a:cs typeface="Arial" panose="020B0604020202020204" pitchFamily="34" charset="0"/>
              </a:rPr>
              <a:t>3</a:t>
            </a:r>
          </a:p>
        </p:txBody>
      </p:sp>
      <p:sp>
        <p:nvSpPr>
          <p:cNvPr id="27" name="Oval 26"/>
          <p:cNvSpPr/>
          <p:nvPr/>
        </p:nvSpPr>
        <p:spPr>
          <a:xfrm>
            <a:off x="7171539" y="3843839"/>
            <a:ext cx="852273" cy="85227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rgbClr val="009383"/>
                </a:solidFill>
                <a:latin typeface="Arial" panose="020B0604020202020204" pitchFamily="34" charset="0"/>
                <a:cs typeface="Arial" panose="020B0604020202020204" pitchFamily="34" charset="0"/>
              </a:rPr>
              <a:t>4</a:t>
            </a:r>
          </a:p>
        </p:txBody>
      </p:sp>
      <p:sp>
        <p:nvSpPr>
          <p:cNvPr id="28" name="Oval 27"/>
          <p:cNvSpPr/>
          <p:nvPr/>
        </p:nvSpPr>
        <p:spPr>
          <a:xfrm>
            <a:off x="7171539" y="4829941"/>
            <a:ext cx="852273" cy="85227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rgbClr val="009383"/>
                </a:solidFill>
                <a:latin typeface="Arial" panose="020B0604020202020204" pitchFamily="34" charset="0"/>
                <a:cs typeface="Arial" panose="020B0604020202020204" pitchFamily="34" charset="0"/>
              </a:rPr>
              <a:t>5</a:t>
            </a:r>
          </a:p>
        </p:txBody>
      </p:sp>
      <p:sp>
        <p:nvSpPr>
          <p:cNvPr id="29" name="Oval 28"/>
          <p:cNvSpPr/>
          <p:nvPr/>
        </p:nvSpPr>
        <p:spPr>
          <a:xfrm>
            <a:off x="8276109" y="885541"/>
            <a:ext cx="852273" cy="85227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rgbClr val="009383"/>
                </a:solidFill>
                <a:latin typeface="Arial" panose="020B0604020202020204" pitchFamily="34" charset="0"/>
                <a:cs typeface="Arial" panose="020B0604020202020204" pitchFamily="34" charset="0"/>
              </a:rPr>
              <a:t>6</a:t>
            </a:r>
          </a:p>
        </p:txBody>
      </p:sp>
      <p:sp>
        <p:nvSpPr>
          <p:cNvPr id="30" name="Oval 29"/>
          <p:cNvSpPr/>
          <p:nvPr/>
        </p:nvSpPr>
        <p:spPr>
          <a:xfrm>
            <a:off x="8276109" y="1871640"/>
            <a:ext cx="852273" cy="85227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rgbClr val="009383"/>
                </a:solidFill>
                <a:latin typeface="Arial" panose="020B0604020202020204" pitchFamily="34" charset="0"/>
                <a:cs typeface="Arial" panose="020B0604020202020204" pitchFamily="34" charset="0"/>
              </a:rPr>
              <a:t>7</a:t>
            </a:r>
          </a:p>
        </p:txBody>
      </p:sp>
      <p:sp>
        <p:nvSpPr>
          <p:cNvPr id="31" name="Oval 30"/>
          <p:cNvSpPr/>
          <p:nvPr/>
        </p:nvSpPr>
        <p:spPr>
          <a:xfrm>
            <a:off x="8276109" y="2857740"/>
            <a:ext cx="852273" cy="85227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rgbClr val="009383"/>
                </a:solidFill>
                <a:latin typeface="Arial" panose="020B0604020202020204" pitchFamily="34" charset="0"/>
                <a:cs typeface="Arial" panose="020B0604020202020204" pitchFamily="34" charset="0"/>
              </a:rPr>
              <a:t>8</a:t>
            </a:r>
          </a:p>
        </p:txBody>
      </p:sp>
      <p:sp>
        <p:nvSpPr>
          <p:cNvPr id="32" name="Oval 31"/>
          <p:cNvSpPr/>
          <p:nvPr/>
        </p:nvSpPr>
        <p:spPr>
          <a:xfrm>
            <a:off x="8276109" y="3843839"/>
            <a:ext cx="852273" cy="85227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rgbClr val="009383"/>
                </a:solidFill>
                <a:latin typeface="Arial" panose="020B0604020202020204" pitchFamily="34" charset="0"/>
                <a:cs typeface="Arial" panose="020B0604020202020204" pitchFamily="34" charset="0"/>
              </a:rPr>
              <a:t>9</a:t>
            </a:r>
          </a:p>
        </p:txBody>
      </p:sp>
      <p:sp>
        <p:nvSpPr>
          <p:cNvPr id="33" name="Oval 32"/>
          <p:cNvSpPr/>
          <p:nvPr/>
        </p:nvSpPr>
        <p:spPr>
          <a:xfrm>
            <a:off x="8276109" y="4829941"/>
            <a:ext cx="852273" cy="85227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rgbClr val="009383"/>
                </a:solidFill>
                <a:latin typeface="Arial" panose="020B0604020202020204" pitchFamily="34" charset="0"/>
                <a:cs typeface="Arial" panose="020B0604020202020204" pitchFamily="34" charset="0"/>
              </a:rPr>
              <a:t>10</a:t>
            </a:r>
          </a:p>
        </p:txBody>
      </p:sp>
    </p:spTree>
  </p:cSld>
  <p:clrMapOvr>
    <a:masterClrMapping/>
  </p:clrMapOvr>
  <p:transition>
    <p:fade/>
  </p:transition>
</p:sld>
</file>

<file path=ppt/theme/theme1.xml><?xml version="1.0" encoding="utf-8"?>
<a:theme xmlns:a="http://schemas.openxmlformats.org/drawingml/2006/main" name="Level U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 Up" id="{D5D7889E-8E87-4F36-AE0B-C94035630E77}" vid="{453A6C8F-903A-407F-A54E-B7BF28328BE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LeadStrat Level Up Theme</Template>
  <TotalTime>12916</TotalTime>
  <Words>4676</Words>
  <Application>Microsoft Office PowerPoint</Application>
  <PresentationFormat>Widescreen</PresentationFormat>
  <Paragraphs>655</Paragraphs>
  <Slides>57</Slides>
  <Notes>57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57</vt:i4>
      </vt:variant>
    </vt:vector>
  </HeadingPairs>
  <TitlesOfParts>
    <vt:vector size="70" baseType="lpstr">
      <vt:lpstr>Arial</vt:lpstr>
      <vt:lpstr>Arial Black</vt:lpstr>
      <vt:lpstr>Calibri</vt:lpstr>
      <vt:lpstr>Calibri Light</vt:lpstr>
      <vt:lpstr>Franklin Gothic Book</vt:lpstr>
      <vt:lpstr>Franklin Gothic Medium</vt:lpstr>
      <vt:lpstr>HelveticaNeue MediumExt</vt:lpstr>
      <vt:lpstr>Impact</vt:lpstr>
      <vt:lpstr>Times New Roman</vt:lpstr>
      <vt:lpstr>Trebuchet MS</vt:lpstr>
      <vt:lpstr>Wingdings</vt:lpstr>
      <vt:lpstr>Level Up</vt:lpstr>
      <vt:lpstr>Custom Design</vt:lpstr>
      <vt:lpstr>Exercise #5 – Key Points</vt:lpstr>
      <vt:lpstr>Timing Exercise #5</vt:lpstr>
      <vt:lpstr>Exercise #5 Debrief </vt:lpstr>
      <vt:lpstr>THE EFFECTIVE FACILITATOR</vt:lpstr>
      <vt:lpstr>Checkpoint</vt:lpstr>
      <vt:lpstr>PowerPoint Presentation</vt:lpstr>
      <vt:lpstr>Principle 10</vt:lpstr>
      <vt:lpstr>Agenda Models</vt:lpstr>
      <vt:lpstr>“Which one?”</vt:lpstr>
      <vt:lpstr>A. Choose an Agenda Based on Objectives</vt:lpstr>
      <vt:lpstr>PowerPoint Presentation</vt:lpstr>
      <vt:lpstr>“Number 9 will work”</vt:lpstr>
      <vt:lpstr>B. Tailor Agenda to Needs</vt:lpstr>
      <vt:lpstr>B. Tailor Agenda to Needs</vt:lpstr>
      <vt:lpstr>Incorporate Consensus-Building Principles</vt:lpstr>
      <vt:lpstr>C. Incorporate Consensus-Building Principles</vt:lpstr>
      <vt:lpstr>REVIEW</vt:lpstr>
      <vt:lpstr>Review</vt:lpstr>
      <vt:lpstr>Review</vt:lpstr>
      <vt:lpstr>D. Construct a New Agenda</vt:lpstr>
      <vt:lpstr>D. Construct New Agenda</vt:lpstr>
      <vt:lpstr>D. Construct a New Agenda</vt:lpstr>
      <vt:lpstr>D. Construct New Agenda</vt:lpstr>
      <vt:lpstr>Sample Agenda: Hiring Process</vt:lpstr>
      <vt:lpstr>PowerPoint Presentation</vt:lpstr>
      <vt:lpstr>A Call from the Executive</vt:lpstr>
      <vt:lpstr>The Critical Question: What steps should we take to respond to the Board’s Concerns about pay for performance?</vt:lpstr>
      <vt:lpstr>E. Confirm with Planning Team</vt:lpstr>
      <vt:lpstr>E. Confirm with Planning Team</vt:lpstr>
      <vt:lpstr>F. Prepare a Detailed Agenda</vt:lpstr>
      <vt:lpstr>F. Prepare a Detailed Agenda</vt:lpstr>
      <vt:lpstr>F. Prepare a Detailed Agenda</vt:lpstr>
      <vt:lpstr>Track Performance Against Agenda</vt:lpstr>
      <vt:lpstr>PowerPoint Presentation</vt:lpstr>
      <vt:lpstr>H. Record Process Notes</vt:lpstr>
      <vt:lpstr>H. Record Process Notes</vt:lpstr>
      <vt:lpstr>I. Incorporate Recommendations</vt:lpstr>
      <vt:lpstr>I. Incorporate Recommendations</vt:lpstr>
      <vt:lpstr>FULL PRINCIPLE REVIEW</vt:lpstr>
      <vt:lpstr>Review</vt:lpstr>
      <vt:lpstr>Review</vt:lpstr>
      <vt:lpstr>Review</vt:lpstr>
      <vt:lpstr>Review</vt:lpstr>
      <vt:lpstr>Review</vt:lpstr>
      <vt:lpstr>Principle 10</vt:lpstr>
      <vt:lpstr>Checkpoint</vt:lpstr>
      <vt:lpstr>PowerPoint Presentation</vt:lpstr>
      <vt:lpstr>THE EFFECTIVE FACILITATOR </vt:lpstr>
      <vt:lpstr>Questions?</vt:lpstr>
      <vt:lpstr>A Request from LSI to You</vt:lpstr>
      <vt:lpstr>PowerPoint Presentation</vt:lpstr>
      <vt:lpstr>PowerPoint Presentation</vt:lpstr>
      <vt:lpstr>What’s Next?</vt:lpstr>
      <vt:lpstr>What’s Next?</vt:lpstr>
      <vt:lpstr>The Effective Facilitator After Training Support</vt:lpstr>
      <vt:lpstr>Exercise #6 – Key Points</vt:lpstr>
      <vt:lpstr>Timing Exercise #6</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Dave Adelman</cp:lastModifiedBy>
  <cp:revision>163</cp:revision>
  <dcterms:created xsi:type="dcterms:W3CDTF">2013-02-26T04:14:09Z</dcterms:created>
  <dcterms:modified xsi:type="dcterms:W3CDTF">2020-04-16T21:22:10Z</dcterms:modified>
</cp:coreProperties>
</file>