
<file path=[Content_Types].xml><?xml version="1.0" encoding="utf-8"?>
<Types xmlns="http://schemas.openxmlformats.org/package/2006/content-types">
  <Default Extension="gif" ContentType="image/gif"/>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 id="2147483683" r:id="rId2"/>
  </p:sldMasterIdLst>
  <p:notesMasterIdLst>
    <p:notesMasterId r:id="rId77"/>
  </p:notesMasterIdLst>
  <p:handoutMasterIdLst>
    <p:handoutMasterId r:id="rId78"/>
  </p:handoutMasterIdLst>
  <p:sldIdLst>
    <p:sldId id="313" r:id="rId3"/>
    <p:sldId id="265" r:id="rId4"/>
    <p:sldId id="381" r:id="rId5"/>
    <p:sldId id="328" r:id="rId6"/>
    <p:sldId id="382" r:id="rId7"/>
    <p:sldId id="260" r:id="rId8"/>
    <p:sldId id="278" r:id="rId9"/>
    <p:sldId id="332" r:id="rId10"/>
    <p:sldId id="333" r:id="rId11"/>
    <p:sldId id="331" r:id="rId12"/>
    <p:sldId id="269" r:id="rId13"/>
    <p:sldId id="329" r:id="rId14"/>
    <p:sldId id="337" r:id="rId15"/>
    <p:sldId id="334" r:id="rId16"/>
    <p:sldId id="354" r:id="rId17"/>
    <p:sldId id="356" r:id="rId18"/>
    <p:sldId id="357" r:id="rId19"/>
    <p:sldId id="358" r:id="rId20"/>
    <p:sldId id="359" r:id="rId21"/>
    <p:sldId id="360" r:id="rId22"/>
    <p:sldId id="336" r:id="rId23"/>
    <p:sldId id="273" r:id="rId24"/>
    <p:sldId id="338" r:id="rId25"/>
    <p:sldId id="372" r:id="rId26"/>
    <p:sldId id="274" r:id="rId27"/>
    <p:sldId id="322" r:id="rId28"/>
    <p:sldId id="275" r:id="rId29"/>
    <p:sldId id="325" r:id="rId30"/>
    <p:sldId id="279" r:id="rId31"/>
    <p:sldId id="326" r:id="rId32"/>
    <p:sldId id="280" r:id="rId33"/>
    <p:sldId id="262" r:id="rId34"/>
    <p:sldId id="327" r:id="rId35"/>
    <p:sldId id="281" r:id="rId36"/>
    <p:sldId id="330" r:id="rId37"/>
    <p:sldId id="282" r:id="rId38"/>
    <p:sldId id="289" r:id="rId39"/>
    <p:sldId id="283" r:id="rId40"/>
    <p:sldId id="366" r:id="rId41"/>
    <p:sldId id="286" r:id="rId42"/>
    <p:sldId id="288" r:id="rId43"/>
    <p:sldId id="339" r:id="rId44"/>
    <p:sldId id="290" r:id="rId45"/>
    <p:sldId id="340" r:id="rId46"/>
    <p:sldId id="291" r:id="rId47"/>
    <p:sldId id="373" r:id="rId48"/>
    <p:sldId id="292" r:id="rId49"/>
    <p:sldId id="374" r:id="rId50"/>
    <p:sldId id="341" r:id="rId51"/>
    <p:sldId id="293" r:id="rId52"/>
    <p:sldId id="342" r:id="rId53"/>
    <p:sldId id="343" r:id="rId54"/>
    <p:sldId id="344" r:id="rId55"/>
    <p:sldId id="345" r:id="rId56"/>
    <p:sldId id="346" r:id="rId57"/>
    <p:sldId id="347" r:id="rId58"/>
    <p:sldId id="376" r:id="rId59"/>
    <p:sldId id="353" r:id="rId60"/>
    <p:sldId id="352" r:id="rId61"/>
    <p:sldId id="348" r:id="rId62"/>
    <p:sldId id="296" r:id="rId63"/>
    <p:sldId id="350" r:id="rId64"/>
    <p:sldId id="351" r:id="rId65"/>
    <p:sldId id="299" r:id="rId66"/>
    <p:sldId id="377" r:id="rId67"/>
    <p:sldId id="378" r:id="rId68"/>
    <p:sldId id="379" r:id="rId69"/>
    <p:sldId id="302" r:id="rId70"/>
    <p:sldId id="303" r:id="rId71"/>
    <p:sldId id="304" r:id="rId72"/>
    <p:sldId id="305" r:id="rId73"/>
    <p:sldId id="349" r:id="rId74"/>
    <p:sldId id="371" r:id="rId75"/>
    <p:sldId id="363"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434"/>
    <a:srgbClr val="009383"/>
    <a:srgbClr val="F26522"/>
    <a:srgbClr val="00C7B1"/>
    <a:srgbClr val="FF9933"/>
    <a:srgbClr val="00467F"/>
    <a:srgbClr val="F4EEE7"/>
    <a:srgbClr val="A0DBE6"/>
    <a:srgbClr val="AFBD22"/>
    <a:srgbClr val="002C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96" autoAdjust="0"/>
    <p:restoredTop sz="53988" autoAdjust="0"/>
  </p:normalViewPr>
  <p:slideViewPr>
    <p:cSldViewPr snapToGrid="0" snapToObjects="1">
      <p:cViewPr varScale="1">
        <p:scale>
          <a:sx n="55" d="100"/>
          <a:sy n="55" d="100"/>
        </p:scale>
        <p:origin x="2598" y="42"/>
      </p:cViewPr>
      <p:guideLst>
        <p:guide orient="horz" pos="1536"/>
        <p:guide pos="3828"/>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4/16/2020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925015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4/16/2020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3385172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pPr>
              <a:lnSpc>
                <a:spcPct val="80000"/>
              </a:lnSpc>
            </a:pPr>
            <a:r>
              <a:rPr lang="en-US" sz="1600" b="1" i="0" u="sng" dirty="0">
                <a:latin typeface="Times New Roman" charset="0"/>
              </a:rPr>
              <a:t>Timing: </a:t>
            </a:r>
            <a:r>
              <a:rPr lang="en-US" sz="1600" b="1" i="0" u="none" baseline="0" dirty="0">
                <a:latin typeface="Times New Roman" charset="0"/>
              </a:rPr>
              <a:t> 60 minutes </a:t>
            </a:r>
          </a:p>
          <a:p>
            <a:pPr>
              <a:lnSpc>
                <a:spcPct val="80000"/>
              </a:lnSpc>
            </a:pPr>
            <a:endParaRPr lang="en-US" sz="1600" b="1" i="0" u="sng" dirty="0">
              <a:latin typeface="Times New Roman" charset="0"/>
            </a:endParaRPr>
          </a:p>
          <a:p>
            <a:pPr>
              <a:lnSpc>
                <a:spcPct val="80000"/>
              </a:lnSpc>
            </a:pPr>
            <a:r>
              <a:rPr lang="en-US" sz="1600" b="1" i="0" u="sng" dirty="0">
                <a:latin typeface="Times New Roman" charset="0"/>
              </a:rPr>
              <a:t>Engagement Strategies:</a:t>
            </a:r>
          </a:p>
          <a:p>
            <a:pPr>
              <a:lnSpc>
                <a:spcPct val="80000"/>
              </a:lnSpc>
              <a:buFontTx/>
              <a:buChar char="•"/>
            </a:pPr>
            <a:r>
              <a:rPr lang="en-US" sz="1600" b="1" i="0" dirty="0">
                <a:latin typeface="Times New Roman" charset="0"/>
              </a:rPr>
              <a:t>Post-its</a:t>
            </a:r>
            <a:r>
              <a:rPr lang="en-US" sz="1600" b="1" i="0" baseline="0" dirty="0">
                <a:latin typeface="Times New Roman" charset="0"/>
              </a:rPr>
              <a:t> by teams of items to prepare for a session; then later posted on flip chart with the three areas of: People, Method and Logistics</a:t>
            </a:r>
            <a:endParaRPr lang="en-US" sz="1600" b="1" i="0" dirty="0">
              <a:latin typeface="Times New Roman" charset="0"/>
            </a:endParaRPr>
          </a:p>
          <a:p>
            <a:pPr>
              <a:lnSpc>
                <a:spcPct val="80000"/>
              </a:lnSpc>
              <a:buFontTx/>
              <a:buNone/>
            </a:pPr>
            <a:endParaRPr lang="en-US" sz="1600" b="1" i="0" dirty="0">
              <a:latin typeface="Times New Roman" charset="0"/>
            </a:endParaRPr>
          </a:p>
          <a:p>
            <a:pPr>
              <a:lnSpc>
                <a:spcPct val="80000"/>
              </a:lnSpc>
            </a:pPr>
            <a:r>
              <a:rPr lang="en-US" sz="1600" b="1" i="0" u="sng" dirty="0">
                <a:latin typeface="Times New Roman" charset="0"/>
              </a:rPr>
              <a:t>Flip Charts:</a:t>
            </a:r>
            <a:endParaRPr lang="en-US" sz="1600" b="1" i="0" dirty="0">
              <a:latin typeface="Times New Roman" charset="0"/>
            </a:endParaRPr>
          </a:p>
          <a:p>
            <a:pPr>
              <a:lnSpc>
                <a:spcPct val="80000"/>
              </a:lnSpc>
              <a:buFontTx/>
              <a:buChar char="•"/>
            </a:pPr>
            <a:r>
              <a:rPr lang="en-US" sz="1600" b="1" i="0" dirty="0">
                <a:latin typeface="Times New Roman" charset="0"/>
              </a:rPr>
              <a:t>Preparation</a:t>
            </a:r>
            <a:r>
              <a:rPr lang="en-US" sz="1600" b="1" i="0" baseline="0" dirty="0">
                <a:latin typeface="Times New Roman" charset="0"/>
              </a:rPr>
              <a:t> Areas</a:t>
            </a:r>
          </a:p>
          <a:p>
            <a:pPr lvl="1">
              <a:lnSpc>
                <a:spcPct val="80000"/>
              </a:lnSpc>
              <a:buFontTx/>
              <a:buChar char="•"/>
            </a:pPr>
            <a:r>
              <a:rPr lang="en-US" sz="1600" b="1" i="0" baseline="0" dirty="0">
                <a:latin typeface="Times New Roman" charset="0"/>
              </a:rPr>
              <a:t>People</a:t>
            </a:r>
          </a:p>
          <a:p>
            <a:pPr lvl="1">
              <a:lnSpc>
                <a:spcPct val="80000"/>
              </a:lnSpc>
              <a:buFontTx/>
              <a:buChar char="•"/>
            </a:pPr>
            <a:r>
              <a:rPr lang="en-US" sz="1600" b="1" i="0" baseline="0" dirty="0">
                <a:latin typeface="Times New Roman" charset="0"/>
              </a:rPr>
              <a:t>Method</a:t>
            </a:r>
          </a:p>
          <a:p>
            <a:pPr lvl="1">
              <a:lnSpc>
                <a:spcPct val="80000"/>
              </a:lnSpc>
              <a:buFontTx/>
              <a:buChar char="•"/>
            </a:pPr>
            <a:r>
              <a:rPr lang="en-US" sz="1600" b="1" i="0" baseline="0" dirty="0">
                <a:latin typeface="Times New Roman" charset="0"/>
              </a:rPr>
              <a:t>Logistics</a:t>
            </a:r>
          </a:p>
          <a:p>
            <a:pPr>
              <a:lnSpc>
                <a:spcPct val="80000"/>
              </a:lnSpc>
              <a:buFontTx/>
              <a:buChar char="•"/>
            </a:pPr>
            <a:r>
              <a:rPr lang="en-US" sz="1600" b="1" i="0" dirty="0">
                <a:latin typeface="Times New Roman" charset="0"/>
              </a:rPr>
              <a:t>Getting</a:t>
            </a:r>
            <a:r>
              <a:rPr lang="en-US" sz="1600" b="1" i="0" baseline="0" dirty="0">
                <a:latin typeface="Times New Roman" charset="0"/>
              </a:rPr>
              <a:t> to Session Purpose (IDA)</a:t>
            </a:r>
          </a:p>
          <a:p>
            <a:pPr lvl="1">
              <a:lnSpc>
                <a:spcPct val="80000"/>
              </a:lnSpc>
              <a:buFontTx/>
              <a:buChar char="•"/>
            </a:pPr>
            <a:r>
              <a:rPr lang="en-US" sz="1600" b="1" i="0" u="sng" baseline="0" dirty="0">
                <a:latin typeface="Times New Roman" charset="0"/>
              </a:rPr>
              <a:t>I</a:t>
            </a:r>
            <a:r>
              <a:rPr lang="en-US" sz="1600" b="1" i="0" u="none" baseline="0" dirty="0">
                <a:latin typeface="Times New Roman" charset="0"/>
              </a:rPr>
              <a:t>nterview the sponsor</a:t>
            </a:r>
          </a:p>
          <a:p>
            <a:pPr lvl="1">
              <a:lnSpc>
                <a:spcPct val="80000"/>
              </a:lnSpc>
              <a:buFontTx/>
              <a:buChar char="•"/>
            </a:pPr>
            <a:r>
              <a:rPr lang="en-US" sz="1600" b="1" i="0" u="sng" baseline="0" dirty="0">
                <a:latin typeface="Times New Roman" charset="0"/>
              </a:rPr>
              <a:t>D</a:t>
            </a:r>
            <a:r>
              <a:rPr lang="en-US" sz="1600" b="1" i="0" u="none" baseline="0" dirty="0">
                <a:latin typeface="Times New Roman" charset="0"/>
              </a:rPr>
              <a:t>eliverable: sample</a:t>
            </a:r>
          </a:p>
          <a:p>
            <a:pPr lvl="1">
              <a:lnSpc>
                <a:spcPct val="80000"/>
              </a:lnSpc>
              <a:buFontTx/>
              <a:buChar char="•"/>
            </a:pPr>
            <a:r>
              <a:rPr lang="en-US" sz="1600" b="1" i="0" u="sng" baseline="0" dirty="0">
                <a:latin typeface="Times New Roman" charset="0"/>
              </a:rPr>
              <a:t>A</a:t>
            </a:r>
            <a:r>
              <a:rPr lang="en-US" sz="1600" b="1" i="0" u="none" baseline="0" dirty="0">
                <a:latin typeface="Times New Roman" charset="0"/>
              </a:rPr>
              <a:t>genda</a:t>
            </a:r>
            <a:endParaRPr lang="en-US" sz="1600" b="1" i="0" u="sng" baseline="0" dirty="0">
              <a:latin typeface="Times New Roman" charset="0"/>
            </a:endParaRPr>
          </a:p>
          <a:p>
            <a:pPr lvl="0">
              <a:lnSpc>
                <a:spcPct val="80000"/>
              </a:lnSpc>
              <a:buFontTx/>
              <a:buChar char="•"/>
            </a:pPr>
            <a:r>
              <a:rPr lang="en-US" sz="1600" b="1" i="0" dirty="0">
                <a:latin typeface="Times New Roman" charset="0"/>
              </a:rPr>
              <a:t>6</a:t>
            </a:r>
            <a:r>
              <a:rPr lang="en-US" sz="1600" b="1" i="0" baseline="0" dirty="0">
                <a:latin typeface="Times New Roman" charset="0"/>
              </a:rPr>
              <a:t> P’s of </a:t>
            </a:r>
            <a:r>
              <a:rPr lang="en-US" sz="1600" b="1" i="0" dirty="0">
                <a:latin typeface="Times New Roman" charset="0"/>
              </a:rPr>
              <a:t>Preparation</a:t>
            </a:r>
          </a:p>
          <a:p>
            <a:pPr lvl="1">
              <a:lnSpc>
                <a:spcPct val="80000"/>
              </a:lnSpc>
              <a:buFontTx/>
              <a:buChar char="•"/>
            </a:pPr>
            <a:r>
              <a:rPr lang="en-US" sz="1600" b="1" i="0" dirty="0">
                <a:latin typeface="Times New Roman" charset="0"/>
              </a:rPr>
              <a:t>Purpose</a:t>
            </a:r>
          </a:p>
          <a:p>
            <a:pPr lvl="1">
              <a:lnSpc>
                <a:spcPct val="80000"/>
              </a:lnSpc>
              <a:buFontTx/>
              <a:buChar char="•"/>
            </a:pPr>
            <a:r>
              <a:rPr lang="en-US" sz="1600" b="1" i="0" dirty="0">
                <a:latin typeface="Times New Roman" charset="0"/>
              </a:rPr>
              <a:t>Product</a:t>
            </a:r>
          </a:p>
          <a:p>
            <a:pPr lvl="2">
              <a:lnSpc>
                <a:spcPct val="80000"/>
              </a:lnSpc>
              <a:buFontTx/>
              <a:buChar char="•"/>
            </a:pPr>
            <a:r>
              <a:rPr lang="en-US" sz="1600" b="1" i="0" dirty="0">
                <a:latin typeface="Times New Roman" charset="0"/>
              </a:rPr>
              <a:t>Hand</a:t>
            </a:r>
          </a:p>
          <a:p>
            <a:pPr lvl="2">
              <a:lnSpc>
                <a:spcPct val="80000"/>
              </a:lnSpc>
              <a:buFontTx/>
              <a:buChar char="•"/>
            </a:pPr>
            <a:r>
              <a:rPr lang="en-US" sz="1600" b="1" i="0" dirty="0">
                <a:latin typeface="Times New Roman" charset="0"/>
              </a:rPr>
              <a:t>Head</a:t>
            </a:r>
          </a:p>
          <a:p>
            <a:pPr lvl="2">
              <a:lnSpc>
                <a:spcPct val="80000"/>
              </a:lnSpc>
              <a:buFontTx/>
              <a:buChar char="•"/>
            </a:pPr>
            <a:r>
              <a:rPr lang="en-US" sz="1600" b="1" i="0" dirty="0">
                <a:latin typeface="Times New Roman" charset="0"/>
              </a:rPr>
              <a:t>Heart</a:t>
            </a:r>
          </a:p>
          <a:p>
            <a:pPr lvl="1">
              <a:lnSpc>
                <a:spcPct val="80000"/>
              </a:lnSpc>
              <a:buFontTx/>
              <a:buChar char="•"/>
            </a:pPr>
            <a:r>
              <a:rPr lang="en-US" sz="1600" b="1" i="0" dirty="0">
                <a:latin typeface="Times New Roman" charset="0"/>
              </a:rPr>
              <a:t>Participants</a:t>
            </a:r>
          </a:p>
          <a:p>
            <a:pPr lvl="1">
              <a:lnSpc>
                <a:spcPct val="80000"/>
              </a:lnSpc>
              <a:buFontTx/>
              <a:buChar char="•"/>
            </a:pPr>
            <a:r>
              <a:rPr lang="en-US" sz="1600" b="1" i="0" dirty="0">
                <a:latin typeface="Times New Roman" charset="0"/>
              </a:rPr>
              <a:t>Probable</a:t>
            </a:r>
            <a:r>
              <a:rPr lang="en-US" sz="1600" b="1" i="0" baseline="0" dirty="0">
                <a:latin typeface="Times New Roman" charset="0"/>
              </a:rPr>
              <a:t> issues</a:t>
            </a:r>
          </a:p>
          <a:p>
            <a:pPr lvl="1">
              <a:lnSpc>
                <a:spcPct val="80000"/>
              </a:lnSpc>
              <a:buFontTx/>
              <a:buChar char="•"/>
            </a:pPr>
            <a:r>
              <a:rPr lang="en-US" sz="1600" b="1" i="0" baseline="0" dirty="0">
                <a:latin typeface="Times New Roman" charset="0"/>
              </a:rPr>
              <a:t>Process</a:t>
            </a:r>
          </a:p>
          <a:p>
            <a:pPr lvl="1">
              <a:lnSpc>
                <a:spcPct val="80000"/>
              </a:lnSpc>
              <a:buFontTx/>
              <a:buChar char="•"/>
            </a:pPr>
            <a:r>
              <a:rPr lang="en-US" sz="1600" b="1" i="0" baseline="0" dirty="0">
                <a:latin typeface="Times New Roman" charset="0"/>
              </a:rPr>
              <a:t>Place</a:t>
            </a:r>
          </a:p>
          <a:p>
            <a:pPr lvl="0">
              <a:lnSpc>
                <a:spcPct val="80000"/>
              </a:lnSpc>
              <a:buFontTx/>
              <a:buChar char="•"/>
            </a:pPr>
            <a:r>
              <a:rPr lang="en-US" sz="1600" b="1" i="0" baseline="0" dirty="0">
                <a:latin typeface="Times New Roman" charset="0"/>
              </a:rPr>
              <a:t>Know the Process Cold</a:t>
            </a:r>
          </a:p>
          <a:p>
            <a:pPr lvl="1">
              <a:lnSpc>
                <a:spcPct val="80000"/>
              </a:lnSpc>
              <a:buFontTx/>
              <a:buChar char="•"/>
            </a:pPr>
            <a:r>
              <a:rPr lang="en-US" sz="1600" b="1" i="0" baseline="0" dirty="0">
                <a:latin typeface="Times New Roman" charset="0"/>
              </a:rPr>
              <a:t>Order of the process</a:t>
            </a:r>
          </a:p>
          <a:p>
            <a:pPr lvl="1">
              <a:lnSpc>
                <a:spcPct val="80000"/>
              </a:lnSpc>
              <a:buFontTx/>
              <a:buChar char="•"/>
            </a:pPr>
            <a:r>
              <a:rPr lang="en-US" sz="1600" b="1" i="0" baseline="0" dirty="0">
                <a:latin typeface="Times New Roman" charset="0"/>
              </a:rPr>
              <a:t>Process technique</a:t>
            </a:r>
          </a:p>
          <a:p>
            <a:pPr lvl="1">
              <a:lnSpc>
                <a:spcPct val="80000"/>
              </a:lnSpc>
              <a:buFontTx/>
              <a:buChar char="•"/>
            </a:pPr>
            <a:r>
              <a:rPr lang="en-US" sz="1600" b="1" i="0" baseline="0" dirty="0">
                <a:latin typeface="Times New Roman" charset="0"/>
              </a:rPr>
              <a:t>Question: starting</a:t>
            </a:r>
          </a:p>
          <a:p>
            <a:pPr lvl="1">
              <a:lnSpc>
                <a:spcPct val="80000"/>
              </a:lnSpc>
              <a:buFontTx/>
              <a:buChar char="•"/>
            </a:pPr>
            <a:r>
              <a:rPr lang="en-US" sz="1600" b="1" i="0" baseline="0" dirty="0">
                <a:latin typeface="Times New Roman" charset="0"/>
              </a:rPr>
              <a:t>Recording format</a:t>
            </a:r>
          </a:p>
          <a:p>
            <a:pPr lvl="1">
              <a:lnSpc>
                <a:spcPct val="80000"/>
              </a:lnSpc>
              <a:buFontTx/>
              <a:buChar char="•"/>
            </a:pPr>
            <a:r>
              <a:rPr lang="en-US" sz="1600" b="1" i="0" baseline="0" dirty="0">
                <a:latin typeface="Times New Roman" charset="0"/>
              </a:rPr>
              <a:t>Supplies</a:t>
            </a:r>
          </a:p>
          <a:p>
            <a:pPr lvl="1">
              <a:lnSpc>
                <a:spcPct val="80000"/>
              </a:lnSpc>
              <a:buFontTx/>
              <a:buChar char="•"/>
            </a:pPr>
            <a:r>
              <a:rPr lang="en-US" sz="1600" b="1" i="0" baseline="0" dirty="0">
                <a:latin typeface="Times New Roman" charset="0"/>
              </a:rPr>
              <a:t>Timing</a:t>
            </a:r>
            <a:endParaRPr lang="en-US" sz="1600" b="1" i="0" dirty="0">
              <a:latin typeface="Times New Roman" charset="0"/>
            </a:endParaRPr>
          </a:p>
          <a:p>
            <a:pPr>
              <a:lnSpc>
                <a:spcPct val="80000"/>
              </a:lnSpc>
            </a:pPr>
            <a:r>
              <a:rPr lang="en-US" sz="1600" b="1" i="0" u="sng" dirty="0">
                <a:latin typeface="Times New Roman" charset="0"/>
              </a:rPr>
              <a:t>DOs:</a:t>
            </a:r>
            <a:r>
              <a:rPr lang="en-US" sz="1600" b="1" i="0" dirty="0">
                <a:latin typeface="Times New Roman" charset="0"/>
              </a:rPr>
              <a:t> </a:t>
            </a:r>
          </a:p>
          <a:p>
            <a:pPr>
              <a:lnSpc>
                <a:spcPct val="80000"/>
              </a:lnSpc>
              <a:buFontTx/>
              <a:buChar char="•"/>
            </a:pPr>
            <a:r>
              <a:rPr lang="en-US" sz="1600" b="1" i="0" dirty="0">
                <a:latin typeface="Times New Roman" charset="0"/>
              </a:rPr>
              <a:t>Model every technique</a:t>
            </a:r>
            <a:r>
              <a:rPr lang="en-US" sz="1600" b="1" i="0" baseline="0" dirty="0">
                <a:latin typeface="Times New Roman" charset="0"/>
              </a:rPr>
              <a:t> (e.g. checkpoint, questioning, engagement, flip charting, asking teams vs. individuals, brainstorming and grouping etc.)</a:t>
            </a:r>
            <a:endParaRPr lang="en-US" sz="1600" b="1" i="0" u="none" baseline="0" dirty="0">
              <a:latin typeface="Times New Roman" charset="0"/>
            </a:endParaRPr>
          </a:p>
          <a:p>
            <a:pPr>
              <a:lnSpc>
                <a:spcPct val="80000"/>
              </a:lnSpc>
              <a:buFontTx/>
              <a:buChar char="•"/>
            </a:pPr>
            <a:r>
              <a:rPr lang="en-US" sz="1600" b="1" i="0" u="none" baseline="0" dirty="0">
                <a:latin typeface="Times New Roman" charset="0"/>
              </a:rPr>
              <a:t>Engage: 1) how to prep for a session 2) changing team leaders with the why</a:t>
            </a:r>
          </a:p>
          <a:p>
            <a:pPr>
              <a:lnSpc>
                <a:spcPct val="80000"/>
              </a:lnSpc>
              <a:buFontTx/>
              <a:buNone/>
            </a:pPr>
            <a:endParaRPr lang="en-US" sz="1600" b="1" i="0" u="sng" baseline="0" dirty="0">
              <a:latin typeface="Times New Roman" charset="0"/>
            </a:endParaRPr>
          </a:p>
          <a:p>
            <a:pPr>
              <a:lnSpc>
                <a:spcPct val="80000"/>
              </a:lnSpc>
              <a:buFontTx/>
              <a:buNone/>
            </a:pPr>
            <a:r>
              <a:rPr lang="en-US" sz="1600" b="1" i="0" u="sng" baseline="0" dirty="0">
                <a:latin typeface="Times New Roman" charset="0"/>
              </a:rPr>
              <a:t>DON’Ts:</a:t>
            </a:r>
          </a:p>
          <a:p>
            <a:pPr>
              <a:lnSpc>
                <a:spcPct val="80000"/>
              </a:lnSpc>
              <a:buFontTx/>
              <a:buChar char="•"/>
            </a:pPr>
            <a:r>
              <a:rPr lang="en-US" sz="1600" b="1" i="0" dirty="0">
                <a:latin typeface="Times New Roman" charset="0"/>
              </a:rPr>
              <a:t>Read</a:t>
            </a:r>
            <a:r>
              <a:rPr lang="en-US" sz="1600" b="1" i="0" baseline="0" dirty="0">
                <a:latin typeface="Times New Roman" charset="0"/>
              </a:rPr>
              <a:t> the slides</a:t>
            </a:r>
          </a:p>
          <a:p>
            <a:pPr>
              <a:lnSpc>
                <a:spcPct val="80000"/>
              </a:lnSpc>
              <a:buFontTx/>
              <a:buChar char="•"/>
            </a:pPr>
            <a:r>
              <a:rPr lang="en-US" sz="1600" b="1" i="0" baseline="0">
                <a:latin typeface="Times New Roman" charset="0"/>
              </a:rPr>
              <a:t>Overuse </a:t>
            </a:r>
            <a:r>
              <a:rPr lang="en-US" sz="1600" b="1" i="0" baseline="0" dirty="0">
                <a:latin typeface="Times New Roman" charset="0"/>
              </a:rPr>
              <a:t>the read-arounds</a:t>
            </a:r>
            <a:endParaRPr lang="en-US" sz="1600" b="1" i="0" dirty="0">
              <a:latin typeface="Times New Roman" charset="0"/>
            </a:endParaRPr>
          </a:p>
          <a:p>
            <a:endParaRPr lang="en-US" i="0" dirty="0"/>
          </a:p>
          <a:p>
            <a:endParaRPr lang="en-US"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3326450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Now what I would like to do is ask each of the team leaders to come up to the flip chart and post their</a:t>
            </a:r>
            <a:r>
              <a:rPr lang="en-US" b="1" i="1" baseline="0" dirty="0"/>
              <a:t> preparation steps, written on unique Post-it notes in the proper category on the flip chart. (green) team, get us started. </a:t>
            </a:r>
            <a:r>
              <a:rPr lang="en-US" b="1" baseline="0" dirty="0"/>
              <a:t>[Have team leads read their Post-it and guide them to the correct category. Award dots and recognize each team with a round of applause as they are finished. Consider a quality award if a team gets at least one Post-it in each category.]</a:t>
            </a:r>
          </a:p>
          <a:p>
            <a:endParaRPr lang="en-US" b="1" baseline="0" dirty="0"/>
          </a:p>
          <a:p>
            <a:r>
              <a:rPr lang="en-US" b="1" i="1" baseline="0" dirty="0"/>
              <a:t>Great job, teams. Now, let me ask a question of each team. Of all of the 12 bases which is the most important base to cover first? And, why? </a:t>
            </a:r>
            <a:r>
              <a:rPr lang="en-US" b="1" i="0" baseline="0" dirty="0"/>
              <a:t>[F</a:t>
            </a:r>
            <a:r>
              <a:rPr lang="en-US" b="1" baseline="0" dirty="0"/>
              <a:t>acilitate the discussion; give each team about 30-60 seconds to arrive at their answer.]</a:t>
            </a:r>
          </a:p>
          <a:p>
            <a:endParaRPr lang="en-US" b="1" baseline="0" dirty="0"/>
          </a:p>
          <a:p>
            <a:r>
              <a:rPr lang="en-US" b="1" i="1" baseline="0" dirty="0"/>
              <a:t>Great. What LSI believes is that the most important base to cover first is the session purpose. Why? You can have </a:t>
            </a:r>
            <a:r>
              <a:rPr lang="en-US" b="1" i="1" dirty="0">
                <a:latin typeface="Times New Roman" charset="0"/>
              </a:rPr>
              <a:t>a great session and cover each of the other bases, but what will the result of the session be? A lot of potentially wasted time.</a:t>
            </a:r>
          </a:p>
          <a:p>
            <a:endParaRPr lang="en-US" b="1" i="1" dirty="0">
              <a:latin typeface="Times New Roman" charset="0"/>
            </a:endParaRPr>
          </a:p>
          <a:p>
            <a:r>
              <a:rPr lang="en-US" b="1" i="1" dirty="0">
                <a:latin typeface="Times New Roman" charset="0"/>
              </a:rPr>
              <a:t>So, how do you ensure that you clearly understand the session purpose? Let me introduce you to IDA. </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41680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eaLnBrk="1" hangingPunct="1">
              <a:buFont typeface="Wingdings" charset="2"/>
              <a:buNone/>
            </a:pPr>
            <a:r>
              <a:rPr lang="en-US" b="1" i="1" baseline="0" dirty="0"/>
              <a:t>The acronym is IDA stands for:</a:t>
            </a:r>
          </a:p>
          <a:p>
            <a:pPr algn="l" eaLnBrk="1" hangingPunct="1">
              <a:buFont typeface="Wingdings" charset="2"/>
              <a:buNone/>
            </a:pPr>
            <a:endParaRPr lang="en-US" b="1" i="1" baseline="0" dirty="0"/>
          </a:p>
          <a:p>
            <a:pPr marL="171450" indent="-171450" algn="l" eaLnBrk="1" hangingPunct="1">
              <a:buFont typeface="Arial" panose="020B0604020202020204" pitchFamily="34" charset="0"/>
              <a:buChar char="•"/>
            </a:pPr>
            <a:r>
              <a:rPr lang="en-US" b="1" i="1" u="sng" baseline="0" dirty="0"/>
              <a:t>I</a:t>
            </a:r>
            <a:r>
              <a:rPr lang="en-US" b="1" i="1" baseline="0" dirty="0"/>
              <a:t>nterview the Project Sponsor</a:t>
            </a:r>
          </a:p>
          <a:p>
            <a:pPr marL="171450" indent="-171450" algn="l" eaLnBrk="1" hangingPunct="1">
              <a:buFont typeface="Arial" panose="020B0604020202020204" pitchFamily="34" charset="0"/>
              <a:buChar char="•"/>
            </a:pPr>
            <a:r>
              <a:rPr lang="en-US" b="1" i="1" baseline="0" dirty="0"/>
              <a:t>The Sample </a:t>
            </a:r>
            <a:r>
              <a:rPr lang="en-US" b="1" i="1" u="sng" baseline="0" dirty="0"/>
              <a:t>D</a:t>
            </a:r>
            <a:r>
              <a:rPr lang="en-US" b="1" i="1" baseline="0" dirty="0"/>
              <a:t>eliverable</a:t>
            </a:r>
          </a:p>
          <a:p>
            <a:pPr marL="171450" indent="-171450" algn="l" eaLnBrk="1" hangingPunct="1">
              <a:buFont typeface="Arial" panose="020B0604020202020204" pitchFamily="34" charset="0"/>
              <a:buChar char="•"/>
            </a:pPr>
            <a:r>
              <a:rPr lang="en-US" b="1" i="1" baseline="0" dirty="0"/>
              <a:t>The </a:t>
            </a:r>
            <a:r>
              <a:rPr lang="en-US" b="1" i="1" u="sng" baseline="0" dirty="0"/>
              <a:t>A</a:t>
            </a:r>
            <a:r>
              <a:rPr lang="en-US" b="1" i="1" baseline="0" dirty="0"/>
              <a:t>genda</a:t>
            </a:r>
            <a:endParaRPr lang="en-US" b="1" i="1" dirty="0"/>
          </a:p>
          <a:p>
            <a:pPr algn="l" eaLnBrk="1" hangingPunct="1">
              <a:buFont typeface="Wingdings" charset="2"/>
              <a:buNone/>
            </a:pPr>
            <a:endParaRPr lang="en-US" b="1" i="1" dirty="0"/>
          </a:p>
          <a:p>
            <a:pPr eaLnBrk="1" hangingPunct="1"/>
            <a:r>
              <a:rPr lang="en-US" b="1" i="1" dirty="0"/>
              <a:t>Can</a:t>
            </a:r>
            <a:r>
              <a:rPr lang="en-US" b="1" i="1" baseline="0" dirty="0"/>
              <a:t> you understand that if you get the purpose wrong, you might invite the wrong people? You may arrive at the wrong deliverable or product? Etc.?</a:t>
            </a:r>
            <a:endParaRPr lang="en-US" b="1" i="1" dirty="0"/>
          </a:p>
          <a:p>
            <a:pPr eaLnBrk="1" hangingPunct="1"/>
            <a:endParaRPr lang="en-US" b="1" i="1" dirty="0"/>
          </a:p>
          <a:p>
            <a:r>
              <a:rPr lang="en-US" b="1" i="1" dirty="0"/>
              <a:t>Any</a:t>
            </a:r>
            <a:r>
              <a:rPr lang="en-US" b="1" i="1" baseline="0" dirty="0"/>
              <a:t> questions on why purpose is the most important base to cover first?</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2640882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Let’s take a look at our “I” or Sponsor </a:t>
            </a:r>
            <a:r>
              <a:rPr lang="en-US" b="1" i="1" u="sng" dirty="0">
                <a:latin typeface="Times New Roman" pitchFamily="-84" charset="0"/>
              </a:rPr>
              <a:t>I</a:t>
            </a:r>
            <a:r>
              <a:rPr lang="en-US" b="1" i="1" dirty="0">
                <a:latin typeface="Times New Roman" pitchFamily="-84" charset="0"/>
              </a:rPr>
              <a:t>nterview.</a:t>
            </a:r>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218436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This is a great</a:t>
            </a:r>
            <a:r>
              <a:rPr lang="en-US" b="1" i="1" baseline="0" dirty="0"/>
              <a:t> best practice/technique to create your own template for, and we call it the 6 Ps of Preparation.</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1671944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The 6 Ps are: </a:t>
            </a:r>
            <a:r>
              <a:rPr lang="en-US" b="1" i="0" dirty="0"/>
              <a:t>[Refer to flip chart.]</a:t>
            </a:r>
          </a:p>
          <a:p>
            <a:pPr eaLnBrk="1" hangingPunct="1"/>
            <a:endParaRPr lang="en-US" b="1" i="0" dirty="0"/>
          </a:p>
          <a:p>
            <a:pPr eaLnBrk="1" hangingPunct="1"/>
            <a:r>
              <a:rPr lang="en-US" b="1" i="1" dirty="0"/>
              <a:t>Purpose</a:t>
            </a:r>
          </a:p>
          <a:p>
            <a:pPr eaLnBrk="1" hangingPunct="1"/>
            <a:r>
              <a:rPr lang="en-US" b="1" i="1" dirty="0"/>
              <a:t>Product</a:t>
            </a:r>
          </a:p>
          <a:p>
            <a:pPr eaLnBrk="1" hangingPunct="1"/>
            <a:r>
              <a:rPr lang="en-US" b="1" i="1" dirty="0"/>
              <a:t>Participants</a:t>
            </a:r>
          </a:p>
          <a:p>
            <a:pPr eaLnBrk="1" hangingPunct="1"/>
            <a:r>
              <a:rPr lang="en-US" b="1" i="1" dirty="0"/>
              <a:t>Probable</a:t>
            </a:r>
            <a:r>
              <a:rPr lang="en-US" b="1" i="1" baseline="0" dirty="0"/>
              <a:t> issues</a:t>
            </a:r>
          </a:p>
          <a:p>
            <a:pPr eaLnBrk="1" hangingPunct="1"/>
            <a:r>
              <a:rPr lang="en-US" b="1" i="1" baseline="0" dirty="0"/>
              <a:t>Process</a:t>
            </a:r>
          </a:p>
          <a:p>
            <a:pPr eaLnBrk="1" hangingPunct="1"/>
            <a:r>
              <a:rPr lang="en-US" b="1" i="1" baseline="0" dirty="0"/>
              <a:t>Place</a:t>
            </a:r>
          </a:p>
          <a:p>
            <a:pPr eaLnBrk="1" hangingPunct="1"/>
            <a:endParaRPr lang="en-US" b="1" i="1" baseline="0" dirty="0"/>
          </a:p>
          <a:p>
            <a:pPr eaLnBrk="1" hangingPunct="1"/>
            <a:r>
              <a:rPr lang="en-US" b="1" i="1" baseline="0" dirty="0"/>
              <a:t>Let’s take a look at each of the 6 Ps.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2955604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Purpose: why are we having the session. In our interview with the sponsor,</a:t>
            </a:r>
            <a:r>
              <a:rPr lang="en-US" b="1" i="1" baseline="0" dirty="0"/>
              <a:t> (blue) team, what type of question might you think we will use to ask about the purpose? </a:t>
            </a:r>
            <a:r>
              <a:rPr lang="en-US" b="1" baseline="0" dirty="0"/>
              <a:t>[Should be Type B; be prepared with a Type B to demonstrate how you might use that and how helpful you find it in practical situations.]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131485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The next P is Product. When we look at Product, we use the first 3</a:t>
            </a:r>
            <a:r>
              <a:rPr lang="en-US" b="1" i="1" baseline="0" dirty="0"/>
              <a:t> Hs from the 4H Club:</a:t>
            </a:r>
          </a:p>
          <a:p>
            <a:pPr eaLnBrk="1" hangingPunct="1"/>
            <a:endParaRPr lang="en-US" b="1" i="1" baseline="0" dirty="0"/>
          </a:p>
          <a:p>
            <a:pPr eaLnBrk="1" hangingPunct="1"/>
            <a:r>
              <a:rPr lang="en-US" b="1" i="1" baseline="0" dirty="0"/>
              <a:t>Hands: when we are done with this session, what will we have in our hands? What is the tangible deliverable?</a:t>
            </a:r>
          </a:p>
          <a:p>
            <a:pPr eaLnBrk="1" hangingPunct="1"/>
            <a:endParaRPr lang="en-US" b="1" i="1" baseline="0" dirty="0"/>
          </a:p>
          <a:p>
            <a:pPr eaLnBrk="1" hangingPunct="1"/>
            <a:r>
              <a:rPr lang="en-US" b="1" i="1" baseline="0" dirty="0"/>
              <a:t>Head: when we are done with this session, what will we have in our heads? What will we know?</a:t>
            </a:r>
          </a:p>
          <a:p>
            <a:endParaRPr lang="en-US" i="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a:t>Hearts: when we are done with this session, what will we believe? What we have in our hearts?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a:t>Those “WEs” are the participants.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2894505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The third P is Participants.</a:t>
            </a:r>
            <a:r>
              <a:rPr lang="en-US" b="1" i="1" baseline="0" dirty="0"/>
              <a:t> Note, it is not only who are the participants that will best be able to achieve the session purpose and product but also WHERE are they coming from? Who are your prisoners (people who don’t want to attend), who are your vacationers (who look at meetings as a place to relax), and who are your seekers?</a:t>
            </a:r>
            <a:endParaRPr lang="en-US" i="1"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683113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The fourth</a:t>
            </a:r>
            <a:r>
              <a:rPr lang="en-US" b="1" i="1" baseline="0" dirty="0"/>
              <a:t> P, Probable issues… Given those participants to achieve your intended purpose and build the intended product, what are the Probable issues that will arise? And, what will your strategy be for tackling those issues?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3501583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The fifth</a:t>
            </a:r>
            <a:r>
              <a:rPr lang="en-US" b="1" i="1" baseline="0" dirty="0"/>
              <a:t> P is Process. What is the process that will get you from Purpose to Product? Do you know the process? Have you done this before? Or, are you building a new process to achieve the purpose?</a:t>
            </a:r>
            <a:endParaRPr 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838842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A slide</a:t>
            </a:r>
            <a:r>
              <a:rPr lang="en-US" b="1" baseline="0" dirty="0"/>
              <a:t> to post to conduct the first exercise – it give the key points about timing and when to return to the main room.</a:t>
            </a:r>
          </a:p>
          <a:p>
            <a:endParaRPr lang="en-US" b="1" baseline="0" dirty="0"/>
          </a:p>
          <a:p>
            <a:r>
              <a:rPr lang="en-US" b="1" baseline="0" dirty="0"/>
              <a:t>[Upon return to the main room, the instructor should conduct a debrief, flip charting the Key Observations. While flip charting, ensure we model the techniques from Principle 4 including: writing first, writing their words, asking not telling, alternate colors, etc.]</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209993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Our</a:t>
            </a:r>
            <a:r>
              <a:rPr lang="en-US" b="1" i="1" baseline="0" dirty="0"/>
              <a:t> last P, Place... Where will the session be conducted? (Is it VIRTUAL?) Have arrangements been made? Who will the your contact be for administrative items?</a:t>
            </a:r>
          </a:p>
          <a:p>
            <a:pPr eaLnBrk="1" hangingPunct="1"/>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1561414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Logistics always seem to go well.</a:t>
            </a:r>
            <a:r>
              <a:rPr lang="en-US" b="1" i="1" baseline="0" dirty="0"/>
              <a:t> When we address them Like Murphy’s Law, when we fail to address these details, they seem to always go wrong. So, let’s take a look at Logistics.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1593856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This</a:t>
            </a:r>
            <a:r>
              <a:rPr lang="en-US" b="1" i="1" baseline="0" dirty="0"/>
              <a:t> may sound like it should not be necessary. At the same time, how many of us </a:t>
            </a:r>
            <a:r>
              <a:rPr lang="en-US" b="1" baseline="0" dirty="0"/>
              <a:t>[Raise your hand.] </a:t>
            </a:r>
            <a:r>
              <a:rPr lang="en-US" b="1" i="1" baseline="0" dirty="0"/>
              <a:t>have had a start from the Sponsor that sound like this, “Thanks for coming. I know many of you would like to be somewhere else, but we have to get this done.”</a:t>
            </a:r>
          </a:p>
          <a:p>
            <a:endParaRPr lang="en-US" b="1" baseline="0" dirty="0"/>
          </a:p>
          <a:p>
            <a:r>
              <a:rPr lang="en-US" b="1" i="1" baseline="0" dirty="0"/>
              <a:t>Ouch, that hurts! Let’s avoid this by covering these details like the Sponsor’s remarks – the need to praise, excite, encourage and empower. We will go very deep on this later. In many cases, I ask the Sponsor if he/she would like me to draft some words for their consideration, and that often works.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4219539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On to</a:t>
            </a:r>
            <a:r>
              <a:rPr lang="en-US" b="1" i="1" baseline="0" dirty="0"/>
              <a:t> the Participants.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190010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latin typeface="Times New Roman" charset="0"/>
              </a:rPr>
              <a:t>Let’s look at our Sample Agenda. </a:t>
            </a:r>
            <a:r>
              <a:rPr lang="en-US" b="1" dirty="0">
                <a:latin typeface="Times New Roman" charset="0"/>
              </a:rPr>
              <a:t>[Refer to flip chart.]</a:t>
            </a:r>
          </a:p>
          <a:p>
            <a:pPr eaLnBrk="1" hangingPunct="1"/>
            <a:endParaRPr lang="en-US" b="1" dirty="0">
              <a:latin typeface="Times New Roman" charset="0"/>
            </a:endParaRPr>
          </a:p>
          <a:p>
            <a:pPr eaLnBrk="1" hangingPunct="1"/>
            <a:r>
              <a:rPr lang="en-US" b="1" i="1" dirty="0">
                <a:latin typeface="Times New Roman" charset="0"/>
              </a:rPr>
              <a:t>(Red)</a:t>
            </a:r>
            <a:r>
              <a:rPr lang="en-US" b="1" i="1" baseline="0" dirty="0">
                <a:latin typeface="Times New Roman" charset="0"/>
              </a:rPr>
              <a:t> team, who will likely not be in favor of holding this session?</a:t>
            </a:r>
            <a:r>
              <a:rPr lang="en-US" b="1" baseline="0" dirty="0">
                <a:latin typeface="Times New Roman" charset="0"/>
              </a:rPr>
              <a:t> [Facilitate discussion; be prepared for a real situation to share.]</a:t>
            </a:r>
          </a:p>
          <a:p>
            <a:pPr eaLnBrk="1" hangingPunct="1"/>
            <a:endParaRPr lang="en-US" b="1" baseline="0" dirty="0">
              <a:latin typeface="Times New Roman" charset="0"/>
            </a:endParaRPr>
          </a:p>
          <a:p>
            <a:pPr eaLnBrk="1" hangingPunct="1"/>
            <a:r>
              <a:rPr lang="en-US" b="1" i="1" baseline="0" dirty="0">
                <a:latin typeface="Times New Roman" charset="0"/>
              </a:rPr>
              <a:t>(Green) team, who will think they stand to lose something because we were invited to facilitated this session instead of them?</a:t>
            </a:r>
            <a:r>
              <a:rPr lang="en-US" b="1" baseline="0" dirty="0">
                <a:latin typeface="Times New Roman" charset="0"/>
              </a:rPr>
              <a:t> [Likely HR.]</a:t>
            </a:r>
          </a:p>
          <a:p>
            <a:pPr eaLnBrk="1" hangingPunct="1"/>
            <a:endParaRPr lang="en-US" b="1" baseline="0" dirty="0">
              <a:latin typeface="Times New Roman" charset="0"/>
            </a:endParaRPr>
          </a:p>
          <a:p>
            <a:pPr eaLnBrk="1" hangingPunct="1"/>
            <a:r>
              <a:rPr lang="en-US" b="1" i="1" baseline="0" dirty="0">
                <a:latin typeface="Times New Roman" charset="0"/>
              </a:rPr>
              <a:t>(Blue) team, why would we want to know who are on unfavorable terms with each other?</a:t>
            </a:r>
          </a:p>
          <a:p>
            <a:pPr eaLnBrk="1" hangingPunct="1"/>
            <a:endParaRPr lang="en-US" b="1" i="1" baseline="0" dirty="0">
              <a:latin typeface="Times New Roman" charset="0"/>
            </a:endParaRPr>
          </a:p>
          <a:p>
            <a:pPr eaLnBrk="1" hangingPunct="1"/>
            <a:r>
              <a:rPr lang="en-US" b="1" i="1" baseline="0" dirty="0">
                <a:latin typeface="Times New Roman" charset="0"/>
              </a:rPr>
              <a:t>(Purple) team, why would it be helpful to the facilitator to know which participants tend to point out problems?</a:t>
            </a:r>
            <a:endParaRPr lang="en-US"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2333362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latin typeface="Times New Roman" charset="0"/>
              </a:rPr>
              <a:t>Again,</a:t>
            </a:r>
            <a:r>
              <a:rPr lang="en-US" b="1" i="1" baseline="0" dirty="0">
                <a:latin typeface="Times New Roman" charset="0"/>
              </a:rPr>
              <a:t> life is in the details. So, let’s ensure we know these session details and that the participants will all be apprised of this information well in advance of the actual session.</a:t>
            </a:r>
            <a:endParaRPr lang="en-US"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1965250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80000"/>
              </a:lnSpc>
            </a:pPr>
            <a:r>
              <a:rPr lang="en-US" sz="2000" b="1" i="1" dirty="0"/>
              <a:t>Remember earlier</a:t>
            </a:r>
            <a:r>
              <a:rPr lang="en-US" sz="2000" b="1" i="1" baseline="0" dirty="0"/>
              <a:t> today when we covered those other roles that exist in the session? Let’s ensure we have addressed those.</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3324999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Often</a:t>
            </a:r>
            <a:r>
              <a:rPr lang="en-US" b="1" i="1" baseline="0" dirty="0"/>
              <a:t>, it is a good idea to refer back to that page in the participant manual to ensure we have not overlooked any of these important roles.</a:t>
            </a:r>
            <a:endParaRPr lang="en-US" b="1" i="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1044180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sz="2000" b="1" i="1" dirty="0"/>
              <a:t>Prior to the session, we find it is a good idea to create an overall purpose of the session</a:t>
            </a:r>
            <a:r>
              <a:rPr lang="en-US" sz="2000" b="1" i="1" baseline="0" dirty="0"/>
              <a:t> and the agenda. We recommend sending this to the participants well in advance of the session.</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1658871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When</a:t>
            </a:r>
            <a:r>
              <a:rPr lang="en-US" b="1" i="1" baseline="0" dirty="0"/>
              <a:t> planning a meeting </a:t>
            </a:r>
            <a:r>
              <a:rPr lang="en-US" b="1" i="1" dirty="0">
                <a:latin typeface="Times New Roman" charset="0"/>
              </a:rPr>
              <a:t>, what do you send out ahead of time? </a:t>
            </a:r>
            <a:r>
              <a:rPr lang="en-US" b="1" i="0" dirty="0">
                <a:latin typeface="Times New Roman" charset="0"/>
              </a:rPr>
              <a:t>[The</a:t>
            </a:r>
            <a:r>
              <a:rPr lang="en-US" b="1" i="0" baseline="0" dirty="0">
                <a:latin typeface="Times New Roman" charset="0"/>
              </a:rPr>
              <a:t> agenda.]</a:t>
            </a:r>
          </a:p>
          <a:p>
            <a:pPr eaLnBrk="1" hangingPunct="1"/>
            <a:endParaRPr lang="en-US" b="1" i="1" baseline="0" dirty="0">
              <a:latin typeface="Times New Roman" charset="0"/>
            </a:endParaRPr>
          </a:p>
          <a:p>
            <a:pPr eaLnBrk="1" hangingPunct="1"/>
            <a:r>
              <a:rPr lang="en-US" b="1" i="1" baseline="0" dirty="0">
                <a:latin typeface="Times New Roman" charset="0"/>
              </a:rPr>
              <a:t>What are the benefits of sending out an agenda prior to a meeting? </a:t>
            </a:r>
            <a:r>
              <a:rPr lang="en-US" b="1" i="0" baseline="0" dirty="0">
                <a:latin typeface="Times New Roman" charset="0"/>
              </a:rPr>
              <a:t>[Facilitate the discussion; key point to ensure that is covered: p</a:t>
            </a:r>
            <a:r>
              <a:rPr lang="en-US" b="1" i="0" dirty="0">
                <a:latin typeface="Times New Roman" charset="0"/>
              </a:rPr>
              <a:t>articipants can come prepared, and this allows their expectations to be managed.]</a:t>
            </a:r>
          </a:p>
          <a:p>
            <a:pPr eaLnBrk="1" hangingPunct="1"/>
            <a:endParaRPr lang="en-US" b="1" i="1" dirty="0">
              <a:latin typeface="Times New Roman" charset="0"/>
            </a:endParaRPr>
          </a:p>
          <a:p>
            <a:pPr eaLnBrk="1" hangingPunct="1"/>
            <a:r>
              <a:rPr lang="en-US" b="1" i="1" dirty="0">
                <a:latin typeface="Times New Roman" charset="0"/>
              </a:rPr>
              <a:t>When</a:t>
            </a:r>
            <a:r>
              <a:rPr lang="en-US" b="1" i="1" baseline="0" dirty="0">
                <a:latin typeface="Times New Roman" charset="0"/>
              </a:rPr>
              <a:t> you create an agenda for a meeting, always state the purpose – w</a:t>
            </a:r>
            <a:r>
              <a:rPr lang="en-US" b="1" i="1" dirty="0">
                <a:latin typeface="Times New Roman" charset="0"/>
              </a:rPr>
              <a:t>hen the session is completed, what is it you want to have accomplished?</a:t>
            </a:r>
            <a:r>
              <a:rPr lang="en-US" b="1" i="1" baseline="0" dirty="0">
                <a:latin typeface="Times New Roman" charset="0"/>
              </a:rPr>
              <a:t> S</a:t>
            </a:r>
            <a:r>
              <a:rPr lang="en-US" b="1" i="1" dirty="0">
                <a:latin typeface="Times New Roman" charset="0"/>
              </a:rPr>
              <a:t>tate this up front and first.</a:t>
            </a:r>
          </a:p>
          <a:p>
            <a:pPr eaLnBrk="1" hangingPunct="1"/>
            <a:endParaRPr lang="en-US" b="1" i="1" dirty="0">
              <a:latin typeface="Times New Roman" charset="0"/>
            </a:endParaRPr>
          </a:p>
          <a:p>
            <a:pPr eaLnBrk="1" hangingPunct="1"/>
            <a:r>
              <a:rPr lang="en-US" b="1" i="1" dirty="0">
                <a:latin typeface="Times New Roman" charset="0"/>
              </a:rPr>
              <a:t>In</a:t>
            </a:r>
            <a:r>
              <a:rPr lang="en-US" b="1" i="1" baseline="0" dirty="0">
                <a:latin typeface="Times New Roman" charset="0"/>
              </a:rPr>
              <a:t> the meeting, always get agreement on the session purpose first. Then, get agreement that the agenda will fulfill the session purpose. We will discuss this again as part of Principle 10, Agenda Setting, and in referring to the agenda models that are a part of the class materials. </a:t>
            </a:r>
          </a:p>
          <a:p>
            <a:pPr eaLnBrk="1" hangingPunct="1"/>
            <a:endParaRPr lang="en-US" b="1" dirty="0"/>
          </a:p>
          <a:p>
            <a:pPr eaLnBrk="1" hangingPunct="1"/>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1388535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3722166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80000"/>
              </a:lnSpc>
            </a:pPr>
            <a:r>
              <a:rPr lang="en-US" sz="2000" b="1" i="1" dirty="0"/>
              <a:t>Preparing sample deliverables</a:t>
            </a:r>
            <a:r>
              <a:rPr lang="en-US" sz="2000" b="1" i="1" baseline="0" dirty="0"/>
              <a:t> is like the adage, “A picture is worth a thousand words.” Having a sample deliverable helps people to “begin with the end in mind.” Everyone knows that target they are shooting for – what a strategic plan looks like or a document of the new process…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4199390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To do this, ensure the sample deliverable has been reviewed first by the Sponsor and the Planning</a:t>
            </a:r>
            <a:r>
              <a:rPr lang="en-US" b="1" i="1" baseline="0" dirty="0"/>
              <a:t> Team, the Project Manager and the Methodologist – if one exists for that client. Again, we will show you later the power in the agenda models when we cover Principle 10.</a:t>
            </a:r>
          </a:p>
          <a:p>
            <a:pPr eaLnBrk="1" hangingPunct="1"/>
            <a:endParaRPr lang="en-US" b="1" i="1" baseline="0" dirty="0"/>
          </a:p>
          <a:p>
            <a:pPr eaLnBrk="1" hangingPunct="1"/>
            <a:r>
              <a:rPr lang="en-US" b="1" i="1" baseline="0" dirty="0"/>
              <a:t>Any questions on the sample deliverable? </a:t>
            </a:r>
            <a:endParaRPr lang="en-US" i="1"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1439435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Before we go to our approach to Knowing the Process Cold, think</a:t>
            </a:r>
            <a:r>
              <a:rPr lang="en-US" b="1" i="1" baseline="0" dirty="0"/>
              <a:t> about the steps you take today from the time you have gained agreement on the session purpose and the high-level agenda. What are the steps you take to prepare your detailed agenda or to Know Your Process Cold?</a:t>
            </a:r>
          </a:p>
          <a:p>
            <a:endParaRPr lang="en-US" b="1" baseline="0" dirty="0"/>
          </a:p>
          <a:p>
            <a:r>
              <a:rPr lang="en-US" b="1" baseline="0" dirty="0"/>
              <a:t>[Consider a round-robin or a team engagement to complete this.]</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3697871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80000"/>
              </a:lnSpc>
            </a:pPr>
            <a:r>
              <a:rPr lang="en-US" sz="2000" b="1" i="1" dirty="0"/>
              <a:t>Here is a great technique</a:t>
            </a:r>
            <a:r>
              <a:rPr lang="en-US" sz="2000" b="1" i="1" baseline="0" dirty="0"/>
              <a:t> to always Know the Process Cold.</a:t>
            </a:r>
            <a:endParaRPr lang="en-US" sz="1200" b="1" i="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1163850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pPr eaLnBrk="1" hangingPunct="1">
              <a:lnSpc>
                <a:spcPct val="80000"/>
              </a:lnSpc>
            </a:pPr>
            <a:r>
              <a:rPr lang="en-US" sz="2000" b="1" i="1" dirty="0"/>
              <a:t>It is OPQRST</a:t>
            </a:r>
            <a:r>
              <a:rPr lang="en-US" sz="2000" b="1" i="1" baseline="0" dirty="0"/>
              <a:t> and it stands for: </a:t>
            </a:r>
            <a:r>
              <a:rPr lang="en-US" sz="2000" b="1" i="0" baseline="0" dirty="0"/>
              <a:t>[Refer to flip chart.]</a:t>
            </a:r>
          </a:p>
          <a:p>
            <a:pPr eaLnBrk="1" hangingPunct="1">
              <a:lnSpc>
                <a:spcPct val="80000"/>
              </a:lnSpc>
            </a:pPr>
            <a:endParaRPr lang="en-US" sz="2000" b="1" i="1" baseline="0" dirty="0"/>
          </a:p>
          <a:p>
            <a:pPr eaLnBrk="1" hangingPunct="1">
              <a:lnSpc>
                <a:spcPct val="80000"/>
              </a:lnSpc>
            </a:pPr>
            <a:r>
              <a:rPr lang="en-US" sz="2000" b="1" i="1" u="sng" baseline="0" dirty="0"/>
              <a:t>O</a:t>
            </a:r>
            <a:r>
              <a:rPr lang="en-US" sz="2000" b="1" i="1" baseline="0" dirty="0"/>
              <a:t>rder of the process: does Agenda Item C naturally follow B and precede D?</a:t>
            </a:r>
          </a:p>
          <a:p>
            <a:pPr eaLnBrk="1" hangingPunct="1">
              <a:lnSpc>
                <a:spcPct val="80000"/>
              </a:lnSpc>
            </a:pPr>
            <a:r>
              <a:rPr lang="en-US" sz="2000" b="1" i="1" u="sng" baseline="0" dirty="0"/>
              <a:t>P</a:t>
            </a:r>
            <a:r>
              <a:rPr lang="en-US" sz="2000" b="1" i="1" baseline="0" dirty="0"/>
              <a:t>rocess technique: what process technique will you use to have the participants complete that agenda item?</a:t>
            </a:r>
          </a:p>
          <a:p>
            <a:pPr eaLnBrk="1" hangingPunct="1">
              <a:lnSpc>
                <a:spcPct val="80000"/>
              </a:lnSpc>
            </a:pPr>
            <a:r>
              <a:rPr lang="en-US" sz="2000" b="1" i="1" u="sng" baseline="0" dirty="0"/>
              <a:t>Q</a:t>
            </a:r>
            <a:r>
              <a:rPr lang="en-US" sz="2000" b="1" i="1" baseline="0" dirty="0"/>
              <a:t>uestion: starting: what is your Type B starting question for that agenda item?</a:t>
            </a:r>
          </a:p>
          <a:p>
            <a:pPr eaLnBrk="1" hangingPunct="1">
              <a:lnSpc>
                <a:spcPct val="80000"/>
              </a:lnSpc>
            </a:pPr>
            <a:r>
              <a:rPr lang="en-US" sz="2000" b="1" i="1" u="sng" baseline="0" dirty="0"/>
              <a:t>R</a:t>
            </a:r>
            <a:r>
              <a:rPr lang="en-US" sz="2000" b="1" i="1" baseline="0" dirty="0"/>
              <a:t>ecording format: what will the recording device be: flip chart, Post-its; 2 columns and 3 rows…..?</a:t>
            </a:r>
          </a:p>
          <a:p>
            <a:pPr eaLnBrk="1" hangingPunct="1">
              <a:lnSpc>
                <a:spcPct val="80000"/>
              </a:lnSpc>
            </a:pPr>
            <a:r>
              <a:rPr lang="en-US" sz="2000" b="1" i="1" u="sng" baseline="0" dirty="0"/>
              <a:t>S</a:t>
            </a:r>
            <a:r>
              <a:rPr lang="en-US" sz="2000" b="1" i="1" baseline="0" dirty="0"/>
              <a:t>upplies: what supplies will be necessary to complete that agenda item (dots, markers, Post-its, tape, etc.)?</a:t>
            </a:r>
          </a:p>
          <a:p>
            <a:pPr eaLnBrk="1" hangingPunct="1">
              <a:lnSpc>
                <a:spcPct val="80000"/>
              </a:lnSpc>
            </a:pPr>
            <a:r>
              <a:rPr lang="en-US" sz="2000" b="1" i="1" u="sng" baseline="0" dirty="0"/>
              <a:t>T</a:t>
            </a:r>
            <a:r>
              <a:rPr lang="en-US" sz="2000" b="1" i="1" baseline="0" dirty="0"/>
              <a:t>iming: how long will this agenda item take?</a:t>
            </a:r>
          </a:p>
          <a:p>
            <a:pPr eaLnBrk="1" hangingPunct="1">
              <a:lnSpc>
                <a:spcPct val="80000"/>
              </a:lnSpc>
            </a:pPr>
            <a:endParaRPr lang="en-US" sz="2000" b="1" i="1" baseline="0" dirty="0"/>
          </a:p>
          <a:p>
            <a:pPr eaLnBrk="1" hangingPunct="1">
              <a:lnSpc>
                <a:spcPct val="80000"/>
              </a:lnSpc>
            </a:pPr>
            <a:r>
              <a:rPr lang="en-US" sz="2000" b="1" i="1" baseline="0" dirty="0"/>
              <a:t>Won’t this OPQRST be helpful to all of you? </a:t>
            </a:r>
            <a:r>
              <a:rPr lang="en-US" sz="2000" b="1" i="0" baseline="0" dirty="0"/>
              <a:t>[Nod your head.] </a:t>
            </a:r>
            <a:r>
              <a:rPr lang="en-US" sz="2000" b="1" i="1" baseline="0" dirty="0"/>
              <a:t>It has been for me.</a:t>
            </a:r>
            <a:endParaRPr lang="en-US" sz="1200" b="1" i="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831067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80000"/>
              </a:lnSpc>
            </a:pPr>
            <a:r>
              <a:rPr lang="en-US" sz="2000" b="1" i="1" dirty="0"/>
              <a:t>Now, it is time</a:t>
            </a:r>
            <a:r>
              <a:rPr lang="en-US" sz="2000" b="1" i="1" baseline="0" dirty="0"/>
              <a:t> to Educate the Planning Team. How many of you have planning teams? </a:t>
            </a:r>
            <a:r>
              <a:rPr lang="en-US" sz="2000" b="1" baseline="0" dirty="0"/>
              <a:t>[Raise your hand and call on someone to share what a planning team is and how they have used the planning team. Be prepared to share one such as a large system’s implementation of an SAP/Oracle/SFDC implementation and how planning teams typically exist in larger, more complex sessions like these.]</a:t>
            </a:r>
            <a:endParaRPr lang="en-US" sz="1200"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2527010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In</a:t>
            </a:r>
            <a:r>
              <a:rPr lang="en-US" b="1" i="1" baseline="0" dirty="0"/>
              <a:t> Educating the Planning Team the key is to ensure they are a part of the process before, during and after the session as appropriate. </a:t>
            </a:r>
            <a:r>
              <a:rPr lang="en-US" b="1" baseline="0" dirty="0"/>
              <a:t>[Review the slide and the key points.]</a:t>
            </a:r>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316715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There are many different</a:t>
            </a:r>
            <a:r>
              <a:rPr lang="en-US" b="1" i="1" baseline="0" dirty="0"/>
              <a:t> project structures. The key is to know what the structure of your project is and to whom its ultimate success will be measured. There are, of course, times when these roles exist in the same as well as multiple people.</a:t>
            </a:r>
          </a:p>
          <a:p>
            <a:endParaRPr lang="en-US" b="1" i="1" baseline="0" dirty="0"/>
          </a:p>
          <a:p>
            <a:r>
              <a:rPr lang="en-US" b="1" i="1" baseline="0" dirty="0"/>
              <a:t>We also want to ensure we consider the participants and the right blend of functional or subject matter experts (SMEs) and technical experts. All SMEs and no technical participants may be a lot of fun, but who will get the technical work done and what buy-in will exist? All technical people and no functional people? Say no more. Really, it is again about buy-in and our ED = RD x CD.</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3855784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Time for a brief review.</a:t>
            </a:r>
            <a:r>
              <a:rPr lang="en-US" b="1" i="1" baseline="0" dirty="0"/>
              <a:t> Let’s start with our (red) team this time and go clockwise. Here we go.</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1304653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334288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latin typeface="Times New Roman" pitchFamily="-84" charset="0"/>
              </a:rPr>
              <a:t>The tagline of this Principle is Cover</a:t>
            </a:r>
            <a:r>
              <a:rPr lang="en-US" b="1" i="1" baseline="0" dirty="0">
                <a:latin typeface="Times New Roman" pitchFamily="-84" charset="0"/>
              </a:rPr>
              <a:t> All the Bases. How many of you have children, nieces or nephews? [Raise your hand.] Those young relatives that ever participated in T-ball? [Nod your head.] Can you remember what happened the first time they hit that ball off the T, especially if they were right-handed batters? Where did they run? </a:t>
            </a:r>
            <a:r>
              <a:rPr lang="en-US" b="1" i="0" baseline="0" dirty="0">
                <a:latin typeface="Times New Roman" pitchFamily="-84" charset="0"/>
              </a:rPr>
              <a:t>[Get a response and add about how often they run to 3</a:t>
            </a:r>
            <a:r>
              <a:rPr lang="en-US" b="1" i="0" baseline="30000" dirty="0">
                <a:latin typeface="Times New Roman" pitchFamily="-84" charset="0"/>
              </a:rPr>
              <a:t>rd</a:t>
            </a:r>
            <a:r>
              <a:rPr lang="en-US" b="1" i="0" baseline="0" dirty="0">
                <a:latin typeface="Times New Roman" pitchFamily="-84" charset="0"/>
              </a:rPr>
              <a:t> base.] </a:t>
            </a:r>
            <a:r>
              <a:rPr lang="en-US" b="1" i="1" baseline="0" dirty="0">
                <a:latin typeface="Times New Roman" pitchFamily="-84" charset="0"/>
              </a:rPr>
              <a:t>Well you can’t score a run going to third base. Similarly, you cannot be successful in conducting a great facilitated session if you don’t know how to cover all those bases; and, in some cases, order can be important.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a:latin typeface="Times New Roman" pitchFamily="-84" charset="0"/>
              </a:rPr>
              <a:t>Let’s see what we will be covering here.</a:t>
            </a:r>
            <a:r>
              <a:rPr lang="en-US" b="1" baseline="0" dirty="0">
                <a:latin typeface="Times New Roman" pitchFamily="-84" charset="0"/>
              </a:rPr>
              <a:t> [Engagement with PeDeQs.]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latin typeface="Times New Roman" pitchFamily="-84" charset="0"/>
              </a:rPr>
              <a:t>[Purpose:] </a:t>
            </a:r>
            <a:r>
              <a:rPr lang="en-US" b="1" i="1" baseline="0" dirty="0">
                <a:latin typeface="Times New Roman" pitchFamily="-84" charset="0"/>
              </a:rPr>
              <a:t>To start this Principle, I would like to see what we do today as we prepare for a session.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latin typeface="Times New Roman" pitchFamily="-84" charset="0"/>
              </a:rPr>
              <a:t>[Example: not necessary]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latin typeface="Times New Roman" pitchFamily="-84" charset="0"/>
              </a:rPr>
              <a:t>[Directions:] </a:t>
            </a:r>
            <a:r>
              <a:rPr lang="en-US" b="1" i="1" baseline="0" dirty="0">
                <a:latin typeface="Times New Roman" pitchFamily="-84" charset="0"/>
              </a:rPr>
              <a:t>The way I would like to do this is to, again, use our teams. I would like a new team lead, so if you have led your team already today, you are eliminated as the team lead this time. Of the remaining team members, I would like the person whose (first/last) name is closest to the (beginning/end) of the alphabet. Do we all have our new team leads? </a:t>
            </a:r>
            <a:r>
              <a:rPr lang="en-US" b="1" baseline="0" dirty="0">
                <a:latin typeface="Times New Roman" pitchFamily="-84" charset="0"/>
              </a:rPr>
              <a:t>[Check on each team.] </a:t>
            </a:r>
            <a:r>
              <a:rPr lang="en-US" b="1" i="1" baseline="0" dirty="0">
                <a:latin typeface="Times New Roman" pitchFamily="-84" charset="0"/>
              </a:rPr>
              <a:t>OK, now we are going to use our Post-it notes again, each answer on its own individual Post-it note, using the markers to write and as many as possible because quantity counts. I will give each team two minutes to answer after I have asked the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latin typeface="Times New Roman" pitchFamily="-84" charset="0"/>
              </a:rPr>
              <a:t>[Exceptions: none]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latin typeface="Times New Roman" pitchFamily="-84" charset="0"/>
              </a:rPr>
              <a:t>[Questions:] Any questions? [Answer questions.]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latin typeface="Times New Roman" pitchFamily="-84" charset="0"/>
              </a:rPr>
              <a:t>[Starting question:] </a:t>
            </a:r>
            <a:r>
              <a:rPr lang="en-US" b="1" i="1" baseline="0" dirty="0">
                <a:latin typeface="Times New Roman" pitchFamily="-84" charset="0"/>
              </a:rPr>
              <a:t>Think about it – you return to your offices next week. Your boss comes into your office and says to you, “Hey, you just completed that facilitation training, and my boss has a very important meeting he would like you to facilitate two weeks from tomorrow.” Think about all the things you need to do, all the things you will need to do from the time your boss walks out of your office until the session begins two weeks from tomorrow. Starting the clock for two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latin typeface="Times New Roman" pitchFamily="-84" charset="0"/>
              </a:rPr>
              <a:t>[When the time is up, have teams cap their pens and hold their Post-it notes until the slide with all the bases are listed is projected.]</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722904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95196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nSpc>
                <a:spcPct val="80000"/>
              </a:lnSpc>
              <a:spcAft>
                <a:spcPts val="600"/>
              </a:spcAft>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377339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80000"/>
              </a:lnSpc>
            </a:pPr>
            <a:r>
              <a:rPr lang="en-US" sz="2000" b="1" i="1" dirty="0"/>
              <a:t>You remember the slide we used in our discussion about the LSI</a:t>
            </a:r>
            <a:r>
              <a:rPr lang="en-US" sz="2000" b="1" i="1" baseline="0" dirty="0"/>
              <a:t> facilitation methodology and how ours is different from the majority of other methodologies? Well, here is the last example of when we are in the role of the facilitator and the participants have missed something that we must have included. We will likely have tried both the Lead and the Float, and neither worked. The reason we would suggest that approach is that as you move from Leading to Floating to this Hat Technique, the content involvement moves from softer to harder.</a:t>
            </a:r>
            <a:endParaRPr lang="en-US" sz="1200" b="1" i="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2420054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There may be times during facilitated sessions when you are the facilitator as well as the Project Sponsor. You may have already tried the Lead and the Float to no avail. To use the Hat Technique, alert the participants that you are transferring from facilitator to the role of participant by </a:t>
            </a:r>
            <a:r>
              <a:rPr lang="en-US" b="1" i="1" u="sng" dirty="0"/>
              <a:t>changing hats. </a:t>
            </a:r>
          </a:p>
          <a:p>
            <a:pPr eaLnBrk="1" hangingPunct="1"/>
            <a:endParaRPr lang="en-US" b="1" i="1" u="sng" dirty="0"/>
          </a:p>
          <a:p>
            <a:pPr eaLnBrk="1" hangingPunct="1"/>
            <a:r>
              <a:rPr lang="en-US" b="1" i="1" u="none" dirty="0"/>
              <a:t>Often</a:t>
            </a:r>
            <a:r>
              <a:rPr lang="en-US" b="1" i="1" u="none" baseline="0" dirty="0"/>
              <a:t>, I will make it very visible by first saying, “I need to get involved here as a participant.” Then, I will take a seat as a participant and provide my input as if I were talking to the facilitator. When I am done, I stand up, assume the role of the facilitator and clearly point out to the participants that I am back in my role as the facilitator. </a:t>
            </a:r>
            <a:endParaRPr lang="en-US" b="1" i="1" u="none"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2241134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As we mentioned earlier, while we may not be able to interview all of the participants, it is always beneficial</a:t>
            </a:r>
            <a:r>
              <a:rPr lang="en-US" b="1" i="1" baseline="0" dirty="0"/>
              <a:t> to speak to as many participants as feasible. Let’s look at the key considerations associated with Interviewing the Participants.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37967665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While it is often not possible to interview</a:t>
            </a:r>
            <a:r>
              <a:rPr lang="en-US" b="1" i="1" baseline="0" dirty="0"/>
              <a:t> all of the participants, by interviewing as many as possible, we are able to gain another perspective on the session. There are at least three ways to do this:</a:t>
            </a:r>
          </a:p>
          <a:p>
            <a:endParaRPr lang="en-US" b="1" i="1" baseline="0" dirty="0"/>
          </a:p>
          <a:p>
            <a:pPr>
              <a:buFont typeface="Arial" pitchFamily="34" charset="0"/>
              <a:buChar char="•"/>
            </a:pPr>
            <a:r>
              <a:rPr lang="en-US" b="1" i="1" baseline="0" dirty="0"/>
              <a:t>Face-to-face</a:t>
            </a:r>
          </a:p>
          <a:p>
            <a:pPr>
              <a:buFont typeface="Arial" pitchFamily="34" charset="0"/>
              <a:buChar char="•"/>
            </a:pPr>
            <a:endParaRPr lang="en-US" b="1" i="1" baseline="0" dirty="0"/>
          </a:p>
          <a:p>
            <a:pPr>
              <a:buFont typeface="Arial" pitchFamily="34" charset="0"/>
              <a:buChar char="•"/>
            </a:pPr>
            <a:r>
              <a:rPr lang="en-US" b="1" i="1" baseline="0" dirty="0"/>
              <a:t>Via telephone </a:t>
            </a:r>
          </a:p>
          <a:p>
            <a:pPr>
              <a:buFont typeface="Arial" pitchFamily="34" charset="0"/>
              <a:buChar char="•"/>
            </a:pPr>
            <a:endParaRPr lang="en-US" b="1" i="1" baseline="0" dirty="0"/>
          </a:p>
          <a:p>
            <a:pPr>
              <a:buFont typeface="Arial" pitchFamily="34" charset="0"/>
              <a:buChar char="•"/>
            </a:pPr>
            <a:r>
              <a:rPr lang="en-US" b="1" i="1" baseline="0" dirty="0"/>
              <a:t>Setting up group meetings with several participants at a time</a:t>
            </a:r>
          </a:p>
          <a:p>
            <a:endParaRPr lang="en-US" b="1" i="1" baseline="0" dirty="0"/>
          </a:p>
          <a:p>
            <a:r>
              <a:rPr lang="en-US" b="1" i="1" baseline="0" dirty="0"/>
              <a:t>How many of you have used one or more of these approaches? (name), would you be willing to share what you did and how that worked for you? </a:t>
            </a:r>
            <a:r>
              <a:rPr lang="en-US" b="1" baseline="0" dirty="0"/>
              <a:t>[Facilitate the discussion.]</a:t>
            </a:r>
          </a:p>
          <a:p>
            <a:endParaRPr lang="en-US" b="1" baseline="0"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1464778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Here are the key questions to use when</a:t>
            </a:r>
            <a:r>
              <a:rPr lang="en-US" b="1" i="1" baseline="0" dirty="0"/>
              <a:t> Interviewing the Participants. All of them are very insightful. </a:t>
            </a:r>
            <a:r>
              <a:rPr lang="en-US" b="1" i="0" baseline="0" dirty="0"/>
              <a:t>[Go through key points on slide.] </a:t>
            </a:r>
            <a:r>
              <a:rPr lang="en-US" b="1" i="1" baseline="0" dirty="0"/>
              <a:t>And, I especially like: “What is it that I must do to ensure this session is not a waste of your time?”</a:t>
            </a:r>
          </a:p>
          <a:p>
            <a:pPr eaLnBrk="1" hangingPunct="1"/>
            <a:endParaRPr lang="en-US" b="1" i="1" baseline="0" dirty="0"/>
          </a:p>
          <a:p>
            <a:pPr eaLnBrk="1" hangingPunct="1"/>
            <a:r>
              <a:rPr lang="en-US" b="1" i="1" baseline="0" dirty="0"/>
              <a:t>I almost always get the response, “Nothing.” I am clear to respond to those participants with, “OK, that means whatever we do in the session or whatever results we get, you will be OK. Is that what you are saying?” To which, I get much more information that is often helpful about the group dynamics around that session.</a:t>
            </a:r>
          </a:p>
          <a:p>
            <a:pPr eaLnBrk="1" hangingPunct="1"/>
            <a:endParaRPr lang="en-US" b="1" i="1" baseline="0" dirty="0"/>
          </a:p>
          <a:p>
            <a:pPr eaLnBrk="1" hangingPunct="1"/>
            <a:r>
              <a:rPr lang="en-US" b="1" i="1" baseline="0" dirty="0"/>
              <a:t>Has anyone else had the same or different types of results? </a:t>
            </a:r>
            <a:r>
              <a:rPr lang="en-US" b="1" baseline="0" dirty="0"/>
              <a:t>[Facilitate the discussion.]</a:t>
            </a:r>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36449815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cs typeface="ＭＳ Ｐゴシック" charset="-128"/>
              </a:rPr>
              <a:t>Here is another important point regarding the overall “look</a:t>
            </a:r>
            <a:r>
              <a:rPr lang="en-US" b="1" i="1" baseline="0" dirty="0">
                <a:latin typeface="Times New Roman" charset="0"/>
                <a:ea typeface="ＭＳ Ｐゴシック" charset="-128"/>
                <a:cs typeface="ＭＳ Ｐゴシック" charset="-128"/>
              </a:rPr>
              <a:t> and feel” of the session and increasing the effectiveness of our sessions. We might select every</a:t>
            </a:r>
            <a:r>
              <a:rPr lang="en-US" b="1" i="1" dirty="0">
                <a:latin typeface="Times New Roman" charset="0"/>
              </a:rPr>
              <a:t> participant, and every participant</a:t>
            </a:r>
            <a:r>
              <a:rPr lang="en-US" b="1" i="1" baseline="0" dirty="0">
                <a:latin typeface="Times New Roman" charset="0"/>
              </a:rPr>
              <a:t> </a:t>
            </a:r>
            <a:r>
              <a:rPr lang="en-US" b="1" i="1" dirty="0">
                <a:latin typeface="Times New Roman" charset="0"/>
              </a:rPr>
              <a:t>might be just great.</a:t>
            </a:r>
            <a:r>
              <a:rPr lang="en-US" b="1" i="1" baseline="0" dirty="0">
                <a:latin typeface="Times New Roman" charset="0"/>
              </a:rPr>
              <a:t> </a:t>
            </a:r>
            <a:r>
              <a:rPr lang="en-US" b="1" i="1" dirty="0">
                <a:latin typeface="Times New Roman" charset="0"/>
              </a:rPr>
              <a:t>But what if they are all from one functional area? Or all very analytical? Or very “touchy feely?” To avoid this from occurring, we should look at each participant individually and then the group as a whole. Do you have key representation? Different communication styles? Etc.</a:t>
            </a:r>
          </a:p>
          <a:p>
            <a:endParaRPr lang="en-US" b="1" i="1" dirty="0">
              <a:latin typeface="Times New Roman" charset="0"/>
            </a:endParaRPr>
          </a:p>
          <a:p>
            <a:r>
              <a:rPr lang="en-US" b="1" i="1" dirty="0">
                <a:latin typeface="Times New Roman" charset="0"/>
              </a:rPr>
              <a:t>Any questions on the Selecting Session Participants?</a:t>
            </a: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1618899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Thi</a:t>
            </a:r>
            <a:r>
              <a:rPr lang="en-US" b="1" i="1" baseline="0" dirty="0"/>
              <a:t>s slide contains some of the key areas to explore regarding the participants. What are some of the benefits of determining the answers to these questions? </a:t>
            </a:r>
            <a:r>
              <a:rPr lang="en-US" b="1" baseline="0" dirty="0"/>
              <a:t>[Facilitate the discussion; key points including avoiding dysfunctional behavior, asking questions the right way to the right people at the right time, who to go to for solutions, etc.] </a:t>
            </a:r>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755935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When</a:t>
            </a:r>
            <a:r>
              <a:rPr lang="en-US" b="1" i="1" baseline="0" dirty="0"/>
              <a:t> we facilitate a session, as facilitators, we do not need to be experts in that subject area. At the same time, we should not be unprepared or ill informed. So, we will want to Get Oriented on the Business Area.</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49</a:t>
            </a:fld>
            <a:endParaRPr lang="en-US" dirty="0"/>
          </a:p>
        </p:txBody>
      </p:sp>
    </p:spTree>
    <p:extLst>
      <p:ext uri="{BB962C8B-B14F-4D97-AF65-F5344CB8AC3E}">
        <p14:creationId xmlns:p14="http://schemas.microsoft.com/office/powerpoint/2010/main" val="4069170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We have the 11 best practices/techniques in this principle. So, let’s get started</a:t>
            </a:r>
            <a:r>
              <a:rPr lang="en-US" b="1" i="1" baseline="0" dirty="0"/>
              <a:t> with Interviewing the Sponsor.</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18628718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Typically,</a:t>
            </a:r>
            <a:r>
              <a:rPr lang="en-US" b="1" i="1" baseline="0" dirty="0"/>
              <a:t> </a:t>
            </a:r>
            <a:r>
              <a:rPr lang="en-US" b="1" i="1" dirty="0"/>
              <a:t>there is a lot of information on the web, or, we find when asking the Sponsor for information, they are more than willing to provide us information we need</a:t>
            </a:r>
            <a:r>
              <a:rPr lang="en-US" b="1" i="1" baseline="0" dirty="0"/>
              <a:t> – a</a:t>
            </a:r>
            <a:r>
              <a:rPr lang="en-US" b="1" i="1" dirty="0"/>
              <a:t>s are many of the participants. The areas we would look into are included</a:t>
            </a:r>
            <a:r>
              <a:rPr lang="en-US" b="1" i="1" baseline="0" dirty="0"/>
              <a:t> on this slide.</a:t>
            </a:r>
          </a:p>
          <a:p>
            <a:pPr eaLnBrk="1" hangingPunct="1"/>
            <a:endParaRPr lang="en-US" b="1" i="1" baseline="0" dirty="0"/>
          </a:p>
          <a:p>
            <a:pPr eaLnBrk="1" hangingPunct="1"/>
            <a:r>
              <a:rPr lang="en-US" b="1" i="1" baseline="0" dirty="0"/>
              <a:t>Any comments or questions regarding any or all of these? </a:t>
            </a:r>
            <a:r>
              <a:rPr lang="en-US" b="1" baseline="0" dirty="0"/>
              <a:t>[Facilitate the discussion.]</a:t>
            </a:r>
          </a:p>
        </p:txBody>
      </p:sp>
      <p:sp>
        <p:nvSpPr>
          <p:cNvPr id="4" name="Slide Number Placeholder 3"/>
          <p:cNvSpPr>
            <a:spLocks noGrp="1"/>
          </p:cNvSpPr>
          <p:nvPr>
            <p:ph type="sldNum" sz="quarter" idx="10"/>
          </p:nvPr>
        </p:nvSpPr>
        <p:spPr/>
        <p:txBody>
          <a:bodyPr/>
          <a:lstStyle/>
          <a:p>
            <a:fld id="{4B573F6C-1218-BD4D-A5E4-4AD687B88FB2}" type="slidenum">
              <a:rPr lang="en-US" smtClean="0"/>
              <a:pPr/>
              <a:t>50</a:t>
            </a:fld>
            <a:endParaRPr lang="en-US" dirty="0"/>
          </a:p>
        </p:txBody>
      </p:sp>
    </p:spTree>
    <p:extLst>
      <p:ext uri="{BB962C8B-B14F-4D97-AF65-F5344CB8AC3E}">
        <p14:creationId xmlns:p14="http://schemas.microsoft.com/office/powerpoint/2010/main" val="3097919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We find it very helpful to ensure we Prepare</a:t>
            </a:r>
            <a:r>
              <a:rPr lang="en-US" b="1" i="1" baseline="0" dirty="0"/>
              <a:t> the Room in the most advantageous setup possible. Let’s look at what we mean.</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51</a:t>
            </a:fld>
            <a:endParaRPr lang="en-US" dirty="0"/>
          </a:p>
        </p:txBody>
      </p:sp>
    </p:spTree>
    <p:extLst>
      <p:ext uri="{BB962C8B-B14F-4D97-AF65-F5344CB8AC3E}">
        <p14:creationId xmlns:p14="http://schemas.microsoft.com/office/powerpoint/2010/main" val="38492677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90000"/>
              </a:lnSpc>
            </a:pPr>
            <a:r>
              <a:rPr lang="en-US" sz="2200" b="1" i="1" dirty="0"/>
              <a:t>Our preferred setup is either the semi-circle</a:t>
            </a:r>
            <a:r>
              <a:rPr lang="en-US" sz="2200" b="1" i="1" baseline="0" dirty="0"/>
              <a:t> or the open “U.” Think about the sessions you have been a part of. Think of the physical setup for the sessions that worked the best for you. Why might the two setups on this slide work best for us as facilitators? </a:t>
            </a:r>
            <a:r>
              <a:rPr lang="en-US" sz="2200" b="1" baseline="0" dirty="0"/>
              <a:t>[Facilitate the discussion; key points: participants can see the non-verbal responses, facilitator can break eye contact when a disagreement arises, facilitator can better “control” the group dynamics, etc.]</a:t>
            </a:r>
            <a:endParaRPr lang="en-US" sz="2200"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52</a:t>
            </a:fld>
            <a:endParaRPr lang="en-US" dirty="0"/>
          </a:p>
        </p:txBody>
      </p:sp>
    </p:spTree>
    <p:extLst>
      <p:ext uri="{BB962C8B-B14F-4D97-AF65-F5344CB8AC3E}">
        <p14:creationId xmlns:p14="http://schemas.microsoft.com/office/powerpoint/2010/main" val="3776935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In spite of these preferred room setups, there are times</a:t>
            </a:r>
            <a:r>
              <a:rPr lang="en-US" b="1" i="1" baseline="0" dirty="0"/>
              <a:t> when we are in a situation that may be less than ideal. Let’s look at some of these as well as ways to mitigate the negative impact associated with those difficult setups.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53</a:t>
            </a:fld>
            <a:endParaRPr lang="en-US" dirty="0"/>
          </a:p>
        </p:txBody>
      </p:sp>
    </p:spTree>
    <p:extLst>
      <p:ext uri="{BB962C8B-B14F-4D97-AF65-F5344CB8AC3E}">
        <p14:creationId xmlns:p14="http://schemas.microsoft.com/office/powerpoint/2010/main" val="20244674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First,</a:t>
            </a:r>
            <a:r>
              <a:rPr lang="en-US" b="1" i="1" baseline="0" dirty="0"/>
              <a:t> there is the conference room tables. Often, in a boardroom we find this setup. Who can share some of the techniques they use when faced with this setup? </a:t>
            </a:r>
            <a:r>
              <a:rPr lang="en-US" b="1" i="0" baseline="0" dirty="0"/>
              <a:t>[Facilitate the discussion; then, use the slide to highlight key points.]</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54</a:t>
            </a:fld>
            <a:endParaRPr lang="en-US" dirty="0"/>
          </a:p>
        </p:txBody>
      </p:sp>
    </p:spTree>
    <p:extLst>
      <p:ext uri="{BB962C8B-B14F-4D97-AF65-F5344CB8AC3E}">
        <p14:creationId xmlns:p14="http://schemas.microsoft.com/office/powerpoint/2010/main" val="35931377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How about the classroom or auditorium</a:t>
            </a:r>
            <a:r>
              <a:rPr lang="en-US" b="1" i="1" baseline="0" dirty="0"/>
              <a:t> setup where there are rows of people, one row behind the other? How have some of you handled this room setup? </a:t>
            </a:r>
            <a:r>
              <a:rPr lang="en-US" b="1" baseline="0" dirty="0"/>
              <a:t>[Facilitate the discussion; then, use slide to add additional points.]</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55</a:t>
            </a:fld>
            <a:endParaRPr lang="en-US" dirty="0"/>
          </a:p>
        </p:txBody>
      </p:sp>
    </p:spTree>
    <p:extLst>
      <p:ext uri="{BB962C8B-B14F-4D97-AF65-F5344CB8AC3E}">
        <p14:creationId xmlns:p14="http://schemas.microsoft.com/office/powerpoint/2010/main" val="40997747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There are other points to consider as part of the room setup,</a:t>
            </a:r>
            <a:r>
              <a:rPr lang="en-US" b="1" i="1" baseline="0" dirty="0"/>
              <a:t> and one is the entrance way in front of the room. It is best if the entrance is in the rear of the room to avoid distractions.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56</a:t>
            </a:fld>
            <a:endParaRPr lang="en-US" dirty="0"/>
          </a:p>
        </p:txBody>
      </p:sp>
    </p:spTree>
    <p:extLst>
      <p:ext uri="{BB962C8B-B14F-4D97-AF65-F5344CB8AC3E}">
        <p14:creationId xmlns:p14="http://schemas.microsoft.com/office/powerpoint/2010/main" val="40687554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Some additional room</a:t>
            </a:r>
            <a:r>
              <a:rPr lang="en-US" b="1" i="1" baseline="0" dirty="0"/>
              <a:t> needs include…</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57</a:t>
            </a:fld>
            <a:endParaRPr lang="en-US" dirty="0"/>
          </a:p>
        </p:txBody>
      </p:sp>
    </p:spTree>
    <p:extLst>
      <p:ext uri="{BB962C8B-B14F-4D97-AF65-F5344CB8AC3E}">
        <p14:creationId xmlns:p14="http://schemas.microsoft.com/office/powerpoint/2010/main" val="735779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Ensure adequate supplies and</a:t>
            </a:r>
            <a:r>
              <a:rPr lang="en-US" b="1" i="1" baseline="0" dirty="0"/>
              <a:t> backup equipment. Consider building a “facilitator kit” that can go with you every time you conduct a facilitation engagement. </a:t>
            </a:r>
            <a:r>
              <a:rPr lang="en-US" b="1" baseline="0" dirty="0"/>
              <a:t>[Review the slide.] </a:t>
            </a:r>
            <a:r>
              <a:rPr lang="en-US" b="1" i="1" baseline="0" dirty="0"/>
              <a:t>Are there other items any of you find you use routinely? </a:t>
            </a:r>
            <a:r>
              <a:rPr lang="en-US" b="1" baseline="0" dirty="0"/>
              <a:t>[Facilitate the discussion.]</a:t>
            </a:r>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58</a:t>
            </a:fld>
            <a:endParaRPr lang="en-US" dirty="0"/>
          </a:p>
        </p:txBody>
      </p:sp>
    </p:spTree>
    <p:extLst>
      <p:ext uri="{BB962C8B-B14F-4D97-AF65-F5344CB8AC3E}">
        <p14:creationId xmlns:p14="http://schemas.microsoft.com/office/powerpoint/2010/main" val="8515555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We find using flip charts have many benefits. One of the</a:t>
            </a:r>
            <a:r>
              <a:rPr lang="en-US" b="1" i="1" baseline="0" dirty="0"/>
              <a:t> keys is the way we use the wall. To do that it is important to Establish Your Wall Plan. Look for a good place to post things like the agenda, ground rules, and the parking boards. And, then, ensure there is a starting point for posting the charts developed as the session progresses, so the participants can “see the session unfold” as you progress through the agenda. We will also cover the importance of this for focus when we cover Principle 3 – Focusing the Group.</a:t>
            </a:r>
            <a:endParaRPr lang="en-US" b="1" i="1" dirty="0"/>
          </a:p>
          <a:p>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59</a:t>
            </a:fld>
            <a:endParaRPr lang="en-US" dirty="0"/>
          </a:p>
        </p:txBody>
      </p:sp>
    </p:spTree>
    <p:extLst>
      <p:ext uri="{BB962C8B-B14F-4D97-AF65-F5344CB8AC3E}">
        <p14:creationId xmlns:p14="http://schemas.microsoft.com/office/powerpoint/2010/main" val="24747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In our methodology</a:t>
            </a:r>
            <a:r>
              <a:rPr lang="en-US" b="1" i="1" baseline="0" dirty="0"/>
              <a:t> we have 12 bases that we believe are needed to be addressed. These 12 bases can be grouped into three categories. These categories are People, Method and Logistics. </a:t>
            </a:r>
            <a:r>
              <a:rPr lang="en-US" b="1" baseline="0" dirty="0"/>
              <a:t>[Refer to the flip chart.] </a:t>
            </a:r>
            <a:r>
              <a:rPr lang="en-US" b="1" i="1" baseline="0" dirty="0"/>
              <a:t>Let’s start by looking briefly at the bases within each category and then go deeper in each.</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3926330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If we wait until</a:t>
            </a:r>
            <a:r>
              <a:rPr lang="en-US" b="1" i="1" baseline="0" dirty="0"/>
              <a:t> we are ready to start to Prepare Your Opening, you will be “winging it,” and that does not allow us to make sure we make that lasting first impression. So, during our preparation we want to ensure we address this.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60</a:t>
            </a:fld>
            <a:endParaRPr lang="en-US" dirty="0"/>
          </a:p>
        </p:txBody>
      </p:sp>
    </p:spTree>
    <p:extLst>
      <p:ext uri="{BB962C8B-B14F-4D97-AF65-F5344CB8AC3E}">
        <p14:creationId xmlns:p14="http://schemas.microsoft.com/office/powerpoint/2010/main" val="42818992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The four</a:t>
            </a:r>
            <a:r>
              <a:rPr lang="en-US" b="1" i="1" baseline="0" dirty="0"/>
              <a:t> key areas to address in the preparing our opening are the Inform, Excite, Empower and Involve. We will be going deep on these in the next principle, Principle 2 – Getting the Session Started. We will cover the details of this IEEI at that time.</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61</a:t>
            </a:fld>
            <a:endParaRPr lang="en-US" dirty="0"/>
          </a:p>
        </p:txBody>
      </p:sp>
    </p:spTree>
    <p:extLst>
      <p:ext uri="{BB962C8B-B14F-4D97-AF65-F5344CB8AC3E}">
        <p14:creationId xmlns:p14="http://schemas.microsoft.com/office/powerpoint/2010/main" val="22357095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How</a:t>
            </a:r>
            <a:r>
              <a:rPr lang="en-US" b="1" i="1" baseline="0" dirty="0"/>
              <a:t> many of you use ground rules? </a:t>
            </a:r>
            <a:r>
              <a:rPr lang="en-US" b="1" i="0" baseline="0" dirty="0"/>
              <a:t>[Raise your hand.] </a:t>
            </a:r>
            <a:r>
              <a:rPr lang="en-US" b="1" i="1" baseline="0" dirty="0"/>
              <a:t>They really can work to help us, can’t they? </a:t>
            </a:r>
            <a:r>
              <a:rPr lang="en-US" b="1" i="0" baseline="0" dirty="0"/>
              <a:t>[Nod your head.] </a:t>
            </a:r>
            <a:r>
              <a:rPr lang="en-US" b="1" i="1" baseline="0" dirty="0"/>
              <a:t>In our preparation with both the sponsor and the participants, we can often learn about issues for which the right ground rules can help us avoid or address. Ground rules may also encourage more group participation and interaction.</a:t>
            </a:r>
          </a:p>
          <a:p>
            <a:pPr eaLnBrk="1" hangingPunct="1"/>
            <a:endParaRPr lang="en-US" b="1" i="1" baseline="0" dirty="0"/>
          </a:p>
          <a:p>
            <a:pPr eaLnBrk="1" hangingPunct="1"/>
            <a:r>
              <a:rPr lang="en-US" b="1" i="1" baseline="0" dirty="0"/>
              <a:t>Think about some of the issues you have had in sessions you have led or participated in. Think about situations that have arisen that might have been avoided with some ground rules. What are some ground rules that did or could have addressed those situations? </a:t>
            </a:r>
            <a:r>
              <a:rPr lang="en-US" b="1" i="0" baseline="0" dirty="0"/>
              <a:t>[Facilitate the discussion and have an example or 2 to share with the group such as 1) silence means consensus or 2) build up, etc.]</a:t>
            </a:r>
            <a:endParaRPr lang="en-US" b="1" i="0"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62</a:t>
            </a:fld>
            <a:endParaRPr lang="en-US" dirty="0"/>
          </a:p>
        </p:txBody>
      </p:sp>
    </p:spTree>
    <p:extLst>
      <p:ext uri="{BB962C8B-B14F-4D97-AF65-F5344CB8AC3E}">
        <p14:creationId xmlns:p14="http://schemas.microsoft.com/office/powerpoint/2010/main" val="4119789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latin typeface="+mn-lt"/>
              </a:rPr>
              <a:t>When</a:t>
            </a:r>
            <a:r>
              <a:rPr lang="en-US" b="1" i="1" baseline="0" dirty="0">
                <a:latin typeface="+mn-lt"/>
              </a:rPr>
              <a:t> we Prepare the Session Objective Statement, it helps to provide the laser focus successful sessions have. We find it helpful to include these on a flip chart posted in a prominent place in the meeting room for easy reference.</a:t>
            </a:r>
            <a:endParaRPr lang="en-US" b="1" i="1" dirty="0">
              <a:latin typeface="Times New Roman" charset="0"/>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63</a:t>
            </a:fld>
            <a:endParaRPr lang="en-US" dirty="0"/>
          </a:p>
        </p:txBody>
      </p:sp>
    </p:spTree>
    <p:extLst>
      <p:ext uri="{BB962C8B-B14F-4D97-AF65-F5344CB8AC3E}">
        <p14:creationId xmlns:p14="http://schemas.microsoft.com/office/powerpoint/2010/main" val="15259078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Let’s do a final review</a:t>
            </a:r>
            <a:r>
              <a:rPr lang="en-US" b="1" i="1" baseline="0" dirty="0"/>
              <a:t> of this principle. We will begin with our (blue) team and move counter clockwise. </a:t>
            </a:r>
            <a:r>
              <a:rPr lang="en-US" b="1" baseline="0" dirty="0"/>
              <a:t>[Conduct the review with high energy, awarding dots, etc.]</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64</a:t>
            </a:fld>
            <a:endParaRPr lang="en-US" dirty="0"/>
          </a:p>
        </p:txBody>
      </p:sp>
    </p:spTree>
    <p:extLst>
      <p:ext uri="{BB962C8B-B14F-4D97-AF65-F5344CB8AC3E}">
        <p14:creationId xmlns:p14="http://schemas.microsoft.com/office/powerpoint/2010/main" val="801766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65</a:t>
            </a:fld>
            <a:endParaRPr lang="en-US" dirty="0"/>
          </a:p>
        </p:txBody>
      </p:sp>
    </p:spTree>
    <p:extLst>
      <p:ext uri="{BB962C8B-B14F-4D97-AF65-F5344CB8AC3E}">
        <p14:creationId xmlns:p14="http://schemas.microsoft.com/office/powerpoint/2010/main" val="34365535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66</a:t>
            </a:fld>
            <a:endParaRPr lang="en-US" dirty="0"/>
          </a:p>
        </p:txBody>
      </p:sp>
    </p:spTree>
    <p:extLst>
      <p:ext uri="{BB962C8B-B14F-4D97-AF65-F5344CB8AC3E}">
        <p14:creationId xmlns:p14="http://schemas.microsoft.com/office/powerpoint/2010/main" val="15352150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nSpc>
                <a:spcPct val="80000"/>
              </a:lnSpc>
              <a:spcAft>
                <a:spcPts val="600"/>
              </a:spcAft>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67</a:t>
            </a:fld>
            <a:endParaRPr lang="en-US" dirty="0"/>
          </a:p>
        </p:txBody>
      </p:sp>
    </p:spTree>
    <p:extLst>
      <p:ext uri="{BB962C8B-B14F-4D97-AF65-F5344CB8AC3E}">
        <p14:creationId xmlns:p14="http://schemas.microsoft.com/office/powerpoint/2010/main" val="28752121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68</a:t>
            </a:fld>
            <a:endParaRPr lang="en-US" dirty="0"/>
          </a:p>
        </p:txBody>
      </p:sp>
    </p:spTree>
    <p:extLst>
      <p:ext uri="{BB962C8B-B14F-4D97-AF65-F5344CB8AC3E}">
        <p14:creationId xmlns:p14="http://schemas.microsoft.com/office/powerpoint/2010/main" val="31388781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69</a:t>
            </a:fld>
            <a:endParaRPr lang="en-US" dirty="0"/>
          </a:p>
        </p:txBody>
      </p:sp>
    </p:spTree>
    <p:extLst>
      <p:ext uri="{BB962C8B-B14F-4D97-AF65-F5344CB8AC3E}">
        <p14:creationId xmlns:p14="http://schemas.microsoft.com/office/powerpoint/2010/main" val="75964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First is</a:t>
            </a:r>
            <a:r>
              <a:rPr lang="en-US" b="1" i="1" baseline="0" dirty="0"/>
              <a:t> </a:t>
            </a:r>
            <a:r>
              <a:rPr lang="en-US" b="1" i="1" dirty="0"/>
              <a:t>People</a:t>
            </a:r>
            <a:r>
              <a:rPr lang="en-US" b="1" i="1" baseline="0" dirty="0"/>
              <a:t> including the Sponsor, the Planning Team and the Participants.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3142175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70</a:t>
            </a:fld>
            <a:endParaRPr lang="en-US" dirty="0"/>
          </a:p>
        </p:txBody>
      </p:sp>
    </p:spTree>
    <p:extLst>
      <p:ext uri="{BB962C8B-B14F-4D97-AF65-F5344CB8AC3E}">
        <p14:creationId xmlns:p14="http://schemas.microsoft.com/office/powerpoint/2010/main" val="14358933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71</a:t>
            </a:fld>
            <a:endParaRPr lang="en-US" dirty="0"/>
          </a:p>
        </p:txBody>
      </p:sp>
    </p:spTree>
    <p:extLst>
      <p:ext uri="{BB962C8B-B14F-4D97-AF65-F5344CB8AC3E}">
        <p14:creationId xmlns:p14="http://schemas.microsoft.com/office/powerpoint/2010/main" val="21591372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We have just completed</a:t>
            </a:r>
            <a:r>
              <a:rPr lang="en-US" b="1" i="1" baseline="0" dirty="0"/>
              <a:t> a look at all of the best practices/techniques associated with Principle 1 – Preparing for Success. Are there any further questions or comments? </a:t>
            </a:r>
            <a:r>
              <a:rPr lang="en-US" b="1" baseline="0" dirty="0"/>
              <a:t>[Facilitate the discussion; then, set up for a break.]</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72</a:t>
            </a:fld>
            <a:endParaRPr lang="en-US" dirty="0"/>
          </a:p>
        </p:txBody>
      </p:sp>
    </p:spTree>
    <p:extLst>
      <p:ext uri="{BB962C8B-B14F-4D97-AF65-F5344CB8AC3E}">
        <p14:creationId xmlns:p14="http://schemas.microsoft.com/office/powerpoint/2010/main" val="22484997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73</a:t>
            </a:fld>
            <a:endParaRPr lang="en-US" dirty="0"/>
          </a:p>
        </p:txBody>
      </p:sp>
    </p:spTree>
    <p:extLst>
      <p:ext uri="{BB962C8B-B14F-4D97-AF65-F5344CB8AC3E}">
        <p14:creationId xmlns:p14="http://schemas.microsoft.com/office/powerpoint/2010/main" val="347189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Next</a:t>
            </a:r>
            <a:r>
              <a:rPr lang="en-US" b="1" i="1" baseline="0" dirty="0"/>
              <a:t> is Method. In Method we have five of the 12 bases.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193003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 Finally, in Logistics we have four specific bases.</a:t>
            </a: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97432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4.pdf"/><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df"/><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d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d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a:t>Copyright 1992-2015, Leadership Strategies, Inc. V15.02</a:t>
            </a:r>
            <a:endParaRPr lang="en-US" dirty="0"/>
          </a:p>
        </p:txBody>
      </p:sp>
    </p:spTree>
    <p:extLst>
      <p:ext uri="{BB962C8B-B14F-4D97-AF65-F5344CB8AC3E}">
        <p14:creationId xmlns:p14="http://schemas.microsoft.com/office/powerpoint/2010/main" val="196337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r>
              <a:rPr lang="en-US"/>
              <a:t>Copyright 1992-2015, Leadership Strategies, Inc. V15.02</a:t>
            </a:r>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86058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tx2"/>
                </a:solidFill>
                <a:latin typeface="Franklin Gothic Book"/>
                <a:cs typeface="Franklin Gothic Book"/>
              </a:rPr>
              <a:t>Copyright 1992-2015, Leadership Strategies, Inc. V17.06</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995850" y="1771917"/>
            <a:ext cx="4250909" cy="3564146"/>
          </a:xfrm>
          <a:prstGeom prst="rect">
            <a:avLst/>
          </a:prstGeom>
        </p:spPr>
      </p:pic>
    </p:spTree>
    <p:extLst>
      <p:ext uri="{BB962C8B-B14F-4D97-AF65-F5344CB8AC3E}">
        <p14:creationId xmlns:p14="http://schemas.microsoft.com/office/powerpoint/2010/main" val="155036565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a:t>
            </a:r>
            <a:r>
              <a:rPr lang="en-US" sz="1000" dirty="0">
                <a:solidFill>
                  <a:srgbClr val="00467F"/>
                </a:solidFill>
                <a:latin typeface="Franklin Gothic Book"/>
                <a:cs typeface="Franklin Gothic Book"/>
              </a:rPr>
              <a:t>V17.06</a:t>
            </a:r>
            <a:endParaRPr lang="en-US" sz="1000" dirty="0">
              <a:solidFill>
                <a:schemeClr val="bg1"/>
              </a:solidFill>
              <a:latin typeface="Franklin Gothic Book"/>
              <a:cs typeface="Franklin Gothic Book"/>
            </a:endParaRPr>
          </a:p>
        </p:txBody>
      </p:sp>
    </p:spTree>
    <p:extLst>
      <p:ext uri="{BB962C8B-B14F-4D97-AF65-F5344CB8AC3E}">
        <p14:creationId xmlns:p14="http://schemas.microsoft.com/office/powerpoint/2010/main" val="122396022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00467F"/>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00467F"/>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353995725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Box 8"/>
          <p:cNvSpPr txBox="1"/>
          <p:nvPr userDrawn="1"/>
        </p:nvSpPr>
        <p:spPr>
          <a:xfrm>
            <a:off x="551782"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8534399" y="2493324"/>
            <a:ext cx="3287184" cy="2064046"/>
          </a:xfrm>
          <a:prstGeom prst="rect">
            <a:avLst/>
          </a:prstGeom>
        </p:spPr>
      </p:pic>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083852" y="69683"/>
            <a:ext cx="9921645" cy="6449068"/>
          </a:xfrm>
          <a:prstGeom prst="rect">
            <a:avLst/>
          </a:prstGeom>
        </p:spPr>
      </p:pic>
      <p:sp>
        <p:nvSpPr>
          <p:cNvPr id="2" name="Title 1"/>
          <p:cNvSpPr>
            <a:spLocks noGrp="1"/>
          </p:cNvSpPr>
          <p:nvPr>
            <p:ph type="ctrTitle"/>
          </p:nvPr>
        </p:nvSpPr>
        <p:spPr>
          <a:xfrm>
            <a:off x="2558274" y="1965496"/>
            <a:ext cx="7142340" cy="1470025"/>
          </a:xfrm>
        </p:spPr>
        <p:txBody>
          <a:bodyPr anchor="t">
            <a:normAutofit/>
          </a:bodyPr>
          <a:lstStyle>
            <a:lvl1pPr>
              <a:lnSpc>
                <a:spcPts val="5420"/>
              </a:lnSpc>
              <a:defRPr sz="6600" cap="all" spc="-150"/>
            </a:lvl1pPr>
          </a:lstStyle>
          <a:p>
            <a:endParaRPr lang="en-US" dirty="0"/>
          </a:p>
        </p:txBody>
      </p:sp>
      <p:sp>
        <p:nvSpPr>
          <p:cNvPr id="9" name="TextBox 8"/>
          <p:cNvSpPr txBox="1"/>
          <p:nvPr userDrawn="1"/>
        </p:nvSpPr>
        <p:spPr>
          <a:xfrm>
            <a:off x="4879485"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
        <p:nvSpPr>
          <p:cNvPr id="11" name="TextBox 10"/>
          <p:cNvSpPr txBox="1"/>
          <p:nvPr userDrawn="1"/>
        </p:nvSpPr>
        <p:spPr>
          <a:xfrm>
            <a:off x="9543941"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Content Placeholder 13"/>
          <p:cNvSpPr>
            <a:spLocks noGrp="1"/>
          </p:cNvSpPr>
          <p:nvPr>
            <p:ph sz="quarter" idx="10" hasCustomPrompt="1"/>
          </p:nvPr>
        </p:nvSpPr>
        <p:spPr>
          <a:xfrm>
            <a:off x="2558273" y="3657600"/>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1371717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1753466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acilitation Cycl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endParaRPr lang="en-US" dirty="0"/>
          </a:p>
        </p:txBody>
      </p:sp>
    </p:spTree>
    <p:extLst>
      <p:ext uri="{BB962C8B-B14F-4D97-AF65-F5344CB8AC3E}">
        <p14:creationId xmlns:p14="http://schemas.microsoft.com/office/powerpoint/2010/main" val="1233861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a:t>
            </a:r>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368878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a:t>
            </a:r>
            <a:endParaRPr lang="en-US" dirty="0"/>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647221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a:t>
            </a:r>
            <a:endParaRPr lang="en-US" dirty="0"/>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996401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a:t>
            </a:r>
            <a:endParaRPr lang="en-US" dirty="0"/>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964265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51817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a:t>Copyright 1992-2015, Leadership Strategies, Inc. V15.02</a:t>
            </a:r>
          </a:p>
        </p:txBody>
      </p:sp>
      <p:pic>
        <p:nvPicPr>
          <p:cNvPr id="11" name="Picture 10" descr="background_standard_screen.jpg">
            <a:extLst>
              <a:ext uri="{FF2B5EF4-FFF2-40B4-BE49-F238E27FC236}">
                <a16:creationId xmlns:a16="http://schemas.microsoft.com/office/drawing/2014/main" id="{E9995FF7-A352-493A-BEAB-90783EC32EE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8D10F43-732E-4AEB-9D43-42E6CD3CA26B}"/>
              </a:ext>
            </a:extLst>
          </p:cNvPr>
          <p:cNvSpPr/>
          <p:nvPr userDrawn="1"/>
        </p:nvSpPr>
        <p:spPr>
          <a:xfrm>
            <a:off x="1" y="0"/>
            <a:ext cx="457256"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53E4F1DC-31CF-41E2-ABB0-C861D263F5E8}"/>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028CC003-A56C-4070-AF44-EB0DA649186D}"/>
              </a:ext>
            </a:extLst>
          </p:cNvPr>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8692549" y="6360187"/>
            <a:ext cx="3113692" cy="444477"/>
          </a:xfrm>
          <a:prstGeom prst="rect">
            <a:avLst/>
          </a:prstGeom>
        </p:spPr>
      </p:pic>
      <p:sp>
        <p:nvSpPr>
          <p:cNvPr id="15" name="TextBox 14">
            <a:extLst>
              <a:ext uri="{FF2B5EF4-FFF2-40B4-BE49-F238E27FC236}">
                <a16:creationId xmlns:a16="http://schemas.microsoft.com/office/drawing/2014/main" id="{8B60A576-17AA-4CC0-AC5A-3079C7C2259E}"/>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7" name="TextBox 16">
            <a:extLst>
              <a:ext uri="{FF2B5EF4-FFF2-40B4-BE49-F238E27FC236}">
                <a16:creationId xmlns:a16="http://schemas.microsoft.com/office/drawing/2014/main" id="{2C89BD27-4314-45F3-AF38-A194241C3BA4}"/>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114687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a:t>Copyright 1992-2015, Leadership Strategies, Inc. V15.02</a:t>
            </a: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33882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a:t>Copyright 1992-2015, Leadership Strategies, Inc. V15.02</a:t>
            </a: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1054738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r>
              <a:rPr lang="en-US"/>
              <a:t>Copyright 1992-2015, Leadership Strategies, Inc. V15.02</a:t>
            </a:r>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898399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p:txBody>
          <a:bodyPr/>
          <a:lstStyle/>
          <a:p>
            <a:r>
              <a:rPr lang="en-US"/>
              <a:t>Copyright 1992-2015, Leadership Strategies, Inc. V15.02</a:t>
            </a:r>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545135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p:txBody>
          <a:bodyPr/>
          <a:lstStyle/>
          <a:p>
            <a:r>
              <a:rPr lang="en-US"/>
              <a:t>Copyright 1992-2015, Leadership Strategies, Inc. V15.02</a:t>
            </a:r>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723421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r>
              <a:rPr lang="en-US"/>
              <a:t>Copyright 1992-2015, Leadership Strategies, Inc. V15.02</a:t>
            </a:r>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379498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636355533"/>
      </p:ext>
    </p:extLst>
  </p:cSld>
  <p:clrMap bg1="lt1" tx1="dk1" bg2="lt2" tx2="dk2" accent1="accent1" accent2="accent2" accent3="accent3" accent4="accent4" accent5="accent5" accent6="accent6" hlink="hlink" folHlink="folHlink"/>
  <p:sldLayoutIdLst>
    <p:sldLayoutId id="2147483671" r:id="rId1"/>
    <p:sldLayoutId id="214748369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67" r:id="rId14"/>
    <p:sldLayoutId id="2147483668" r:id="rId15"/>
    <p:sldLayoutId id="2147483661" r:id="rId16"/>
    <p:sldLayoutId id="2147483662" r:id="rId17"/>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18488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df"/><Relationship Id="rId7" Type="http://schemas.openxmlformats.org/officeDocument/2006/relationships/image" Target="../media/image11.pd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df"/><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commons.wikimedia.org/wiki/File:Green_Phone_Font-Awesome.svg"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pdf"/><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df"/><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42.pdf"/><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df"/><Relationship Id="rId7" Type="http://schemas.openxmlformats.org/officeDocument/2006/relationships/image" Target="../media/image11.pdf"/><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df"/><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08215"/>
            <a:ext cx="5520610" cy="1311129"/>
          </a:xfrm>
        </p:spPr>
        <p:txBody>
          <a:bodyPr>
            <a:normAutofit/>
          </a:bodyPr>
          <a:lstStyle/>
          <a:p>
            <a:r>
              <a:rPr lang="en-US" dirty="0"/>
              <a:t>THE EFFECTIVE FACILITATOR </a:t>
            </a:r>
          </a:p>
        </p:txBody>
      </p:sp>
      <p:sp>
        <p:nvSpPr>
          <p:cNvPr id="6" name="Content Placeholder 5"/>
          <p:cNvSpPr>
            <a:spLocks noGrp="1"/>
          </p:cNvSpPr>
          <p:nvPr>
            <p:ph type="subTitle" idx="1"/>
          </p:nvPr>
        </p:nvSpPr>
        <p:spPr>
          <a:xfrm>
            <a:off x="669983" y="2211419"/>
            <a:ext cx="5045016" cy="757130"/>
          </a:xfrm>
        </p:spPr>
        <p:txBody>
          <a:bodyPr/>
          <a:lstStyle/>
          <a:p>
            <a:r>
              <a:rPr lang="en-US" dirty="0"/>
              <a:t>PRINCIPLE 1</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522072"/>
            <a:ext cx="7931604" cy="690564"/>
          </a:xfrm>
        </p:spPr>
        <p:txBody>
          <a:bodyPr>
            <a:normAutofit fontScale="90000"/>
          </a:bodyPr>
          <a:lstStyle/>
          <a:p>
            <a:r>
              <a:rPr lang="en-US" b="0" dirty="0"/>
              <a:t>The 12 Bases to Cover</a:t>
            </a:r>
            <a:br>
              <a:rPr lang="en-US" b="0" dirty="0"/>
            </a:br>
            <a:r>
              <a:rPr lang="en-US" sz="3100" b="0" dirty="0"/>
              <a:t>Which is the most important base to cover? </a:t>
            </a:r>
          </a:p>
        </p:txBody>
      </p:sp>
      <p:sp>
        <p:nvSpPr>
          <p:cNvPr id="31" name="Slide Number Placeholder 30"/>
          <p:cNvSpPr>
            <a:spLocks noGrp="1"/>
          </p:cNvSpPr>
          <p:nvPr>
            <p:ph type="sldNum" sz="quarter" idx="12"/>
          </p:nvPr>
        </p:nvSpPr>
        <p:spPr/>
        <p:txBody>
          <a:bodyPr/>
          <a:lstStyle/>
          <a:p>
            <a:fld id="{F29FD61F-2294-5D42-A9D7-9928D42B3773}" type="slidenum">
              <a:rPr lang="en-US" smtClean="0"/>
              <a:pPr/>
              <a:t>10</a:t>
            </a:fld>
            <a:endParaRPr lang="en-US" dirty="0"/>
          </a:p>
        </p:txBody>
      </p:sp>
      <p:sp>
        <p:nvSpPr>
          <p:cNvPr id="3" name="Footer Placeholder 2">
            <a:extLst>
              <a:ext uri="{FF2B5EF4-FFF2-40B4-BE49-F238E27FC236}">
                <a16:creationId xmlns:a16="http://schemas.microsoft.com/office/drawing/2014/main" id="{359FFF28-B7DC-4532-83AA-C8A44DCC1C76}"/>
              </a:ext>
            </a:extLst>
          </p:cNvPr>
          <p:cNvSpPr>
            <a:spLocks noGrp="1"/>
          </p:cNvSpPr>
          <p:nvPr>
            <p:ph type="ftr" sz="quarter" idx="11"/>
          </p:nvPr>
        </p:nvSpPr>
        <p:spPr/>
        <p:txBody>
          <a:bodyPr/>
          <a:lstStyle/>
          <a:p>
            <a:r>
              <a:rPr lang="en-US"/>
              <a:t>Copyright 1992-2015, Leadership Strategies, Inc. V15.02</a:t>
            </a:r>
          </a:p>
        </p:txBody>
      </p:sp>
      <p:sp>
        <p:nvSpPr>
          <p:cNvPr id="16" name="Rounded Rectangle 15"/>
          <p:cNvSpPr/>
          <p:nvPr/>
        </p:nvSpPr>
        <p:spPr>
          <a:xfrm>
            <a:off x="2442529" y="1784262"/>
            <a:ext cx="2344433" cy="3481376"/>
          </a:xfrm>
          <a:prstGeom prst="roundRect">
            <a:avLst/>
          </a:prstGeom>
          <a:noFill/>
          <a:ln w="34925">
            <a:solidFill>
              <a:srgbClr val="99AB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18" name="Rounded Rectangle 17"/>
          <p:cNvSpPr/>
          <p:nvPr/>
        </p:nvSpPr>
        <p:spPr>
          <a:xfrm>
            <a:off x="2649391" y="3347326"/>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cap="all" dirty="0">
                <a:latin typeface="Arial" panose="020B0604020202020204" pitchFamily="34" charset="0"/>
                <a:cs typeface="Arial" panose="020B0604020202020204" pitchFamily="34" charset="0"/>
              </a:rPr>
              <a:t>Sponsor</a:t>
            </a:r>
          </a:p>
        </p:txBody>
      </p:sp>
      <p:sp>
        <p:nvSpPr>
          <p:cNvPr id="19" name="Rounded Rectangle 18"/>
          <p:cNvSpPr/>
          <p:nvPr/>
        </p:nvSpPr>
        <p:spPr>
          <a:xfrm>
            <a:off x="2649391" y="3949843"/>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cap="all" dirty="0">
                <a:latin typeface="Arial" panose="020B0604020202020204" pitchFamily="34" charset="0"/>
                <a:cs typeface="Arial" panose="020B0604020202020204" pitchFamily="34" charset="0"/>
              </a:rPr>
              <a:t>Planning Team</a:t>
            </a:r>
          </a:p>
        </p:txBody>
      </p:sp>
      <p:sp>
        <p:nvSpPr>
          <p:cNvPr id="20" name="Rounded Rectangle 19"/>
          <p:cNvSpPr/>
          <p:nvPr/>
        </p:nvSpPr>
        <p:spPr>
          <a:xfrm>
            <a:off x="2649391" y="4538193"/>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cap="all" dirty="0">
                <a:latin typeface="Arial" panose="020B0604020202020204" pitchFamily="34" charset="0"/>
                <a:cs typeface="Arial" panose="020B0604020202020204" pitchFamily="34" charset="0"/>
              </a:rPr>
              <a:t>Participants</a:t>
            </a:r>
          </a:p>
        </p:txBody>
      </p:sp>
      <p:pic>
        <p:nvPicPr>
          <p:cNvPr id="49" name="Picture 48"/>
          <p:cNvPicPr>
            <a:picLocks noChangeAspect="1"/>
          </p:cNvPicPr>
          <p:nvPr/>
        </p:nvPicPr>
        <p:blipFill>
          <a:blip r:embed="rId3"/>
          <a:stretch>
            <a:fillRect/>
          </a:stretch>
        </p:blipFill>
        <p:spPr>
          <a:xfrm>
            <a:off x="3207701" y="1918268"/>
            <a:ext cx="837233" cy="966945"/>
          </a:xfrm>
          <a:prstGeom prst="rect">
            <a:avLst/>
          </a:prstGeom>
        </p:spPr>
      </p:pic>
      <p:sp>
        <p:nvSpPr>
          <p:cNvPr id="50" name="TextBox 49"/>
          <p:cNvSpPr txBox="1"/>
          <p:nvPr/>
        </p:nvSpPr>
        <p:spPr>
          <a:xfrm>
            <a:off x="2362375" y="2564213"/>
            <a:ext cx="2504738" cy="672107"/>
          </a:xfrm>
          <a:prstGeom prst="rect">
            <a:avLst/>
          </a:prstGeom>
          <a:noFill/>
        </p:spPr>
        <p:txBody>
          <a:bodyPr wrap="square" rtlCol="0">
            <a:spAutoFit/>
          </a:bodyPr>
          <a:lstStyle/>
          <a:p>
            <a:pPr algn="ctr">
              <a:lnSpc>
                <a:spcPts val="5300"/>
              </a:lnSpc>
            </a:pPr>
            <a:r>
              <a:rPr lang="en-US" sz="2000" dirty="0">
                <a:solidFill>
                  <a:srgbClr val="00467F"/>
                </a:solidFill>
                <a:latin typeface="Arial" panose="020B0604020202020204" pitchFamily="34" charset="0"/>
                <a:cs typeface="Arial" panose="020B0604020202020204" pitchFamily="34" charset="0"/>
              </a:rPr>
              <a:t>The People</a:t>
            </a:r>
          </a:p>
        </p:txBody>
      </p:sp>
      <p:sp>
        <p:nvSpPr>
          <p:cNvPr id="24" name="Rounded Rectangle 23"/>
          <p:cNvSpPr/>
          <p:nvPr/>
        </p:nvSpPr>
        <p:spPr>
          <a:xfrm>
            <a:off x="5238389" y="1795962"/>
            <a:ext cx="2344433" cy="4612677"/>
          </a:xfrm>
          <a:prstGeom prst="roundRect">
            <a:avLst/>
          </a:prstGeom>
          <a:noFill/>
          <a:ln w="34925">
            <a:solidFill>
              <a:srgbClr val="99AB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26" name="Rounded Rectangle 25"/>
          <p:cNvSpPr/>
          <p:nvPr/>
        </p:nvSpPr>
        <p:spPr>
          <a:xfrm>
            <a:off x="5445251" y="3347326"/>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cap="all" dirty="0">
                <a:latin typeface="Arial" panose="020B0604020202020204" pitchFamily="34" charset="0"/>
                <a:cs typeface="Arial" panose="020B0604020202020204" pitchFamily="34" charset="0"/>
              </a:rPr>
              <a:t>Purpose</a:t>
            </a:r>
          </a:p>
        </p:txBody>
      </p:sp>
      <p:sp>
        <p:nvSpPr>
          <p:cNvPr id="27" name="Rounded Rectangle 26"/>
          <p:cNvSpPr/>
          <p:nvPr/>
        </p:nvSpPr>
        <p:spPr>
          <a:xfrm>
            <a:off x="5445251" y="3949843"/>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cap="all" dirty="0">
                <a:latin typeface="Arial" panose="020B0604020202020204" pitchFamily="34" charset="0"/>
                <a:cs typeface="Arial" panose="020B0604020202020204" pitchFamily="34" charset="0"/>
              </a:rPr>
              <a:t>Product</a:t>
            </a:r>
          </a:p>
        </p:txBody>
      </p:sp>
      <p:sp>
        <p:nvSpPr>
          <p:cNvPr id="28" name="Rounded Rectangle 27"/>
          <p:cNvSpPr/>
          <p:nvPr/>
        </p:nvSpPr>
        <p:spPr>
          <a:xfrm>
            <a:off x="5445251" y="4552360"/>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cap="all" dirty="0">
                <a:latin typeface="Arial" panose="020B0604020202020204" pitchFamily="34" charset="0"/>
                <a:cs typeface="Arial" panose="020B0604020202020204" pitchFamily="34" charset="0"/>
              </a:rPr>
              <a:t>Process</a:t>
            </a:r>
          </a:p>
        </p:txBody>
      </p:sp>
      <p:sp>
        <p:nvSpPr>
          <p:cNvPr id="30" name="Rounded Rectangle 29"/>
          <p:cNvSpPr/>
          <p:nvPr/>
        </p:nvSpPr>
        <p:spPr>
          <a:xfrm>
            <a:off x="5445251" y="5730677"/>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cap="all" dirty="0">
                <a:latin typeface="Arial" panose="020B0604020202020204" pitchFamily="34" charset="0"/>
                <a:cs typeface="Arial" panose="020B0604020202020204" pitchFamily="34" charset="0"/>
              </a:rPr>
              <a:t>Business Area</a:t>
            </a:r>
          </a:p>
        </p:txBody>
      </p:sp>
      <p:pic>
        <p:nvPicPr>
          <p:cNvPr id="52" name="Picture 51"/>
          <p:cNvPicPr>
            <a:picLocks noChangeAspect="1"/>
          </p:cNvPicPr>
          <p:nvPr/>
        </p:nvPicPr>
        <p:blipFill>
          <a:blip r:embed="rId4"/>
          <a:stretch>
            <a:fillRect/>
          </a:stretch>
        </p:blipFill>
        <p:spPr>
          <a:xfrm>
            <a:off x="5841287" y="1937255"/>
            <a:ext cx="1138636" cy="1003494"/>
          </a:xfrm>
          <a:prstGeom prst="rect">
            <a:avLst/>
          </a:prstGeom>
        </p:spPr>
      </p:pic>
      <p:sp>
        <p:nvSpPr>
          <p:cNvPr id="53" name="TextBox 52"/>
          <p:cNvSpPr txBox="1"/>
          <p:nvPr/>
        </p:nvSpPr>
        <p:spPr>
          <a:xfrm>
            <a:off x="5356277" y="2601475"/>
            <a:ext cx="2108654" cy="672107"/>
          </a:xfrm>
          <a:prstGeom prst="rect">
            <a:avLst/>
          </a:prstGeom>
          <a:noFill/>
        </p:spPr>
        <p:txBody>
          <a:bodyPr wrap="square" rtlCol="0">
            <a:spAutoFit/>
          </a:bodyPr>
          <a:lstStyle/>
          <a:p>
            <a:pPr algn="ctr">
              <a:lnSpc>
                <a:spcPts val="5300"/>
              </a:lnSpc>
            </a:pPr>
            <a:r>
              <a:rPr lang="en-US" sz="2000" dirty="0">
                <a:solidFill>
                  <a:srgbClr val="00467F"/>
                </a:solidFill>
                <a:latin typeface="Arial" panose="020B0604020202020204" pitchFamily="34" charset="0"/>
                <a:cs typeface="Arial" panose="020B0604020202020204" pitchFamily="34" charset="0"/>
              </a:rPr>
              <a:t>The Method</a:t>
            </a:r>
          </a:p>
        </p:txBody>
      </p:sp>
      <p:sp>
        <p:nvSpPr>
          <p:cNvPr id="42" name="Rounded Rectangle 41"/>
          <p:cNvSpPr/>
          <p:nvPr/>
        </p:nvSpPr>
        <p:spPr>
          <a:xfrm>
            <a:off x="8241110" y="3347326"/>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cap="all" dirty="0">
                <a:latin typeface="Arial" panose="020B0604020202020204" pitchFamily="34" charset="0"/>
                <a:cs typeface="Arial" panose="020B0604020202020204" pitchFamily="34" charset="0"/>
              </a:rPr>
              <a:t>location</a:t>
            </a:r>
          </a:p>
        </p:txBody>
      </p:sp>
      <p:sp>
        <p:nvSpPr>
          <p:cNvPr id="43" name="Rounded Rectangle 42"/>
          <p:cNvSpPr/>
          <p:nvPr/>
        </p:nvSpPr>
        <p:spPr>
          <a:xfrm>
            <a:off x="8241110" y="3949843"/>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cap="all" dirty="0">
                <a:latin typeface="Arial" panose="020B0604020202020204" pitchFamily="34" charset="0"/>
                <a:cs typeface="Arial" panose="020B0604020202020204" pitchFamily="34" charset="0"/>
              </a:rPr>
              <a:t>schedule</a:t>
            </a:r>
          </a:p>
        </p:txBody>
      </p:sp>
      <p:sp>
        <p:nvSpPr>
          <p:cNvPr id="44" name="Rounded Rectangle 43"/>
          <p:cNvSpPr/>
          <p:nvPr/>
        </p:nvSpPr>
        <p:spPr>
          <a:xfrm>
            <a:off x="8241110" y="4538193"/>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cap="all" dirty="0">
                <a:latin typeface="Arial" panose="020B0604020202020204" pitchFamily="34" charset="0"/>
                <a:cs typeface="Arial" panose="020B0604020202020204" pitchFamily="34" charset="0"/>
              </a:rPr>
              <a:t>materials</a:t>
            </a:r>
          </a:p>
        </p:txBody>
      </p:sp>
      <p:sp>
        <p:nvSpPr>
          <p:cNvPr id="45" name="Rounded Rectangle 44"/>
          <p:cNvSpPr/>
          <p:nvPr/>
        </p:nvSpPr>
        <p:spPr>
          <a:xfrm>
            <a:off x="8241110" y="5154877"/>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cap="all" dirty="0">
                <a:latin typeface="Arial" panose="020B0604020202020204" pitchFamily="34" charset="0"/>
                <a:cs typeface="Arial" panose="020B0604020202020204" pitchFamily="34" charset="0"/>
              </a:rPr>
              <a:t>notice</a:t>
            </a:r>
          </a:p>
        </p:txBody>
      </p:sp>
      <p:sp>
        <p:nvSpPr>
          <p:cNvPr id="32" name="Rounded Rectangle 31"/>
          <p:cNvSpPr/>
          <p:nvPr/>
        </p:nvSpPr>
        <p:spPr>
          <a:xfrm>
            <a:off x="8034248" y="1785675"/>
            <a:ext cx="2344433" cy="4074638"/>
          </a:xfrm>
          <a:prstGeom prst="roundRect">
            <a:avLst/>
          </a:prstGeom>
          <a:noFill/>
          <a:ln w="34925">
            <a:solidFill>
              <a:srgbClr val="99AB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56" name="TextBox 55"/>
          <p:cNvSpPr txBox="1"/>
          <p:nvPr/>
        </p:nvSpPr>
        <p:spPr>
          <a:xfrm>
            <a:off x="8241110" y="2601475"/>
            <a:ext cx="1930708" cy="672107"/>
          </a:xfrm>
          <a:prstGeom prst="rect">
            <a:avLst/>
          </a:prstGeom>
          <a:noFill/>
        </p:spPr>
        <p:txBody>
          <a:bodyPr wrap="square" rtlCol="0">
            <a:spAutoFit/>
          </a:bodyPr>
          <a:lstStyle/>
          <a:p>
            <a:pPr algn="ctr">
              <a:lnSpc>
                <a:spcPts val="5300"/>
              </a:lnSpc>
            </a:pPr>
            <a:r>
              <a:rPr lang="en-US" sz="2000" dirty="0">
                <a:solidFill>
                  <a:srgbClr val="00467F"/>
                </a:solidFill>
                <a:latin typeface="Arial" panose="020B0604020202020204" pitchFamily="34" charset="0"/>
                <a:cs typeface="Arial" panose="020B0604020202020204" pitchFamily="34" charset="0"/>
              </a:rPr>
              <a:t>Logistics</a:t>
            </a:r>
          </a:p>
        </p:txBody>
      </p:sp>
      <p:pic>
        <p:nvPicPr>
          <p:cNvPr id="63" name="Picture 62"/>
          <p:cNvPicPr>
            <a:picLocks noChangeAspect="1"/>
          </p:cNvPicPr>
          <p:nvPr/>
        </p:nvPicPr>
        <p:blipFill>
          <a:blip r:embed="rId5"/>
          <a:stretch>
            <a:fillRect/>
          </a:stretch>
        </p:blipFill>
        <p:spPr>
          <a:xfrm>
            <a:off x="8703365" y="1935143"/>
            <a:ext cx="1006199" cy="1006199"/>
          </a:xfrm>
          <a:prstGeom prst="rect">
            <a:avLst/>
          </a:prstGeom>
        </p:spPr>
      </p:pic>
      <p:sp>
        <p:nvSpPr>
          <p:cNvPr id="33" name="Rounded Rectangle 32"/>
          <p:cNvSpPr/>
          <p:nvPr/>
        </p:nvSpPr>
        <p:spPr>
          <a:xfrm>
            <a:off x="5445251" y="5154877"/>
            <a:ext cx="1930709" cy="481163"/>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cap="all" dirty="0">
                <a:latin typeface="Arial" panose="020B0604020202020204" pitchFamily="34" charset="0"/>
                <a:cs typeface="Arial" panose="020B0604020202020204" pitchFamily="34" charset="0"/>
              </a:rPr>
              <a:t>Probable issues</a:t>
            </a:r>
          </a:p>
        </p:txBody>
      </p:sp>
      <p:sp>
        <p:nvSpPr>
          <p:cNvPr id="29" name="TextBox 28"/>
          <p:cNvSpPr txBox="1"/>
          <p:nvPr/>
        </p:nvSpPr>
        <p:spPr>
          <a:xfrm>
            <a:off x="10278150" y="96496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DED9C1-BD1F-40C4-BCC9-BAC99FFE3DA1}"/>
              </a:ext>
            </a:extLst>
          </p:cNvPr>
          <p:cNvSpPr txBox="1"/>
          <p:nvPr/>
        </p:nvSpPr>
        <p:spPr>
          <a:xfrm>
            <a:off x="4003040" y="1212636"/>
            <a:ext cx="8188960" cy="369332"/>
          </a:xfrm>
          <a:prstGeom prst="rect">
            <a:avLst/>
          </a:prstGeom>
          <a:solidFill>
            <a:schemeClr val="bg1"/>
          </a:solidFill>
        </p:spPr>
        <p:txBody>
          <a:bodyPr wrap="square" rtlCol="0">
            <a:spAutoFit/>
          </a:bodyPr>
          <a:lstStyle/>
          <a:p>
            <a:endParaRPr lang="en-US" dirty="0"/>
          </a:p>
        </p:txBody>
      </p:sp>
      <p:pic>
        <p:nvPicPr>
          <p:cNvPr id="9" name="Picture 8" descr="Rolling-Up-Sleeves_Transparnet.png"/>
          <p:cNvPicPr>
            <a:picLocks noChangeAspect="1"/>
          </p:cNvPicPr>
          <p:nvPr/>
        </p:nvPicPr>
        <p:blipFill>
          <a:blip r:embed="rId3"/>
          <a:srcRect l="14861" r="42362"/>
          <a:stretch>
            <a:fillRect/>
          </a:stretch>
        </p:blipFill>
        <p:spPr>
          <a:xfrm>
            <a:off x="0" y="1"/>
            <a:ext cx="4942114" cy="6858000"/>
          </a:xfrm>
          <a:prstGeom prst="rect">
            <a:avLst/>
          </a:prstGeom>
        </p:spPr>
      </p:pic>
      <p:sp>
        <p:nvSpPr>
          <p:cNvPr id="4" name="Title 3"/>
          <p:cNvSpPr>
            <a:spLocks noGrp="1"/>
          </p:cNvSpPr>
          <p:nvPr>
            <p:ph type="title"/>
          </p:nvPr>
        </p:nvSpPr>
        <p:spPr>
          <a:xfrm>
            <a:off x="657224" y="522072"/>
            <a:ext cx="9695089" cy="690564"/>
          </a:xfrm>
        </p:spPr>
        <p:txBody>
          <a:bodyPr>
            <a:noAutofit/>
          </a:bodyPr>
          <a:lstStyle/>
          <a:p>
            <a:r>
              <a:rPr lang="en-US" sz="3600" b="0" dirty="0"/>
              <a:t>The Most Critical Preparation Activity:</a:t>
            </a:r>
          </a:p>
        </p:txBody>
      </p:sp>
      <p:sp>
        <p:nvSpPr>
          <p:cNvPr id="8" name="Slide Number Placeholder 7"/>
          <p:cNvSpPr>
            <a:spLocks noGrp="1"/>
          </p:cNvSpPr>
          <p:nvPr>
            <p:ph type="sldNum" sz="quarter" idx="12"/>
          </p:nvPr>
        </p:nvSpPr>
        <p:spPr/>
        <p:txBody>
          <a:bodyPr/>
          <a:lstStyle/>
          <a:p>
            <a:fld id="{F29FD61F-2294-5D42-A9D7-9928D42B3773}" type="slidenum">
              <a:rPr lang="en-US" smtClean="0"/>
              <a:pPr/>
              <a:t>11</a:t>
            </a:fld>
            <a:endParaRPr lang="en-US" dirty="0"/>
          </a:p>
        </p:txBody>
      </p:sp>
      <p:sp>
        <p:nvSpPr>
          <p:cNvPr id="5" name="Content Placeholder 4"/>
          <p:cNvSpPr>
            <a:spLocks noGrp="1"/>
          </p:cNvSpPr>
          <p:nvPr>
            <p:ph type="body" sz="quarter" idx="13"/>
          </p:nvPr>
        </p:nvSpPr>
        <p:spPr>
          <a:xfrm>
            <a:off x="6770914" y="2873829"/>
            <a:ext cx="5216299" cy="3311453"/>
          </a:xfrm>
        </p:spPr>
        <p:txBody>
          <a:bodyPr>
            <a:normAutofit/>
          </a:bodyPr>
          <a:lstStyle/>
          <a:p>
            <a:pPr>
              <a:lnSpc>
                <a:spcPct val="100000"/>
              </a:lnSpc>
              <a:spcAft>
                <a:spcPts val="600"/>
              </a:spcAft>
            </a:pPr>
            <a:r>
              <a:rPr lang="en-US" sz="2400" dirty="0"/>
              <a:t>The Project Sponsor </a:t>
            </a:r>
            <a:r>
              <a:rPr lang="en-US" sz="2400" dirty="0">
                <a:latin typeface="Arial Black" pitchFamily="34" charset="0"/>
              </a:rPr>
              <a:t>I</a:t>
            </a:r>
            <a:r>
              <a:rPr lang="en-US" sz="2400" dirty="0"/>
              <a:t>nterview</a:t>
            </a:r>
          </a:p>
          <a:p>
            <a:pPr>
              <a:lnSpc>
                <a:spcPct val="100000"/>
              </a:lnSpc>
              <a:spcAft>
                <a:spcPts val="600"/>
              </a:spcAft>
            </a:pPr>
            <a:r>
              <a:rPr lang="en-US" sz="2400" dirty="0"/>
              <a:t>The Sample </a:t>
            </a:r>
            <a:r>
              <a:rPr lang="en-US" sz="2400" dirty="0">
                <a:latin typeface="Arial Black" pitchFamily="34" charset="0"/>
              </a:rPr>
              <a:t>D</a:t>
            </a:r>
            <a:r>
              <a:rPr lang="en-US" sz="2400" dirty="0"/>
              <a:t>eliverable</a:t>
            </a:r>
          </a:p>
          <a:p>
            <a:pPr>
              <a:lnSpc>
                <a:spcPct val="100000"/>
              </a:lnSpc>
              <a:spcAft>
                <a:spcPts val="600"/>
              </a:spcAft>
            </a:pPr>
            <a:r>
              <a:rPr lang="en-US" sz="2400" dirty="0"/>
              <a:t>The </a:t>
            </a:r>
            <a:r>
              <a:rPr lang="en-US" sz="2400" dirty="0">
                <a:latin typeface="Arial Black" pitchFamily="34" charset="0"/>
              </a:rPr>
              <a:t>A</a:t>
            </a:r>
            <a:r>
              <a:rPr lang="en-US" sz="2400" dirty="0"/>
              <a:t>genda</a:t>
            </a:r>
          </a:p>
        </p:txBody>
      </p:sp>
      <p:sp>
        <p:nvSpPr>
          <p:cNvPr id="2" name="Footer Placeholder 1">
            <a:extLst>
              <a:ext uri="{FF2B5EF4-FFF2-40B4-BE49-F238E27FC236}">
                <a16:creationId xmlns:a16="http://schemas.microsoft.com/office/drawing/2014/main" id="{30FC28F4-0A2D-4E1B-9421-9F6843B542D2}"/>
              </a:ext>
            </a:extLst>
          </p:cNvPr>
          <p:cNvSpPr>
            <a:spLocks noGrp="1"/>
          </p:cNvSpPr>
          <p:nvPr>
            <p:ph type="ftr" sz="quarter" idx="11"/>
          </p:nvPr>
        </p:nvSpPr>
        <p:spPr/>
        <p:txBody>
          <a:bodyPr/>
          <a:lstStyle/>
          <a:p>
            <a:r>
              <a:rPr lang="en-US"/>
              <a:t>Copyright 1992-2015, Leadership Strategies, Inc. V15.02</a:t>
            </a:r>
          </a:p>
        </p:txBody>
      </p:sp>
      <p:pic>
        <p:nvPicPr>
          <p:cNvPr id="12" name="Picture 11" descr="Untitled.png"/>
          <p:cNvPicPr>
            <a:picLocks noChangeAspect="1"/>
          </p:cNvPicPr>
          <p:nvPr/>
        </p:nvPicPr>
        <p:blipFill>
          <a:blip r:embed="rId4"/>
          <a:stretch>
            <a:fillRect/>
          </a:stretch>
        </p:blipFill>
        <p:spPr>
          <a:xfrm>
            <a:off x="6920143" y="1590143"/>
            <a:ext cx="4565600" cy="1060633"/>
          </a:xfrm>
          <a:prstGeom prst="rect">
            <a:avLst/>
          </a:prstGeom>
        </p:spPr>
      </p:pic>
      <p:sp>
        <p:nvSpPr>
          <p:cNvPr id="11" name="TextBox 10"/>
          <p:cNvSpPr txBox="1"/>
          <p:nvPr/>
        </p:nvSpPr>
        <p:spPr>
          <a:xfrm>
            <a:off x="10947918" y="5665725"/>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1-3</a:t>
            </a:r>
          </a:p>
        </p:txBody>
      </p:sp>
      <p:sp>
        <p:nvSpPr>
          <p:cNvPr id="13" name="TextBox 12"/>
          <p:cNvSpPr txBox="1"/>
          <p:nvPr/>
        </p:nvSpPr>
        <p:spPr>
          <a:xfrm>
            <a:off x="11141476" y="400413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nterview-in-progress.jpg"/>
          <p:cNvPicPr>
            <a:picLocks noChangeAspect="1"/>
          </p:cNvPicPr>
          <p:nvPr/>
        </p:nvPicPr>
        <p:blipFill rotWithShape="1">
          <a:blip r:embed="rId3"/>
          <a:srcRect b="19844"/>
          <a:stretch/>
        </p:blipFill>
        <p:spPr>
          <a:xfrm>
            <a:off x="0" y="4182"/>
            <a:ext cx="12192000" cy="6853818"/>
          </a:xfrm>
          <a:prstGeom prst="rect">
            <a:avLst/>
          </a:prstGeom>
        </p:spPr>
      </p:pic>
      <p:sp>
        <p:nvSpPr>
          <p:cNvPr id="15" name="Rectangle 14"/>
          <p:cNvSpPr/>
          <p:nvPr/>
        </p:nvSpPr>
        <p:spPr>
          <a:xfrm>
            <a:off x="1736314" y="326571"/>
            <a:ext cx="9040543" cy="936172"/>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t" anchorCtr="0"/>
          <a:lstStyle/>
          <a:p>
            <a:pPr algn="ct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a. Interview the SESSION sponsor</a:t>
            </a:r>
          </a:p>
        </p:txBody>
      </p:sp>
      <p:sp>
        <p:nvSpPr>
          <p:cNvPr id="20"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sp>
        <p:nvSpPr>
          <p:cNvPr id="2" name="Footer Placeholder 1">
            <a:extLst>
              <a:ext uri="{FF2B5EF4-FFF2-40B4-BE49-F238E27FC236}">
                <a16:creationId xmlns:a16="http://schemas.microsoft.com/office/drawing/2014/main" id="{0DCC71CB-0A93-46AC-AC15-BD47406B408A}"/>
              </a:ext>
            </a:extLst>
          </p:cNvPr>
          <p:cNvSpPr>
            <a:spLocks noGrp="1"/>
          </p:cNvSpPr>
          <p:nvPr>
            <p:ph type="ftr" sz="quarter" idx="11"/>
          </p:nvPr>
        </p:nvSpPr>
        <p:spPr/>
        <p:txBody>
          <a:bodyPr/>
          <a:lstStyle/>
          <a:p>
            <a:r>
              <a:rPr lang="en-US"/>
              <a:t>Copyright 1992-2015, Leadership Strategies, Inc. V15.02</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5" name="Title 4"/>
          <p:cNvSpPr>
            <a:spLocks noGrp="1"/>
          </p:cNvSpPr>
          <p:nvPr>
            <p:ph type="title"/>
          </p:nvPr>
        </p:nvSpPr>
        <p:spPr/>
        <p:txBody>
          <a:bodyPr>
            <a:normAutofit/>
          </a:bodyPr>
          <a:lstStyle/>
          <a:p>
            <a:r>
              <a:rPr lang="en-US" sz="5000" dirty="0">
                <a:latin typeface="Arial" panose="020B0604020202020204" pitchFamily="34" charset="0"/>
                <a:cs typeface="Arial" panose="020B0604020202020204" pitchFamily="34" charset="0"/>
              </a:rPr>
              <a:t>THE SIX Ps</a:t>
            </a:r>
          </a:p>
        </p:txBody>
      </p:sp>
      <p:sp>
        <p:nvSpPr>
          <p:cNvPr id="6" name="Footer Placeholder 2">
            <a:extLst>
              <a:ext uri="{FF2B5EF4-FFF2-40B4-BE49-F238E27FC236}">
                <a16:creationId xmlns:a16="http://schemas.microsoft.com/office/drawing/2014/main" id="{DB4FFCFD-A750-421A-A11A-AFEB4C3645A7}"/>
              </a:ext>
            </a:extLst>
          </p:cNvPr>
          <p:cNvSpPr>
            <a:spLocks noGrp="1"/>
          </p:cNvSpPr>
          <p:nvPr>
            <p:ph type="ftr" sz="quarter" idx="11"/>
          </p:nvPr>
        </p:nvSpPr>
        <p:spPr/>
        <p:txBody>
          <a:bodyPr/>
          <a:lstStyle/>
          <a:p>
            <a:r>
              <a:rPr lang="en-US" dirty="0"/>
              <a:t>Copyright 1992-2015, Leadership Strategies, Inc. V15.02</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A. Interview the Sponsor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sp>
        <p:nvSpPr>
          <p:cNvPr id="8" name="Text Placeholder 7">
            <a:extLst>
              <a:ext uri="{FF2B5EF4-FFF2-40B4-BE49-F238E27FC236}">
                <a16:creationId xmlns:a16="http://schemas.microsoft.com/office/drawing/2014/main" id="{6FA26F84-9F70-4CBA-A71B-1370EAADEFC9}"/>
              </a:ext>
            </a:extLst>
          </p:cNvPr>
          <p:cNvSpPr>
            <a:spLocks noGrp="1"/>
          </p:cNvSpPr>
          <p:nvPr>
            <p:ph type="body" sz="quarter" idx="13"/>
          </p:nvPr>
        </p:nvSpPr>
        <p:spPr/>
        <p:txBody>
          <a:bodyPr/>
          <a:lstStyle/>
          <a:p>
            <a:pPr marL="0" indent="0">
              <a:buNone/>
            </a:pPr>
            <a:r>
              <a:rPr lang="en-US" dirty="0"/>
              <a:t>The Six Ps</a:t>
            </a:r>
          </a:p>
        </p:txBody>
      </p:sp>
      <p:sp>
        <p:nvSpPr>
          <p:cNvPr id="3" name="Footer Placeholder 2">
            <a:extLst>
              <a:ext uri="{FF2B5EF4-FFF2-40B4-BE49-F238E27FC236}">
                <a16:creationId xmlns:a16="http://schemas.microsoft.com/office/drawing/2014/main" id="{EC75CBA5-E1B6-43B9-87DB-089E8F209544}"/>
              </a:ext>
            </a:extLst>
          </p:cNvPr>
          <p:cNvSpPr>
            <a:spLocks noGrp="1"/>
          </p:cNvSpPr>
          <p:nvPr>
            <p:ph type="ftr" sz="quarter" idx="11"/>
          </p:nvPr>
        </p:nvSpPr>
        <p:spPr/>
        <p:txBody>
          <a:bodyPr/>
          <a:lstStyle/>
          <a:p>
            <a:r>
              <a:rPr lang="en-US"/>
              <a:t>Copyright 1992-2015, Leadership Strategies, Inc. V15.02</a:t>
            </a:r>
          </a:p>
        </p:txBody>
      </p:sp>
      <p:grpSp>
        <p:nvGrpSpPr>
          <p:cNvPr id="47" name="Group 46"/>
          <p:cNvGrpSpPr/>
          <p:nvPr/>
        </p:nvGrpSpPr>
        <p:grpSpPr>
          <a:xfrm>
            <a:off x="2392362" y="2179385"/>
            <a:ext cx="1798051" cy="1729685"/>
            <a:chOff x="868361" y="2179384"/>
            <a:chExt cx="1798051" cy="1729685"/>
          </a:xfrm>
        </p:grpSpPr>
        <p:pic>
          <p:nvPicPr>
            <p:cNvPr id="5" name="Picture 4"/>
            <p:cNvPicPr>
              <a:picLocks noChangeAspect="1"/>
            </p:cNvPicPr>
            <p:nvPr/>
          </p:nvPicPr>
          <p:blipFill>
            <a:blip r:embed="rId3"/>
            <a:stretch>
              <a:fillRect/>
            </a:stretch>
          </p:blipFill>
          <p:spPr>
            <a:xfrm>
              <a:off x="1345360" y="2297968"/>
              <a:ext cx="1108179" cy="1009674"/>
            </a:xfrm>
            <a:prstGeom prst="rect">
              <a:avLst/>
            </a:prstGeom>
          </p:spPr>
        </p:pic>
        <p:sp>
          <p:nvSpPr>
            <p:cNvPr id="13" name="TextBox 12"/>
            <p:cNvSpPr txBox="1"/>
            <p:nvPr/>
          </p:nvSpPr>
          <p:spPr>
            <a:xfrm>
              <a:off x="1139388" y="3432015"/>
              <a:ext cx="1527024" cy="477054"/>
            </a:xfrm>
            <a:prstGeom prst="rect">
              <a:avLst/>
            </a:prstGeom>
            <a:noFill/>
          </p:spPr>
          <p:txBody>
            <a:bodyPr wrap="none" rtlCol="0">
              <a:spAutoFit/>
            </a:bodyPr>
            <a:lstStyle/>
            <a:p>
              <a:pPr algn="ctr"/>
              <a:r>
                <a:rPr lang="en-US" sz="2500" dirty="0">
                  <a:solidFill>
                    <a:srgbClr val="00467F"/>
                  </a:solidFill>
                  <a:latin typeface="Franklin Gothic Medium"/>
                  <a:cs typeface="Franklin Gothic Medium"/>
                </a:rPr>
                <a:t>PURPOSE</a:t>
              </a:r>
            </a:p>
          </p:txBody>
        </p:sp>
        <p:sp>
          <p:nvSpPr>
            <p:cNvPr id="36" name="Content Placeholder 11"/>
            <p:cNvSpPr txBox="1">
              <a:spLocks/>
            </p:cNvSpPr>
            <p:nvPr/>
          </p:nvSpPr>
          <p:spPr>
            <a:xfrm>
              <a:off x="868361" y="2179384"/>
              <a:ext cx="490914" cy="1313103"/>
            </a:xfrm>
            <a:prstGeom prst="rect">
              <a:avLst/>
            </a:prstGeom>
          </p:spPr>
          <p:txBody>
            <a:bodyPr vert="horz" lIns="91440" tIns="45720" rIns="91440" bIns="45720" rtlCol="0">
              <a:normAutofit/>
            </a:bodyPr>
            <a:lstStyle/>
            <a:p>
              <a:pPr>
                <a:spcBef>
                  <a:spcPct val="20000"/>
                </a:spcBef>
                <a:buClr>
                  <a:srgbClr val="99AB21"/>
                </a:buClr>
                <a:defRPr/>
              </a:pPr>
              <a:r>
                <a:rPr lang="en-US" sz="2100" dirty="0">
                  <a:solidFill>
                    <a:srgbClr val="F26522"/>
                  </a:solidFill>
                  <a:latin typeface="Franklin Gothic Book"/>
                  <a:cs typeface="Franklin Gothic Book"/>
                </a:rPr>
                <a:t>1.</a:t>
              </a:r>
            </a:p>
          </p:txBody>
        </p:sp>
      </p:grpSp>
      <p:grpSp>
        <p:nvGrpSpPr>
          <p:cNvPr id="48" name="Group 47"/>
          <p:cNvGrpSpPr/>
          <p:nvPr/>
        </p:nvGrpSpPr>
        <p:grpSpPr>
          <a:xfrm>
            <a:off x="5173902" y="2179385"/>
            <a:ext cx="1884298" cy="1729685"/>
            <a:chOff x="3649902" y="2179384"/>
            <a:chExt cx="1884298" cy="1729685"/>
          </a:xfrm>
        </p:grpSpPr>
        <p:pic>
          <p:nvPicPr>
            <p:cNvPr id="6" name="Picture 5"/>
            <p:cNvPicPr>
              <a:picLocks noChangeAspect="1"/>
            </p:cNvPicPr>
            <p:nvPr/>
          </p:nvPicPr>
          <p:blipFill>
            <a:blip r:embed="rId4"/>
            <a:stretch>
              <a:fillRect/>
            </a:stretch>
          </p:blipFill>
          <p:spPr>
            <a:xfrm>
              <a:off x="4127399" y="2297969"/>
              <a:ext cx="1317502" cy="966578"/>
            </a:xfrm>
            <a:prstGeom prst="rect">
              <a:avLst/>
            </a:prstGeom>
          </p:spPr>
        </p:pic>
        <p:sp>
          <p:nvSpPr>
            <p:cNvPr id="14" name="TextBox 13"/>
            <p:cNvSpPr txBox="1"/>
            <p:nvPr/>
          </p:nvSpPr>
          <p:spPr>
            <a:xfrm>
              <a:off x="4006706" y="3432015"/>
              <a:ext cx="1527494" cy="477054"/>
            </a:xfrm>
            <a:prstGeom prst="rect">
              <a:avLst/>
            </a:prstGeom>
            <a:noFill/>
          </p:spPr>
          <p:txBody>
            <a:bodyPr wrap="none" rtlCol="0">
              <a:spAutoFit/>
            </a:bodyPr>
            <a:lstStyle/>
            <a:p>
              <a:pPr algn="ctr"/>
              <a:r>
                <a:rPr lang="en-US" sz="2500" dirty="0">
                  <a:solidFill>
                    <a:srgbClr val="00467F"/>
                  </a:solidFill>
                  <a:latin typeface="Franklin Gothic Medium"/>
                  <a:cs typeface="Franklin Gothic Medium"/>
                </a:rPr>
                <a:t>PRODUCT</a:t>
              </a:r>
            </a:p>
          </p:txBody>
        </p:sp>
        <p:sp>
          <p:nvSpPr>
            <p:cNvPr id="37" name="Content Placeholder 11"/>
            <p:cNvSpPr txBox="1">
              <a:spLocks/>
            </p:cNvSpPr>
            <p:nvPr/>
          </p:nvSpPr>
          <p:spPr>
            <a:xfrm>
              <a:off x="3649902" y="2179384"/>
              <a:ext cx="490914" cy="1313103"/>
            </a:xfrm>
            <a:prstGeom prst="rect">
              <a:avLst/>
            </a:prstGeom>
          </p:spPr>
          <p:txBody>
            <a:bodyPr vert="horz" lIns="91440" tIns="45720" rIns="91440" bIns="45720" rtlCol="0">
              <a:normAutofit/>
            </a:bodyPr>
            <a:lstStyle/>
            <a:p>
              <a:pPr>
                <a:spcBef>
                  <a:spcPct val="20000"/>
                </a:spcBef>
                <a:buClr>
                  <a:srgbClr val="99AB21"/>
                </a:buClr>
                <a:defRPr/>
              </a:pPr>
              <a:r>
                <a:rPr lang="en-US" sz="2100" dirty="0">
                  <a:solidFill>
                    <a:srgbClr val="F26522"/>
                  </a:solidFill>
                  <a:latin typeface="Franklin Gothic Book"/>
                  <a:cs typeface="Franklin Gothic Book"/>
                </a:rPr>
                <a:t>2.</a:t>
              </a:r>
            </a:p>
          </p:txBody>
        </p:sp>
      </p:grpSp>
      <p:grpSp>
        <p:nvGrpSpPr>
          <p:cNvPr id="49" name="Group 48"/>
          <p:cNvGrpSpPr/>
          <p:nvPr/>
        </p:nvGrpSpPr>
        <p:grpSpPr>
          <a:xfrm>
            <a:off x="7986762" y="2179385"/>
            <a:ext cx="2193899" cy="1729685"/>
            <a:chOff x="6462761" y="2179384"/>
            <a:chExt cx="2193899" cy="1729685"/>
          </a:xfrm>
        </p:grpSpPr>
        <p:pic>
          <p:nvPicPr>
            <p:cNvPr id="7" name="Picture 6"/>
            <p:cNvPicPr>
              <a:picLocks noChangeAspect="1"/>
            </p:cNvPicPr>
            <p:nvPr/>
          </p:nvPicPr>
          <p:blipFill>
            <a:blip r:embed="rId5"/>
            <a:stretch>
              <a:fillRect/>
            </a:stretch>
          </p:blipFill>
          <p:spPr>
            <a:xfrm>
              <a:off x="7110600" y="2299235"/>
              <a:ext cx="874230" cy="1009674"/>
            </a:xfrm>
            <a:prstGeom prst="rect">
              <a:avLst/>
            </a:prstGeom>
          </p:spPr>
        </p:pic>
        <p:sp>
          <p:nvSpPr>
            <p:cNvPr id="15" name="TextBox 14"/>
            <p:cNvSpPr txBox="1"/>
            <p:nvPr/>
          </p:nvSpPr>
          <p:spPr>
            <a:xfrm>
              <a:off x="6462761" y="3432015"/>
              <a:ext cx="2193899" cy="477054"/>
            </a:xfrm>
            <a:prstGeom prst="rect">
              <a:avLst/>
            </a:prstGeom>
            <a:noFill/>
          </p:spPr>
          <p:txBody>
            <a:bodyPr wrap="none" rtlCol="0">
              <a:spAutoFit/>
            </a:bodyPr>
            <a:lstStyle/>
            <a:p>
              <a:pPr algn="ctr"/>
              <a:r>
                <a:rPr lang="en-US" sz="2500" dirty="0">
                  <a:solidFill>
                    <a:srgbClr val="00467F"/>
                  </a:solidFill>
                  <a:latin typeface="Franklin Gothic Medium"/>
                  <a:cs typeface="Franklin Gothic Medium"/>
                </a:rPr>
                <a:t>PARTICIPANTS</a:t>
              </a:r>
            </a:p>
          </p:txBody>
        </p:sp>
        <p:sp>
          <p:nvSpPr>
            <p:cNvPr id="38" name="Content Placeholder 11"/>
            <p:cNvSpPr txBox="1">
              <a:spLocks/>
            </p:cNvSpPr>
            <p:nvPr/>
          </p:nvSpPr>
          <p:spPr>
            <a:xfrm>
              <a:off x="6634806" y="2179384"/>
              <a:ext cx="490914" cy="1313103"/>
            </a:xfrm>
            <a:prstGeom prst="rect">
              <a:avLst/>
            </a:prstGeom>
          </p:spPr>
          <p:txBody>
            <a:bodyPr vert="horz" lIns="91440" tIns="45720" rIns="91440" bIns="45720" rtlCol="0">
              <a:normAutofit/>
            </a:bodyPr>
            <a:lstStyle/>
            <a:p>
              <a:pPr>
                <a:spcBef>
                  <a:spcPct val="20000"/>
                </a:spcBef>
                <a:buClr>
                  <a:srgbClr val="99AB21"/>
                </a:buClr>
                <a:defRPr/>
              </a:pPr>
              <a:r>
                <a:rPr lang="en-US" sz="2100" dirty="0">
                  <a:solidFill>
                    <a:srgbClr val="F26522"/>
                  </a:solidFill>
                  <a:latin typeface="Franklin Gothic Book"/>
                  <a:cs typeface="Franklin Gothic Book"/>
                </a:rPr>
                <a:t>3.</a:t>
              </a:r>
            </a:p>
          </p:txBody>
        </p:sp>
      </p:grpSp>
      <p:grpSp>
        <p:nvGrpSpPr>
          <p:cNvPr id="50" name="Group 49"/>
          <p:cNvGrpSpPr/>
          <p:nvPr/>
        </p:nvGrpSpPr>
        <p:grpSpPr>
          <a:xfrm>
            <a:off x="2379033" y="4226444"/>
            <a:ext cx="1781643" cy="2114405"/>
            <a:chOff x="855032" y="4226443"/>
            <a:chExt cx="1781643" cy="2114405"/>
          </a:xfrm>
        </p:grpSpPr>
        <p:sp>
          <p:nvSpPr>
            <p:cNvPr id="21" name="TextBox 20"/>
            <p:cNvSpPr txBox="1"/>
            <p:nvPr/>
          </p:nvSpPr>
          <p:spPr>
            <a:xfrm>
              <a:off x="855032" y="5479074"/>
              <a:ext cx="1781643" cy="861774"/>
            </a:xfrm>
            <a:prstGeom prst="rect">
              <a:avLst/>
            </a:prstGeom>
            <a:noFill/>
          </p:spPr>
          <p:txBody>
            <a:bodyPr wrap="none" rtlCol="0">
              <a:spAutoFit/>
            </a:bodyPr>
            <a:lstStyle/>
            <a:p>
              <a:pPr algn="ctr"/>
              <a:r>
                <a:rPr lang="en-US" sz="2500" dirty="0">
                  <a:solidFill>
                    <a:srgbClr val="00467F"/>
                  </a:solidFill>
                  <a:latin typeface="Franklin Gothic Medium"/>
                  <a:cs typeface="Franklin Gothic Medium"/>
                </a:rPr>
                <a:t>PROBABLE </a:t>
              </a:r>
              <a:br>
                <a:rPr lang="en-US" sz="2500" dirty="0">
                  <a:solidFill>
                    <a:srgbClr val="00467F"/>
                  </a:solidFill>
                  <a:latin typeface="Franklin Gothic Medium"/>
                  <a:cs typeface="Franklin Gothic Medium"/>
                </a:rPr>
              </a:br>
              <a:r>
                <a:rPr lang="en-US" sz="2500" dirty="0">
                  <a:solidFill>
                    <a:srgbClr val="00467F"/>
                  </a:solidFill>
                  <a:latin typeface="Franklin Gothic Medium"/>
                  <a:cs typeface="Franklin Gothic Medium"/>
                </a:rPr>
                <a:t>ISSUES</a:t>
              </a:r>
            </a:p>
          </p:txBody>
        </p:sp>
        <p:sp>
          <p:nvSpPr>
            <p:cNvPr id="23" name="Content Placeholder 11"/>
            <p:cNvSpPr txBox="1">
              <a:spLocks/>
            </p:cNvSpPr>
            <p:nvPr/>
          </p:nvSpPr>
          <p:spPr>
            <a:xfrm>
              <a:off x="856856" y="4226443"/>
              <a:ext cx="490914" cy="1313103"/>
            </a:xfrm>
            <a:prstGeom prst="rect">
              <a:avLst/>
            </a:prstGeom>
          </p:spPr>
          <p:txBody>
            <a:bodyPr vert="horz" lIns="91440" tIns="45720" rIns="91440" bIns="45720" rtlCol="0">
              <a:normAutofit/>
            </a:bodyPr>
            <a:lstStyle/>
            <a:p>
              <a:pPr>
                <a:spcBef>
                  <a:spcPct val="20000"/>
                </a:spcBef>
                <a:buClr>
                  <a:srgbClr val="99AB21"/>
                </a:buClr>
                <a:defRPr/>
              </a:pPr>
              <a:r>
                <a:rPr lang="en-US" sz="2100" dirty="0">
                  <a:solidFill>
                    <a:srgbClr val="F26522"/>
                  </a:solidFill>
                  <a:latin typeface="Franklin Gothic Book"/>
                  <a:cs typeface="Franklin Gothic Book"/>
                </a:rPr>
                <a:t>4.</a:t>
              </a:r>
            </a:p>
          </p:txBody>
        </p:sp>
        <p:pic>
          <p:nvPicPr>
            <p:cNvPr id="25" name="Picture 24"/>
            <p:cNvPicPr>
              <a:picLocks noChangeAspect="1"/>
            </p:cNvPicPr>
            <p:nvPr/>
          </p:nvPicPr>
          <p:blipFill>
            <a:blip r:embed="rId6"/>
            <a:stretch>
              <a:fillRect/>
            </a:stretch>
          </p:blipFill>
          <p:spPr>
            <a:xfrm>
              <a:off x="1332650" y="4278597"/>
              <a:ext cx="818821" cy="1052770"/>
            </a:xfrm>
            <a:prstGeom prst="rect">
              <a:avLst/>
            </a:prstGeom>
          </p:spPr>
        </p:pic>
      </p:grpSp>
      <p:grpSp>
        <p:nvGrpSpPr>
          <p:cNvPr id="51" name="Group 50"/>
          <p:cNvGrpSpPr/>
          <p:nvPr/>
        </p:nvGrpSpPr>
        <p:grpSpPr>
          <a:xfrm>
            <a:off x="5186433" y="4226444"/>
            <a:ext cx="1942808" cy="1729685"/>
            <a:chOff x="3662433" y="4226443"/>
            <a:chExt cx="1942808" cy="1729685"/>
          </a:xfrm>
        </p:grpSpPr>
        <p:pic>
          <p:nvPicPr>
            <p:cNvPr id="28" name="Picture 27"/>
            <p:cNvPicPr>
              <a:picLocks noChangeAspect="1"/>
            </p:cNvPicPr>
            <p:nvPr/>
          </p:nvPicPr>
          <p:blipFill>
            <a:blip r:embed="rId7"/>
            <a:stretch>
              <a:fillRect/>
            </a:stretch>
          </p:blipFill>
          <p:spPr>
            <a:xfrm>
              <a:off x="4141920" y="4322999"/>
              <a:ext cx="1175901" cy="1009674"/>
            </a:xfrm>
            <a:prstGeom prst="rect">
              <a:avLst/>
            </a:prstGeom>
          </p:spPr>
        </p:pic>
        <p:sp>
          <p:nvSpPr>
            <p:cNvPr id="31" name="TextBox 30"/>
            <p:cNvSpPr txBox="1"/>
            <p:nvPr/>
          </p:nvSpPr>
          <p:spPr>
            <a:xfrm>
              <a:off x="4094967" y="5479074"/>
              <a:ext cx="1510274" cy="477054"/>
            </a:xfrm>
            <a:prstGeom prst="rect">
              <a:avLst/>
            </a:prstGeom>
            <a:noFill/>
          </p:spPr>
          <p:txBody>
            <a:bodyPr wrap="none" rtlCol="0">
              <a:spAutoFit/>
            </a:bodyPr>
            <a:lstStyle/>
            <a:p>
              <a:pPr algn="ctr"/>
              <a:r>
                <a:rPr lang="en-US" sz="2500" dirty="0">
                  <a:solidFill>
                    <a:srgbClr val="00467F"/>
                  </a:solidFill>
                  <a:latin typeface="Franklin Gothic Medium"/>
                  <a:cs typeface="Franklin Gothic Medium"/>
                </a:rPr>
                <a:t>PROCESS</a:t>
              </a:r>
            </a:p>
          </p:txBody>
        </p:sp>
        <p:sp>
          <p:nvSpPr>
            <p:cNvPr id="30" name="Content Placeholder 11"/>
            <p:cNvSpPr txBox="1">
              <a:spLocks/>
            </p:cNvSpPr>
            <p:nvPr/>
          </p:nvSpPr>
          <p:spPr>
            <a:xfrm>
              <a:off x="3662433" y="4226443"/>
              <a:ext cx="490914" cy="1313103"/>
            </a:xfrm>
            <a:prstGeom prst="rect">
              <a:avLst/>
            </a:prstGeom>
          </p:spPr>
          <p:txBody>
            <a:bodyPr vert="horz" lIns="91440" tIns="45720" rIns="91440" bIns="45720" rtlCol="0">
              <a:normAutofit/>
            </a:bodyPr>
            <a:lstStyle/>
            <a:p>
              <a:pPr>
                <a:spcBef>
                  <a:spcPct val="20000"/>
                </a:spcBef>
                <a:buClr>
                  <a:srgbClr val="99AB21"/>
                </a:buClr>
                <a:defRPr/>
              </a:pPr>
              <a:r>
                <a:rPr lang="en-US" sz="2100" dirty="0">
                  <a:solidFill>
                    <a:srgbClr val="F26522"/>
                  </a:solidFill>
                  <a:latin typeface="Franklin Gothic Book"/>
                  <a:cs typeface="Franklin Gothic Book"/>
                </a:rPr>
                <a:t>5.</a:t>
              </a:r>
            </a:p>
          </p:txBody>
        </p:sp>
      </p:grpSp>
      <p:grpSp>
        <p:nvGrpSpPr>
          <p:cNvPr id="52" name="Group 51"/>
          <p:cNvGrpSpPr/>
          <p:nvPr/>
        </p:nvGrpSpPr>
        <p:grpSpPr>
          <a:xfrm>
            <a:off x="8158807" y="4226444"/>
            <a:ext cx="1539223" cy="1729685"/>
            <a:chOff x="6634806" y="4226443"/>
            <a:chExt cx="1539223" cy="1729685"/>
          </a:xfrm>
        </p:grpSpPr>
        <p:pic>
          <p:nvPicPr>
            <p:cNvPr id="46" name="Picture 45"/>
            <p:cNvPicPr>
              <a:picLocks noChangeAspect="1"/>
            </p:cNvPicPr>
            <p:nvPr/>
          </p:nvPicPr>
          <p:blipFill>
            <a:blip r:embed="rId8"/>
            <a:stretch>
              <a:fillRect/>
            </a:stretch>
          </p:blipFill>
          <p:spPr>
            <a:xfrm>
              <a:off x="6961189" y="4346945"/>
              <a:ext cx="1212840" cy="978891"/>
            </a:xfrm>
            <a:prstGeom prst="rect">
              <a:avLst/>
            </a:prstGeom>
          </p:spPr>
        </p:pic>
        <p:sp>
          <p:nvSpPr>
            <p:cNvPr id="44" name="TextBox 43"/>
            <p:cNvSpPr txBox="1"/>
            <p:nvPr/>
          </p:nvSpPr>
          <p:spPr>
            <a:xfrm>
              <a:off x="7019430" y="5479074"/>
              <a:ext cx="1080563" cy="477054"/>
            </a:xfrm>
            <a:prstGeom prst="rect">
              <a:avLst/>
            </a:prstGeom>
            <a:noFill/>
          </p:spPr>
          <p:txBody>
            <a:bodyPr wrap="none" rtlCol="0">
              <a:spAutoFit/>
            </a:bodyPr>
            <a:lstStyle/>
            <a:p>
              <a:pPr algn="ctr"/>
              <a:r>
                <a:rPr lang="en-US" sz="2500" dirty="0">
                  <a:solidFill>
                    <a:srgbClr val="00467F"/>
                  </a:solidFill>
                  <a:latin typeface="Franklin Gothic Medium"/>
                  <a:cs typeface="Franklin Gothic Medium"/>
                </a:rPr>
                <a:t>PLACE</a:t>
              </a:r>
            </a:p>
          </p:txBody>
        </p:sp>
        <p:sp>
          <p:nvSpPr>
            <p:cNvPr id="45" name="Content Placeholder 11"/>
            <p:cNvSpPr txBox="1">
              <a:spLocks/>
            </p:cNvSpPr>
            <p:nvPr/>
          </p:nvSpPr>
          <p:spPr>
            <a:xfrm>
              <a:off x="6634806" y="4226443"/>
              <a:ext cx="490914" cy="1313103"/>
            </a:xfrm>
            <a:prstGeom prst="rect">
              <a:avLst/>
            </a:prstGeom>
          </p:spPr>
          <p:txBody>
            <a:bodyPr vert="horz" lIns="91440" tIns="45720" rIns="91440" bIns="45720" rtlCol="0">
              <a:normAutofit/>
            </a:bodyPr>
            <a:lstStyle/>
            <a:p>
              <a:pPr>
                <a:spcBef>
                  <a:spcPct val="20000"/>
                </a:spcBef>
                <a:buClr>
                  <a:srgbClr val="99AB21"/>
                </a:buClr>
                <a:defRPr/>
              </a:pPr>
              <a:r>
                <a:rPr lang="en-US" sz="2100" dirty="0">
                  <a:solidFill>
                    <a:srgbClr val="F26522"/>
                  </a:solidFill>
                  <a:latin typeface="Franklin Gothic Book"/>
                  <a:cs typeface="Franklin Gothic Book"/>
                </a:rPr>
                <a:t>6.</a:t>
              </a:r>
            </a:p>
          </p:txBody>
        </p:sp>
      </p:grpSp>
      <p:sp>
        <p:nvSpPr>
          <p:cNvPr id="29" name="TextBox 28"/>
          <p:cNvSpPr txBox="1"/>
          <p:nvPr/>
        </p:nvSpPr>
        <p:spPr>
          <a:xfrm>
            <a:off x="11038184"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1-4</a:t>
            </a:r>
          </a:p>
        </p:txBody>
      </p:sp>
      <p:sp>
        <p:nvSpPr>
          <p:cNvPr id="32" name="TextBox 31"/>
          <p:cNvSpPr txBox="1"/>
          <p:nvPr/>
        </p:nvSpPr>
        <p:spPr>
          <a:xfrm>
            <a:off x="11186159" y="447807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US" sz="3600" b="0" dirty="0"/>
              <a:t>A. Interview the Sponsor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3" name="Text Placeholder 2">
            <a:extLst>
              <a:ext uri="{FF2B5EF4-FFF2-40B4-BE49-F238E27FC236}">
                <a16:creationId xmlns:a16="http://schemas.microsoft.com/office/drawing/2014/main" id="{CDD31C8A-8A1C-4417-9815-3483788C3B3D}"/>
              </a:ext>
            </a:extLst>
          </p:cNvPr>
          <p:cNvSpPr>
            <a:spLocks noGrp="1"/>
          </p:cNvSpPr>
          <p:nvPr>
            <p:ph type="body" sz="quarter" idx="13"/>
          </p:nvPr>
        </p:nvSpPr>
        <p:spPr/>
        <p:txBody>
          <a:bodyPr/>
          <a:lstStyle/>
          <a:p>
            <a:pPr marL="0" indent="0">
              <a:buNone/>
            </a:pPr>
            <a:r>
              <a:rPr lang="en-US" dirty="0"/>
              <a:t>The 6 Ps</a:t>
            </a:r>
          </a:p>
        </p:txBody>
      </p:sp>
      <p:sp>
        <p:nvSpPr>
          <p:cNvPr id="2" name="Footer Placeholder 1">
            <a:extLst>
              <a:ext uri="{FF2B5EF4-FFF2-40B4-BE49-F238E27FC236}">
                <a16:creationId xmlns:a16="http://schemas.microsoft.com/office/drawing/2014/main" id="{4DF82CDD-11E1-4F52-9908-CAD6E3F6639D}"/>
              </a:ext>
            </a:extLst>
          </p:cNvPr>
          <p:cNvSpPr>
            <a:spLocks noGrp="1"/>
          </p:cNvSpPr>
          <p:nvPr>
            <p:ph type="ftr" sz="quarter" idx="11"/>
          </p:nvPr>
        </p:nvSpPr>
        <p:spPr/>
        <p:txBody>
          <a:bodyPr/>
          <a:lstStyle/>
          <a:p>
            <a:r>
              <a:rPr lang="en-US"/>
              <a:t>Copyright 1992-2015, Leadership Strategies, Inc. V15.02</a:t>
            </a:r>
          </a:p>
        </p:txBody>
      </p:sp>
      <p:pic>
        <p:nvPicPr>
          <p:cNvPr id="14" name="Picture 13"/>
          <p:cNvPicPr>
            <a:picLocks noChangeAspect="1"/>
          </p:cNvPicPr>
          <p:nvPr/>
        </p:nvPicPr>
        <p:blipFill>
          <a:blip r:embed="rId3"/>
          <a:stretch>
            <a:fillRect/>
          </a:stretch>
        </p:blipFill>
        <p:spPr>
          <a:xfrm>
            <a:off x="2966300" y="2798630"/>
            <a:ext cx="1942164" cy="1769530"/>
          </a:xfrm>
          <a:prstGeom prst="rect">
            <a:avLst/>
          </a:prstGeom>
        </p:spPr>
      </p:pic>
      <p:sp>
        <p:nvSpPr>
          <p:cNvPr id="15" name="TextBox 14"/>
          <p:cNvSpPr txBox="1"/>
          <p:nvPr/>
        </p:nvSpPr>
        <p:spPr>
          <a:xfrm>
            <a:off x="2605320" y="4786130"/>
            <a:ext cx="2676220" cy="584777"/>
          </a:xfrm>
          <a:prstGeom prst="rect">
            <a:avLst/>
          </a:prstGeom>
          <a:noFill/>
        </p:spPr>
        <p:txBody>
          <a:bodyPr wrap="square" rtlCol="0">
            <a:spAutoFit/>
          </a:bodyPr>
          <a:lstStyle/>
          <a:p>
            <a:pPr algn="ctr"/>
            <a:r>
              <a:rPr lang="en-US" sz="3200" dirty="0">
                <a:solidFill>
                  <a:srgbClr val="00467F"/>
                </a:solidFill>
                <a:latin typeface="Franklin Gothic Medium"/>
                <a:cs typeface="Franklin Gothic Medium"/>
              </a:rPr>
              <a:t>PURPOSE</a:t>
            </a:r>
          </a:p>
        </p:txBody>
      </p:sp>
      <p:sp>
        <p:nvSpPr>
          <p:cNvPr id="16" name="Content Placeholder 11"/>
          <p:cNvSpPr txBox="1">
            <a:spLocks/>
          </p:cNvSpPr>
          <p:nvPr/>
        </p:nvSpPr>
        <p:spPr>
          <a:xfrm>
            <a:off x="2118944" y="2590803"/>
            <a:ext cx="852856" cy="2301312"/>
          </a:xfrm>
          <a:prstGeom prst="rect">
            <a:avLst/>
          </a:prstGeom>
        </p:spPr>
        <p:txBody>
          <a:bodyPr vert="horz" lIns="91440" tIns="45720" rIns="91440" bIns="45720" rtlCol="0">
            <a:normAutofit/>
          </a:bodyPr>
          <a:lstStyle/>
          <a:p>
            <a:pPr algn="ctr">
              <a:spcBef>
                <a:spcPct val="20000"/>
              </a:spcBef>
              <a:buClr>
                <a:srgbClr val="99AB21"/>
              </a:buClr>
              <a:defRPr/>
            </a:pPr>
            <a:r>
              <a:rPr lang="en-US" sz="3200" dirty="0">
                <a:solidFill>
                  <a:srgbClr val="F26522"/>
                </a:solidFill>
                <a:latin typeface="Franklin Gothic Book"/>
                <a:cs typeface="Franklin Gothic Book"/>
              </a:rPr>
              <a:t>1.</a:t>
            </a:r>
          </a:p>
        </p:txBody>
      </p:sp>
      <p:sp>
        <p:nvSpPr>
          <p:cNvPr id="17" name="Content Placeholder 11"/>
          <p:cNvSpPr txBox="1">
            <a:spLocks/>
          </p:cNvSpPr>
          <p:nvPr/>
        </p:nvSpPr>
        <p:spPr>
          <a:xfrm>
            <a:off x="5486400" y="2798631"/>
            <a:ext cx="4278160" cy="1313103"/>
          </a:xfrm>
          <a:prstGeom prst="rect">
            <a:avLst/>
          </a:prstGeom>
        </p:spPr>
        <p:txBody>
          <a:bodyPr vert="horz" lIns="91440" tIns="45720" rIns="91440" bIns="45720" rtlCol="0">
            <a:normAutofit/>
          </a:bodyPr>
          <a:lstStyle/>
          <a:p>
            <a:pPr>
              <a:spcBef>
                <a:spcPct val="20000"/>
              </a:spcBef>
              <a:buClr>
                <a:srgbClr val="99AB21"/>
              </a:buClr>
              <a:defRPr/>
            </a:pPr>
            <a:r>
              <a:rPr lang="en-US" sz="2400" dirty="0">
                <a:solidFill>
                  <a:srgbClr val="F26522"/>
                </a:solidFill>
                <a:latin typeface="Arial" panose="020B0604020202020204" pitchFamily="34" charset="0"/>
                <a:cs typeface="Arial" panose="020B0604020202020204" pitchFamily="34" charset="0"/>
              </a:rPr>
              <a:t>Why are we having this session?</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799323" y="2798632"/>
            <a:ext cx="2309017" cy="1694000"/>
          </a:xfrm>
          <a:prstGeom prst="rect">
            <a:avLst/>
          </a:prstGeom>
        </p:spPr>
      </p:pic>
      <p:sp>
        <p:nvSpPr>
          <p:cNvPr id="12" name="TextBox 11"/>
          <p:cNvSpPr txBox="1"/>
          <p:nvPr/>
        </p:nvSpPr>
        <p:spPr>
          <a:xfrm>
            <a:off x="2587802" y="4786133"/>
            <a:ext cx="2677043" cy="584776"/>
          </a:xfrm>
          <a:prstGeom prst="rect">
            <a:avLst/>
          </a:prstGeom>
          <a:noFill/>
        </p:spPr>
        <p:txBody>
          <a:bodyPr wrap="square" rtlCol="0">
            <a:spAutoFit/>
          </a:bodyPr>
          <a:lstStyle/>
          <a:p>
            <a:pPr algn="ctr"/>
            <a:r>
              <a:rPr lang="en-US" sz="3200" dirty="0">
                <a:solidFill>
                  <a:srgbClr val="00467F"/>
                </a:solidFill>
                <a:latin typeface="Franklin Gothic Medium"/>
                <a:cs typeface="Franklin Gothic Medium"/>
              </a:rPr>
              <a:t>PRODUCT</a:t>
            </a:r>
          </a:p>
        </p:txBody>
      </p:sp>
      <p:sp>
        <p:nvSpPr>
          <p:cNvPr id="7" name="Title 1"/>
          <p:cNvSpPr>
            <a:spLocks noGrp="1"/>
          </p:cNvSpPr>
          <p:nvPr>
            <p:ph type="title"/>
          </p:nvPr>
        </p:nvSpPr>
        <p:spPr/>
        <p:txBody>
          <a:bodyPr>
            <a:normAutofit/>
          </a:bodyPr>
          <a:lstStyle/>
          <a:p>
            <a:r>
              <a:rPr lang="en-US" sz="3600" b="0" dirty="0"/>
              <a:t>A. Interview the Sponsor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sp>
        <p:nvSpPr>
          <p:cNvPr id="3" name="Text Placeholder 2">
            <a:extLst>
              <a:ext uri="{FF2B5EF4-FFF2-40B4-BE49-F238E27FC236}">
                <a16:creationId xmlns:a16="http://schemas.microsoft.com/office/drawing/2014/main" id="{B08F85B3-07AA-4C9D-B502-052B417B95F6}"/>
              </a:ext>
            </a:extLst>
          </p:cNvPr>
          <p:cNvSpPr>
            <a:spLocks noGrp="1"/>
          </p:cNvSpPr>
          <p:nvPr>
            <p:ph type="body" sz="quarter" idx="13"/>
          </p:nvPr>
        </p:nvSpPr>
        <p:spPr/>
        <p:txBody>
          <a:bodyPr/>
          <a:lstStyle/>
          <a:p>
            <a:pPr marL="0" indent="0">
              <a:buNone/>
            </a:pPr>
            <a:r>
              <a:rPr lang="en-US" dirty="0"/>
              <a:t>The 6 Ps </a:t>
            </a:r>
          </a:p>
        </p:txBody>
      </p:sp>
      <p:sp>
        <p:nvSpPr>
          <p:cNvPr id="2" name="Footer Placeholder 1">
            <a:extLst>
              <a:ext uri="{FF2B5EF4-FFF2-40B4-BE49-F238E27FC236}">
                <a16:creationId xmlns:a16="http://schemas.microsoft.com/office/drawing/2014/main" id="{8C7216F1-C771-45E4-BCD4-F10EBA2D36A8}"/>
              </a:ext>
            </a:extLst>
          </p:cNvPr>
          <p:cNvSpPr>
            <a:spLocks noGrp="1"/>
          </p:cNvSpPr>
          <p:nvPr>
            <p:ph type="ftr" sz="quarter" idx="11"/>
          </p:nvPr>
        </p:nvSpPr>
        <p:spPr/>
        <p:txBody>
          <a:bodyPr/>
          <a:lstStyle/>
          <a:p>
            <a:r>
              <a:rPr lang="en-US"/>
              <a:t>Copyright 1992-2015, Leadership Strategies, Inc. V15.02</a:t>
            </a:r>
          </a:p>
        </p:txBody>
      </p:sp>
      <p:sp>
        <p:nvSpPr>
          <p:cNvPr id="18" name="Content Placeholder 11"/>
          <p:cNvSpPr txBox="1">
            <a:spLocks/>
          </p:cNvSpPr>
          <p:nvPr/>
        </p:nvSpPr>
        <p:spPr>
          <a:xfrm>
            <a:off x="5486400" y="2798631"/>
            <a:ext cx="4495800" cy="2936557"/>
          </a:xfrm>
          <a:prstGeom prst="rect">
            <a:avLst/>
          </a:prstGeom>
        </p:spPr>
        <p:txBody>
          <a:bodyPr vert="horz" lIns="91440" tIns="45720" rIns="91440" bIns="45720" rtlCol="0">
            <a:normAutofit/>
          </a:bodyPr>
          <a:lstStyle/>
          <a:p>
            <a:pPr>
              <a:spcBef>
                <a:spcPct val="20000"/>
              </a:spcBef>
              <a:buClr>
                <a:srgbClr val="99AB21"/>
              </a:buClr>
              <a:defRPr/>
            </a:pPr>
            <a:r>
              <a:rPr lang="en-US" sz="2400" dirty="0">
                <a:solidFill>
                  <a:srgbClr val="F26522"/>
                </a:solidFill>
                <a:latin typeface="Arial" panose="020B0604020202020204" pitchFamily="34" charset="0"/>
                <a:cs typeface="Arial" panose="020B0604020202020204" pitchFamily="34" charset="0"/>
              </a:rPr>
              <a:t>What are the key results you would like to achieve?</a:t>
            </a:r>
          </a:p>
          <a:p>
            <a:pPr marL="457200" indent="-457200">
              <a:spcBef>
                <a:spcPct val="20000"/>
              </a:spcBef>
              <a:buClr>
                <a:srgbClr val="009383"/>
              </a:buClr>
              <a:buFont typeface="Arial" panose="020B0604020202020204" pitchFamily="34" charset="0"/>
              <a:buChar char="•"/>
              <a:defRPr/>
            </a:pPr>
            <a:r>
              <a:rPr lang="en-US" sz="2400" dirty="0">
                <a:latin typeface="Arial" panose="020B0604020202020204" pitchFamily="34" charset="0"/>
                <a:cs typeface="Arial" panose="020B0604020202020204" pitchFamily="34" charset="0"/>
              </a:rPr>
              <a:t>Hands</a:t>
            </a:r>
          </a:p>
          <a:p>
            <a:pPr marL="457200" indent="-457200">
              <a:spcBef>
                <a:spcPct val="20000"/>
              </a:spcBef>
              <a:buClr>
                <a:srgbClr val="009383"/>
              </a:buClr>
              <a:buFont typeface="Arial" panose="020B0604020202020204" pitchFamily="34" charset="0"/>
              <a:buChar char="•"/>
              <a:defRPr/>
            </a:pPr>
            <a:r>
              <a:rPr lang="en-US" sz="2400" dirty="0">
                <a:latin typeface="Arial" panose="020B0604020202020204" pitchFamily="34" charset="0"/>
                <a:cs typeface="Arial" panose="020B0604020202020204" pitchFamily="34" charset="0"/>
              </a:rPr>
              <a:t>Head</a:t>
            </a:r>
          </a:p>
          <a:p>
            <a:pPr marL="457200" indent="-457200">
              <a:spcBef>
                <a:spcPct val="20000"/>
              </a:spcBef>
              <a:buClr>
                <a:srgbClr val="009383"/>
              </a:buClr>
              <a:buFont typeface="Arial" panose="020B0604020202020204" pitchFamily="34" charset="0"/>
              <a:buChar char="•"/>
              <a:defRPr/>
            </a:pPr>
            <a:r>
              <a:rPr lang="en-US" sz="2400" dirty="0">
                <a:latin typeface="Arial" panose="020B0604020202020204" pitchFamily="34" charset="0"/>
                <a:cs typeface="Arial" panose="020B0604020202020204" pitchFamily="34" charset="0"/>
              </a:rPr>
              <a:t>Heart</a:t>
            </a:r>
          </a:p>
        </p:txBody>
      </p:sp>
      <p:sp>
        <p:nvSpPr>
          <p:cNvPr id="19" name="Content Placeholder 11"/>
          <p:cNvSpPr txBox="1">
            <a:spLocks/>
          </p:cNvSpPr>
          <p:nvPr/>
        </p:nvSpPr>
        <p:spPr>
          <a:xfrm>
            <a:off x="2118944" y="2590803"/>
            <a:ext cx="852856" cy="2301312"/>
          </a:xfrm>
          <a:prstGeom prst="rect">
            <a:avLst/>
          </a:prstGeom>
        </p:spPr>
        <p:txBody>
          <a:bodyPr vert="horz" lIns="91440" tIns="45720" rIns="91440" bIns="45720" rtlCol="0">
            <a:normAutofit/>
          </a:bodyPr>
          <a:lstStyle/>
          <a:p>
            <a:pPr algn="ctr">
              <a:spcBef>
                <a:spcPct val="20000"/>
              </a:spcBef>
              <a:buClr>
                <a:srgbClr val="99AB21"/>
              </a:buClr>
              <a:defRPr/>
            </a:pPr>
            <a:r>
              <a:rPr lang="en-US" sz="3200" dirty="0">
                <a:solidFill>
                  <a:srgbClr val="F26522"/>
                </a:solidFill>
                <a:latin typeface="Franklin Gothic Book"/>
                <a:cs typeface="Franklin Gothic Book"/>
              </a:rPr>
              <a:t>2.</a:t>
            </a:r>
          </a:p>
        </p:txBody>
      </p:sp>
      <p:sp>
        <p:nvSpPr>
          <p:cNvPr id="9" name="TextBox 8"/>
          <p:cNvSpPr txBox="1"/>
          <p:nvPr/>
        </p:nvSpPr>
        <p:spPr>
          <a:xfrm>
            <a:off x="10428111" y="426690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fade">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animEffect transition="in" filter="fade">
                                      <p:cBhvr>
                                        <p:cTn id="1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971230" y="2800852"/>
            <a:ext cx="1532153" cy="1769529"/>
          </a:xfrm>
          <a:prstGeom prst="rect">
            <a:avLst/>
          </a:prstGeom>
        </p:spPr>
      </p:pic>
      <p:sp>
        <p:nvSpPr>
          <p:cNvPr id="15" name="TextBox 14"/>
          <p:cNvSpPr txBox="1"/>
          <p:nvPr/>
        </p:nvSpPr>
        <p:spPr>
          <a:xfrm>
            <a:off x="1835843" y="4786133"/>
            <a:ext cx="3844970" cy="584776"/>
          </a:xfrm>
          <a:prstGeom prst="rect">
            <a:avLst/>
          </a:prstGeom>
          <a:noFill/>
        </p:spPr>
        <p:txBody>
          <a:bodyPr wrap="square" rtlCol="0">
            <a:spAutoFit/>
          </a:bodyPr>
          <a:lstStyle/>
          <a:p>
            <a:pPr algn="ctr"/>
            <a:r>
              <a:rPr lang="en-US" sz="3200" dirty="0">
                <a:solidFill>
                  <a:srgbClr val="00467F"/>
                </a:solidFill>
                <a:latin typeface="Franklin Gothic Medium"/>
                <a:cs typeface="Franklin Gothic Medium"/>
              </a:rPr>
              <a:t>PARTICIPANTS</a:t>
            </a:r>
          </a:p>
        </p:txBody>
      </p:sp>
      <p:sp>
        <p:nvSpPr>
          <p:cNvPr id="7" name="Title 1"/>
          <p:cNvSpPr>
            <a:spLocks noGrp="1"/>
          </p:cNvSpPr>
          <p:nvPr>
            <p:ph type="title"/>
          </p:nvPr>
        </p:nvSpPr>
        <p:spPr/>
        <p:txBody>
          <a:bodyPr>
            <a:normAutofit/>
          </a:bodyPr>
          <a:lstStyle/>
          <a:p>
            <a:r>
              <a:rPr lang="en-US" sz="3600" b="0" dirty="0"/>
              <a:t>A. Interview the Sponsor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3" name="Text Placeholder 2">
            <a:extLst>
              <a:ext uri="{FF2B5EF4-FFF2-40B4-BE49-F238E27FC236}">
                <a16:creationId xmlns:a16="http://schemas.microsoft.com/office/drawing/2014/main" id="{D0204755-0803-4895-B21F-587509338404}"/>
              </a:ext>
            </a:extLst>
          </p:cNvPr>
          <p:cNvSpPr>
            <a:spLocks noGrp="1"/>
          </p:cNvSpPr>
          <p:nvPr>
            <p:ph type="body" sz="quarter" idx="13"/>
          </p:nvPr>
        </p:nvSpPr>
        <p:spPr/>
        <p:txBody>
          <a:bodyPr/>
          <a:lstStyle/>
          <a:p>
            <a:pPr marL="0" indent="0">
              <a:buNone/>
            </a:pPr>
            <a:r>
              <a:rPr lang="en-US" dirty="0"/>
              <a:t>The 6 Ps</a:t>
            </a:r>
          </a:p>
        </p:txBody>
      </p:sp>
      <p:sp>
        <p:nvSpPr>
          <p:cNvPr id="2" name="Footer Placeholder 1">
            <a:extLst>
              <a:ext uri="{FF2B5EF4-FFF2-40B4-BE49-F238E27FC236}">
                <a16:creationId xmlns:a16="http://schemas.microsoft.com/office/drawing/2014/main" id="{6A38F909-FD07-4080-B1E4-8A829DD44462}"/>
              </a:ext>
            </a:extLst>
          </p:cNvPr>
          <p:cNvSpPr>
            <a:spLocks noGrp="1"/>
          </p:cNvSpPr>
          <p:nvPr>
            <p:ph type="ftr" sz="quarter" idx="11"/>
          </p:nvPr>
        </p:nvSpPr>
        <p:spPr/>
        <p:txBody>
          <a:bodyPr/>
          <a:lstStyle/>
          <a:p>
            <a:r>
              <a:rPr lang="en-US"/>
              <a:t>Copyright 1992-2015, Leadership Strategies, Inc. V15.02</a:t>
            </a:r>
          </a:p>
        </p:txBody>
      </p:sp>
      <p:sp>
        <p:nvSpPr>
          <p:cNvPr id="18" name="Content Placeholder 11"/>
          <p:cNvSpPr txBox="1">
            <a:spLocks/>
          </p:cNvSpPr>
          <p:nvPr/>
        </p:nvSpPr>
        <p:spPr>
          <a:xfrm>
            <a:off x="5486400" y="2798631"/>
            <a:ext cx="4495800" cy="1313103"/>
          </a:xfrm>
          <a:prstGeom prst="rect">
            <a:avLst/>
          </a:prstGeom>
        </p:spPr>
        <p:txBody>
          <a:bodyPr vert="horz" lIns="91440" tIns="45720" rIns="91440" bIns="45720" rtlCol="0">
            <a:normAutofit/>
          </a:bodyPr>
          <a:lstStyle/>
          <a:p>
            <a:pPr>
              <a:spcBef>
                <a:spcPct val="20000"/>
              </a:spcBef>
              <a:buClr>
                <a:srgbClr val="99AB21"/>
              </a:buClr>
              <a:defRPr/>
            </a:pPr>
            <a:r>
              <a:rPr lang="en-US" sz="2400" dirty="0">
                <a:latin typeface="Arial" panose="020B0604020202020204" pitchFamily="34" charset="0"/>
                <a:cs typeface="Arial" panose="020B0604020202020204" pitchFamily="34" charset="0"/>
              </a:rPr>
              <a:t>Who will be attending?</a:t>
            </a:r>
          </a:p>
          <a:p>
            <a:pPr>
              <a:spcBef>
                <a:spcPct val="20000"/>
              </a:spcBef>
              <a:buClr>
                <a:srgbClr val="99AB21"/>
              </a:buClr>
              <a:defRPr/>
            </a:pPr>
            <a:r>
              <a:rPr lang="en-US" sz="2400" dirty="0">
                <a:latin typeface="Arial" panose="020B0604020202020204" pitchFamily="34" charset="0"/>
                <a:cs typeface="Arial" panose="020B0604020202020204" pitchFamily="34" charset="0"/>
              </a:rPr>
              <a:t>What are their attitudes?</a:t>
            </a:r>
          </a:p>
        </p:txBody>
      </p:sp>
      <p:sp>
        <p:nvSpPr>
          <p:cNvPr id="17" name="Content Placeholder 11"/>
          <p:cNvSpPr txBox="1">
            <a:spLocks/>
          </p:cNvSpPr>
          <p:nvPr/>
        </p:nvSpPr>
        <p:spPr>
          <a:xfrm>
            <a:off x="2118944" y="2590803"/>
            <a:ext cx="852856" cy="2301312"/>
          </a:xfrm>
          <a:prstGeom prst="rect">
            <a:avLst/>
          </a:prstGeom>
        </p:spPr>
        <p:txBody>
          <a:bodyPr vert="horz" lIns="91440" tIns="45720" rIns="91440" bIns="45720" rtlCol="0">
            <a:normAutofit/>
          </a:bodyPr>
          <a:lstStyle/>
          <a:p>
            <a:pPr algn="ctr">
              <a:spcBef>
                <a:spcPct val="20000"/>
              </a:spcBef>
              <a:buClr>
                <a:srgbClr val="99AB21"/>
              </a:buClr>
              <a:defRPr/>
            </a:pPr>
            <a:r>
              <a:rPr lang="en-US" sz="3200" dirty="0">
                <a:solidFill>
                  <a:srgbClr val="F26522"/>
                </a:solidFill>
                <a:latin typeface="Franklin Gothic Book"/>
                <a:cs typeface="Franklin Gothic Book"/>
              </a:rPr>
              <a:t>3.</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62030" y="2813749"/>
            <a:ext cx="2981030" cy="3045079"/>
            <a:chOff x="269835" y="3658286"/>
            <a:chExt cx="2981030" cy="3045079"/>
          </a:xfrm>
        </p:grpSpPr>
        <p:sp>
          <p:nvSpPr>
            <p:cNvPr id="10" name="TextBox 9"/>
            <p:cNvSpPr txBox="1"/>
            <p:nvPr/>
          </p:nvSpPr>
          <p:spPr>
            <a:xfrm>
              <a:off x="269835" y="5626147"/>
              <a:ext cx="2981030" cy="1077218"/>
            </a:xfrm>
            <a:prstGeom prst="rect">
              <a:avLst/>
            </a:prstGeom>
            <a:noFill/>
          </p:spPr>
          <p:txBody>
            <a:bodyPr wrap="square" rtlCol="0">
              <a:spAutoFit/>
            </a:bodyPr>
            <a:lstStyle/>
            <a:p>
              <a:pPr algn="ctr"/>
              <a:r>
                <a:rPr lang="en-US" sz="3200" dirty="0">
                  <a:solidFill>
                    <a:srgbClr val="00467F"/>
                  </a:solidFill>
                  <a:latin typeface="Franklin Gothic Medium"/>
                  <a:cs typeface="Franklin Gothic Medium"/>
                </a:rPr>
                <a:t>PROBABLE </a:t>
              </a:r>
              <a:br>
                <a:rPr lang="en-US" sz="3200" dirty="0">
                  <a:solidFill>
                    <a:srgbClr val="00467F"/>
                  </a:solidFill>
                  <a:latin typeface="Franklin Gothic Medium"/>
                  <a:cs typeface="Franklin Gothic Medium"/>
                </a:rPr>
              </a:br>
              <a:r>
                <a:rPr lang="en-US" sz="3200" dirty="0">
                  <a:solidFill>
                    <a:srgbClr val="00467F"/>
                  </a:solidFill>
                  <a:latin typeface="Franklin Gothic Medium"/>
                  <a:cs typeface="Franklin Gothic Medium"/>
                </a:rPr>
                <a:t>ISSUES</a:t>
              </a:r>
            </a:p>
          </p:txBody>
        </p:sp>
        <p:pic>
          <p:nvPicPr>
            <p:cNvPr id="11" name="Picture 10"/>
            <p:cNvPicPr>
              <a:picLocks noChangeAspect="1"/>
            </p:cNvPicPr>
            <p:nvPr/>
          </p:nvPicPr>
          <p:blipFill>
            <a:blip r:embed="rId3"/>
            <a:stretch>
              <a:fillRect/>
            </a:stretch>
          </p:blipFill>
          <p:spPr>
            <a:xfrm>
              <a:off x="1036181" y="3658286"/>
              <a:ext cx="1435044" cy="1845056"/>
            </a:xfrm>
            <a:prstGeom prst="rect">
              <a:avLst/>
            </a:prstGeom>
          </p:spPr>
        </p:pic>
      </p:grpSp>
      <p:sp>
        <p:nvSpPr>
          <p:cNvPr id="7" name="Title 1"/>
          <p:cNvSpPr>
            <a:spLocks noGrp="1"/>
          </p:cNvSpPr>
          <p:nvPr>
            <p:ph type="title"/>
          </p:nvPr>
        </p:nvSpPr>
        <p:spPr/>
        <p:txBody>
          <a:bodyPr>
            <a:normAutofit/>
          </a:bodyPr>
          <a:lstStyle/>
          <a:p>
            <a:r>
              <a:rPr lang="en-US" sz="3600" b="0" dirty="0"/>
              <a:t>A. Interview the Sponsor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18</a:t>
            </a:fld>
            <a:endParaRPr lang="en-US" dirty="0"/>
          </a:p>
        </p:txBody>
      </p:sp>
      <p:sp>
        <p:nvSpPr>
          <p:cNvPr id="3" name="Text Placeholder 2">
            <a:extLst>
              <a:ext uri="{FF2B5EF4-FFF2-40B4-BE49-F238E27FC236}">
                <a16:creationId xmlns:a16="http://schemas.microsoft.com/office/drawing/2014/main" id="{F1AF607B-AD1B-4A48-9CBD-93CA832974BD}"/>
              </a:ext>
            </a:extLst>
          </p:cNvPr>
          <p:cNvSpPr>
            <a:spLocks noGrp="1"/>
          </p:cNvSpPr>
          <p:nvPr>
            <p:ph type="body" sz="quarter" idx="13"/>
          </p:nvPr>
        </p:nvSpPr>
        <p:spPr/>
        <p:txBody>
          <a:bodyPr/>
          <a:lstStyle/>
          <a:p>
            <a:pPr marL="0" indent="0">
              <a:buNone/>
            </a:pPr>
            <a:r>
              <a:rPr lang="en-US" dirty="0"/>
              <a:t>The 6 Ps</a:t>
            </a:r>
          </a:p>
        </p:txBody>
      </p:sp>
      <p:sp>
        <p:nvSpPr>
          <p:cNvPr id="2" name="Footer Placeholder 1">
            <a:extLst>
              <a:ext uri="{FF2B5EF4-FFF2-40B4-BE49-F238E27FC236}">
                <a16:creationId xmlns:a16="http://schemas.microsoft.com/office/drawing/2014/main" id="{BB1DD708-E970-451E-9F50-6BCAD4EA4758}"/>
              </a:ext>
            </a:extLst>
          </p:cNvPr>
          <p:cNvSpPr>
            <a:spLocks noGrp="1"/>
          </p:cNvSpPr>
          <p:nvPr>
            <p:ph type="ftr" sz="quarter" idx="11"/>
          </p:nvPr>
        </p:nvSpPr>
        <p:spPr/>
        <p:txBody>
          <a:bodyPr/>
          <a:lstStyle/>
          <a:p>
            <a:r>
              <a:rPr lang="en-US"/>
              <a:t>Copyright 1992-2015, Leadership Strategies, Inc. V15.02</a:t>
            </a:r>
          </a:p>
        </p:txBody>
      </p:sp>
      <p:sp>
        <p:nvSpPr>
          <p:cNvPr id="18" name="Content Placeholder 11"/>
          <p:cNvSpPr txBox="1">
            <a:spLocks/>
          </p:cNvSpPr>
          <p:nvPr/>
        </p:nvSpPr>
        <p:spPr>
          <a:xfrm>
            <a:off x="5486400" y="2798631"/>
            <a:ext cx="4495800" cy="1313103"/>
          </a:xfrm>
          <a:prstGeom prst="rect">
            <a:avLst/>
          </a:prstGeom>
        </p:spPr>
        <p:txBody>
          <a:bodyPr vert="horz" lIns="91440" tIns="45720" rIns="91440" bIns="45720" rtlCol="0">
            <a:noAutofit/>
          </a:bodyPr>
          <a:lstStyle/>
          <a:p>
            <a:pPr>
              <a:spcBef>
                <a:spcPct val="20000"/>
              </a:spcBef>
              <a:buClr>
                <a:srgbClr val="99AB21"/>
              </a:buClr>
              <a:defRPr/>
            </a:pPr>
            <a:r>
              <a:rPr lang="en-US" sz="2400" dirty="0">
                <a:latin typeface="Arial" panose="020B0604020202020204" pitchFamily="34" charset="0"/>
                <a:cs typeface="Arial" panose="020B0604020202020204" pitchFamily="34" charset="0"/>
              </a:rPr>
              <a:t>What are the probable issues that will need to be discussed to create the product and achieve the purpose?</a:t>
            </a:r>
          </a:p>
        </p:txBody>
      </p:sp>
      <p:sp>
        <p:nvSpPr>
          <p:cNvPr id="17" name="Content Placeholder 11"/>
          <p:cNvSpPr txBox="1">
            <a:spLocks/>
          </p:cNvSpPr>
          <p:nvPr/>
        </p:nvSpPr>
        <p:spPr>
          <a:xfrm>
            <a:off x="2118944" y="2590803"/>
            <a:ext cx="852856" cy="2301312"/>
          </a:xfrm>
          <a:prstGeom prst="rect">
            <a:avLst/>
          </a:prstGeom>
        </p:spPr>
        <p:txBody>
          <a:bodyPr vert="horz" lIns="91440" tIns="45720" rIns="91440" bIns="45720" rtlCol="0">
            <a:normAutofit/>
          </a:bodyPr>
          <a:lstStyle/>
          <a:p>
            <a:pPr algn="ctr">
              <a:spcBef>
                <a:spcPct val="20000"/>
              </a:spcBef>
              <a:buClr>
                <a:srgbClr val="99AB21"/>
              </a:buClr>
              <a:defRPr/>
            </a:pPr>
            <a:r>
              <a:rPr lang="en-US" sz="3200" dirty="0">
                <a:solidFill>
                  <a:srgbClr val="F26522"/>
                </a:solidFill>
                <a:latin typeface="Franklin Gothic Book"/>
                <a:cs typeface="Franklin Gothic Book"/>
              </a:rPr>
              <a:t>4.</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428350" y="2874220"/>
            <a:ext cx="2646866" cy="2489940"/>
            <a:chOff x="3689428" y="3865752"/>
            <a:chExt cx="2646866" cy="2489940"/>
          </a:xfrm>
        </p:grpSpPr>
        <p:pic>
          <p:nvPicPr>
            <p:cNvPr id="13" name="Picture 12"/>
            <p:cNvPicPr>
              <a:picLocks noChangeAspect="1"/>
            </p:cNvPicPr>
            <p:nvPr/>
          </p:nvPicPr>
          <p:blipFill>
            <a:blip r:embed="rId3"/>
            <a:stretch>
              <a:fillRect/>
            </a:stretch>
          </p:blipFill>
          <p:spPr>
            <a:xfrm>
              <a:off x="3771716" y="3865752"/>
              <a:ext cx="2060853" cy="1769529"/>
            </a:xfrm>
            <a:prstGeom prst="rect">
              <a:avLst/>
            </a:prstGeom>
          </p:spPr>
        </p:pic>
        <p:sp>
          <p:nvSpPr>
            <p:cNvPr id="14" name="TextBox 13"/>
            <p:cNvSpPr txBox="1"/>
            <p:nvPr/>
          </p:nvSpPr>
          <p:spPr>
            <a:xfrm>
              <a:off x="3689428" y="5770916"/>
              <a:ext cx="2646866" cy="584776"/>
            </a:xfrm>
            <a:prstGeom prst="rect">
              <a:avLst/>
            </a:prstGeom>
            <a:noFill/>
          </p:spPr>
          <p:txBody>
            <a:bodyPr wrap="square" rtlCol="0">
              <a:spAutoFit/>
            </a:bodyPr>
            <a:lstStyle/>
            <a:p>
              <a:pPr algn="ctr"/>
              <a:r>
                <a:rPr lang="en-US" sz="3200" dirty="0">
                  <a:solidFill>
                    <a:srgbClr val="00467F"/>
                  </a:solidFill>
                  <a:latin typeface="Franklin Gothic Medium"/>
                  <a:cs typeface="Franklin Gothic Medium"/>
                </a:rPr>
                <a:t>PROCESS</a:t>
              </a:r>
            </a:p>
          </p:txBody>
        </p:sp>
      </p:grpSp>
      <p:sp>
        <p:nvSpPr>
          <p:cNvPr id="7" name="Title 1"/>
          <p:cNvSpPr>
            <a:spLocks noGrp="1"/>
          </p:cNvSpPr>
          <p:nvPr>
            <p:ph type="title"/>
          </p:nvPr>
        </p:nvSpPr>
        <p:spPr/>
        <p:txBody>
          <a:bodyPr>
            <a:normAutofit/>
          </a:bodyPr>
          <a:lstStyle/>
          <a:p>
            <a:r>
              <a:rPr lang="en-US" sz="3600" b="0" dirty="0"/>
              <a:t>A. Interview the Sponsor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3" name="Text Placeholder 2">
            <a:extLst>
              <a:ext uri="{FF2B5EF4-FFF2-40B4-BE49-F238E27FC236}">
                <a16:creationId xmlns:a16="http://schemas.microsoft.com/office/drawing/2014/main" id="{3875658E-8AD8-401A-93D1-0134AB96F0B2}"/>
              </a:ext>
            </a:extLst>
          </p:cNvPr>
          <p:cNvSpPr>
            <a:spLocks noGrp="1"/>
          </p:cNvSpPr>
          <p:nvPr>
            <p:ph type="body" sz="quarter" idx="13"/>
          </p:nvPr>
        </p:nvSpPr>
        <p:spPr/>
        <p:txBody>
          <a:bodyPr/>
          <a:lstStyle/>
          <a:p>
            <a:pPr marL="0" indent="0">
              <a:buNone/>
            </a:pPr>
            <a:r>
              <a:rPr lang="en-US" dirty="0"/>
              <a:t>The 6 Ps</a:t>
            </a:r>
          </a:p>
        </p:txBody>
      </p:sp>
      <p:sp>
        <p:nvSpPr>
          <p:cNvPr id="2" name="Footer Placeholder 1">
            <a:extLst>
              <a:ext uri="{FF2B5EF4-FFF2-40B4-BE49-F238E27FC236}">
                <a16:creationId xmlns:a16="http://schemas.microsoft.com/office/drawing/2014/main" id="{9DC27446-CA0D-4A34-A91A-5AD72BC4FA7F}"/>
              </a:ext>
            </a:extLst>
          </p:cNvPr>
          <p:cNvSpPr>
            <a:spLocks noGrp="1"/>
          </p:cNvSpPr>
          <p:nvPr>
            <p:ph type="ftr" sz="quarter" idx="11"/>
          </p:nvPr>
        </p:nvSpPr>
        <p:spPr/>
        <p:txBody>
          <a:bodyPr/>
          <a:lstStyle/>
          <a:p>
            <a:r>
              <a:rPr lang="en-US"/>
              <a:t>Copyright 1992-2015, Leadership Strategies, Inc. V15.02</a:t>
            </a:r>
          </a:p>
        </p:txBody>
      </p:sp>
      <p:sp>
        <p:nvSpPr>
          <p:cNvPr id="18" name="Content Placeholder 11"/>
          <p:cNvSpPr txBox="1">
            <a:spLocks/>
          </p:cNvSpPr>
          <p:nvPr/>
        </p:nvSpPr>
        <p:spPr>
          <a:xfrm>
            <a:off x="5486400" y="2798630"/>
            <a:ext cx="4692240" cy="2565530"/>
          </a:xfrm>
          <a:prstGeom prst="rect">
            <a:avLst/>
          </a:prstGeom>
        </p:spPr>
        <p:txBody>
          <a:bodyPr vert="horz" lIns="91440" tIns="45720" rIns="91440" bIns="45720" rtlCol="0">
            <a:normAutofit/>
          </a:bodyPr>
          <a:lstStyle/>
          <a:p>
            <a:pPr>
              <a:spcBef>
                <a:spcPct val="20000"/>
              </a:spcBef>
              <a:buClr>
                <a:srgbClr val="99AB21"/>
              </a:buClr>
              <a:defRPr/>
            </a:pPr>
            <a:r>
              <a:rPr lang="en-US" sz="2400" dirty="0">
                <a:latin typeface="Arial" panose="020B0604020202020204" pitchFamily="34" charset="0"/>
                <a:cs typeface="Arial" panose="020B0604020202020204" pitchFamily="34" charset="0"/>
              </a:rPr>
              <a:t>What thoughts do you have about the steps that should be taken in the meeting to achieve the purpose?</a:t>
            </a:r>
          </a:p>
        </p:txBody>
      </p:sp>
      <p:sp>
        <p:nvSpPr>
          <p:cNvPr id="17" name="Content Placeholder 11"/>
          <p:cNvSpPr txBox="1">
            <a:spLocks/>
          </p:cNvSpPr>
          <p:nvPr/>
        </p:nvSpPr>
        <p:spPr>
          <a:xfrm>
            <a:off x="2118944" y="2590803"/>
            <a:ext cx="852856" cy="2301312"/>
          </a:xfrm>
          <a:prstGeom prst="rect">
            <a:avLst/>
          </a:prstGeom>
        </p:spPr>
        <p:txBody>
          <a:bodyPr vert="horz" lIns="91440" tIns="45720" rIns="91440" bIns="45720" rtlCol="0">
            <a:normAutofit/>
          </a:bodyPr>
          <a:lstStyle/>
          <a:p>
            <a:pPr algn="ctr">
              <a:spcBef>
                <a:spcPct val="20000"/>
              </a:spcBef>
              <a:buClr>
                <a:srgbClr val="99AB21"/>
              </a:buClr>
              <a:defRPr/>
            </a:pPr>
            <a:r>
              <a:rPr lang="en-US" sz="3200" dirty="0">
                <a:solidFill>
                  <a:srgbClr val="F26522"/>
                </a:solidFill>
                <a:latin typeface="Franklin Gothic Book"/>
                <a:cs typeface="Franklin Gothic Book"/>
              </a:rPr>
              <a:t>5.</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Timing Exercise #1</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3" name="Content Placeholder 2"/>
          <p:cNvSpPr>
            <a:spLocks noGrp="1"/>
          </p:cNvSpPr>
          <p:nvPr>
            <p:ph type="body" sz="quarter" idx="13"/>
          </p:nvPr>
        </p:nvSpPr>
        <p:spPr/>
        <p:txBody>
          <a:bodyPr>
            <a:normAutofit/>
          </a:bodyPr>
          <a:lstStyle/>
          <a:p>
            <a:pPr>
              <a:lnSpc>
                <a:spcPct val="100000"/>
              </a:lnSpc>
              <a:spcAft>
                <a:spcPts val="1200"/>
              </a:spcAft>
            </a:pPr>
            <a:r>
              <a:rPr lang="en-US" sz="2400" dirty="0"/>
              <a:t>Start time: </a:t>
            </a:r>
            <a:r>
              <a:rPr lang="en-US" sz="2400" dirty="0">
                <a:solidFill>
                  <a:srgbClr val="F26522"/>
                </a:solidFill>
              </a:rPr>
              <a:t>About 1:15pm</a:t>
            </a:r>
          </a:p>
          <a:p>
            <a:pPr>
              <a:lnSpc>
                <a:spcPct val="100000"/>
              </a:lnSpc>
              <a:spcAft>
                <a:spcPts val="1200"/>
              </a:spcAft>
            </a:pPr>
            <a:r>
              <a:rPr lang="en-US" sz="2400" dirty="0"/>
              <a:t>4 people x (4min + 3min) = </a:t>
            </a:r>
            <a:r>
              <a:rPr lang="en-US" sz="2400" dirty="0">
                <a:solidFill>
                  <a:srgbClr val="F26522"/>
                </a:solidFill>
              </a:rPr>
              <a:t>28 minutes</a:t>
            </a:r>
          </a:p>
          <a:p>
            <a:pPr>
              <a:lnSpc>
                <a:spcPct val="100000"/>
              </a:lnSpc>
              <a:spcAft>
                <a:spcPts val="1200"/>
              </a:spcAft>
            </a:pPr>
            <a:r>
              <a:rPr lang="en-US" sz="2400" dirty="0"/>
              <a:t>Break: </a:t>
            </a:r>
            <a:r>
              <a:rPr lang="en-US" sz="2400" dirty="0">
                <a:solidFill>
                  <a:srgbClr val="F26522"/>
                </a:solidFill>
              </a:rPr>
              <a:t>15 minutes</a:t>
            </a:r>
          </a:p>
          <a:p>
            <a:pPr>
              <a:lnSpc>
                <a:spcPct val="100000"/>
              </a:lnSpc>
              <a:spcAft>
                <a:spcPts val="1200"/>
              </a:spcAft>
            </a:pPr>
            <a:r>
              <a:rPr lang="en-US" sz="2400" dirty="0"/>
              <a:t>End Time: </a:t>
            </a:r>
            <a:r>
              <a:rPr lang="en-US" sz="2400" dirty="0">
                <a:solidFill>
                  <a:srgbClr val="F26522"/>
                </a:solidFill>
              </a:rPr>
              <a:t>2:00pm</a:t>
            </a:r>
          </a:p>
        </p:txBody>
      </p:sp>
      <p:sp>
        <p:nvSpPr>
          <p:cNvPr id="5" name="Footer Placeholder 4">
            <a:extLst>
              <a:ext uri="{FF2B5EF4-FFF2-40B4-BE49-F238E27FC236}">
                <a16:creationId xmlns:a16="http://schemas.microsoft.com/office/drawing/2014/main" id="{211ECDA2-5407-44E8-8127-8D0E71C6D5A3}"/>
              </a:ext>
            </a:extLst>
          </p:cNvPr>
          <p:cNvSpPr>
            <a:spLocks noGrp="1"/>
          </p:cNvSpPr>
          <p:nvPr>
            <p:ph type="ftr" sz="quarter" idx="11"/>
          </p:nvPr>
        </p:nvSpPr>
        <p:spPr/>
        <p:txBody>
          <a:bodyPr/>
          <a:lstStyle/>
          <a:p>
            <a:r>
              <a:rPr lang="en-US" dirty="0"/>
              <a:t>Copyright 1992-2015, Leadership Strategies, Inc. V15.02</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672897" y="2807164"/>
            <a:ext cx="2125592" cy="1715578"/>
          </a:xfrm>
          <a:prstGeom prst="rect">
            <a:avLst/>
          </a:prstGeom>
        </p:spPr>
      </p:pic>
      <p:sp>
        <p:nvSpPr>
          <p:cNvPr id="13" name="TextBox 12"/>
          <p:cNvSpPr txBox="1"/>
          <p:nvPr/>
        </p:nvSpPr>
        <p:spPr>
          <a:xfrm>
            <a:off x="2774969" y="4791303"/>
            <a:ext cx="1893766" cy="584776"/>
          </a:xfrm>
          <a:prstGeom prst="rect">
            <a:avLst/>
          </a:prstGeom>
          <a:noFill/>
        </p:spPr>
        <p:txBody>
          <a:bodyPr wrap="square" rtlCol="0">
            <a:spAutoFit/>
          </a:bodyPr>
          <a:lstStyle/>
          <a:p>
            <a:pPr algn="ctr"/>
            <a:r>
              <a:rPr lang="en-US" sz="3200" dirty="0">
                <a:solidFill>
                  <a:srgbClr val="00467F"/>
                </a:solidFill>
                <a:latin typeface="Franklin Gothic Medium"/>
                <a:cs typeface="Franklin Gothic Medium"/>
              </a:rPr>
              <a:t>PLACE</a:t>
            </a:r>
          </a:p>
        </p:txBody>
      </p:sp>
      <p:sp>
        <p:nvSpPr>
          <p:cNvPr id="7" name="Title 1"/>
          <p:cNvSpPr>
            <a:spLocks noGrp="1"/>
          </p:cNvSpPr>
          <p:nvPr>
            <p:ph type="title"/>
          </p:nvPr>
        </p:nvSpPr>
        <p:spPr/>
        <p:txBody>
          <a:bodyPr>
            <a:normAutofit/>
          </a:bodyPr>
          <a:lstStyle/>
          <a:p>
            <a:r>
              <a:rPr lang="en-US" sz="3600" b="0" dirty="0"/>
              <a:t>A. Interview the Sponsor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sp>
        <p:nvSpPr>
          <p:cNvPr id="3" name="Text Placeholder 2">
            <a:extLst>
              <a:ext uri="{FF2B5EF4-FFF2-40B4-BE49-F238E27FC236}">
                <a16:creationId xmlns:a16="http://schemas.microsoft.com/office/drawing/2014/main" id="{EA8D8047-E237-4862-A01D-0DA88F917557}"/>
              </a:ext>
            </a:extLst>
          </p:cNvPr>
          <p:cNvSpPr>
            <a:spLocks noGrp="1"/>
          </p:cNvSpPr>
          <p:nvPr>
            <p:ph type="body" sz="quarter" idx="13"/>
          </p:nvPr>
        </p:nvSpPr>
        <p:spPr/>
        <p:txBody>
          <a:bodyPr/>
          <a:lstStyle/>
          <a:p>
            <a:pPr marL="0" indent="0">
              <a:buNone/>
            </a:pPr>
            <a:r>
              <a:rPr lang="en-US" dirty="0"/>
              <a:t>The 6 Ps</a:t>
            </a:r>
          </a:p>
        </p:txBody>
      </p:sp>
      <p:sp>
        <p:nvSpPr>
          <p:cNvPr id="2" name="Footer Placeholder 1">
            <a:extLst>
              <a:ext uri="{FF2B5EF4-FFF2-40B4-BE49-F238E27FC236}">
                <a16:creationId xmlns:a16="http://schemas.microsoft.com/office/drawing/2014/main" id="{D2773004-C605-4BC8-9ECA-B6A27D352632}"/>
              </a:ext>
            </a:extLst>
          </p:cNvPr>
          <p:cNvSpPr>
            <a:spLocks noGrp="1"/>
          </p:cNvSpPr>
          <p:nvPr>
            <p:ph type="ftr" sz="quarter" idx="11"/>
          </p:nvPr>
        </p:nvSpPr>
        <p:spPr/>
        <p:txBody>
          <a:bodyPr/>
          <a:lstStyle/>
          <a:p>
            <a:r>
              <a:rPr lang="en-US"/>
              <a:t>Copyright 1992-2015, Leadership Strategies, Inc. V15.02</a:t>
            </a:r>
          </a:p>
        </p:txBody>
      </p:sp>
      <p:sp>
        <p:nvSpPr>
          <p:cNvPr id="18" name="Content Placeholder 11"/>
          <p:cNvSpPr txBox="1">
            <a:spLocks/>
          </p:cNvSpPr>
          <p:nvPr/>
        </p:nvSpPr>
        <p:spPr>
          <a:xfrm>
            <a:off x="5486401" y="2798630"/>
            <a:ext cx="4522027" cy="3525970"/>
          </a:xfrm>
          <a:prstGeom prst="rect">
            <a:avLst/>
          </a:prstGeom>
        </p:spPr>
        <p:txBody>
          <a:bodyPr vert="horz" lIns="91440" tIns="45720" rIns="91440" bIns="45720" rtlCol="0">
            <a:normAutofit/>
          </a:bodyPr>
          <a:lstStyle/>
          <a:p>
            <a:pPr>
              <a:spcBef>
                <a:spcPct val="20000"/>
              </a:spcBef>
              <a:buClr>
                <a:srgbClr val="99AB21"/>
              </a:buClr>
              <a:defRPr/>
            </a:pPr>
            <a:r>
              <a:rPr lang="en-US" sz="2400" dirty="0">
                <a:latin typeface="Arial" panose="020B0604020202020204" pitchFamily="34" charset="0"/>
                <a:cs typeface="Arial" panose="020B0604020202020204" pitchFamily="34" charset="0"/>
              </a:rPr>
              <a:t>Where will the session be held and with whom should I speak about the needs for the room?</a:t>
            </a:r>
          </a:p>
        </p:txBody>
      </p:sp>
      <p:sp>
        <p:nvSpPr>
          <p:cNvPr id="17" name="Content Placeholder 11"/>
          <p:cNvSpPr txBox="1">
            <a:spLocks/>
          </p:cNvSpPr>
          <p:nvPr/>
        </p:nvSpPr>
        <p:spPr>
          <a:xfrm>
            <a:off x="2118944" y="2590803"/>
            <a:ext cx="852856" cy="2301312"/>
          </a:xfrm>
          <a:prstGeom prst="rect">
            <a:avLst/>
          </a:prstGeom>
        </p:spPr>
        <p:txBody>
          <a:bodyPr vert="horz" lIns="91440" tIns="45720" rIns="91440" bIns="45720" rtlCol="0">
            <a:normAutofit/>
          </a:bodyPr>
          <a:lstStyle/>
          <a:p>
            <a:pPr algn="ctr">
              <a:spcBef>
                <a:spcPct val="20000"/>
              </a:spcBef>
              <a:buClr>
                <a:srgbClr val="99AB21"/>
              </a:buClr>
              <a:defRPr/>
            </a:pPr>
            <a:r>
              <a:rPr lang="en-US" sz="3200" dirty="0">
                <a:solidFill>
                  <a:srgbClr val="F26522"/>
                </a:solidFill>
                <a:latin typeface="Franklin Gothic Book"/>
                <a:cs typeface="Franklin Gothic Book"/>
              </a:rPr>
              <a:t>6.</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5" name="Title 4"/>
          <p:cNvSpPr>
            <a:spLocks noGrp="1"/>
          </p:cNvSpPr>
          <p:nvPr>
            <p:ph type="title"/>
          </p:nvPr>
        </p:nvSpPr>
        <p:spPr/>
        <p:txBody>
          <a:bodyPr>
            <a:normAutofit/>
          </a:bodyPr>
          <a:lstStyle/>
          <a:p>
            <a:r>
              <a:rPr lang="en-US" sz="5000" dirty="0">
                <a:latin typeface="Arial" panose="020B0604020202020204" pitchFamily="34" charset="0"/>
                <a:cs typeface="Arial" panose="020B0604020202020204" pitchFamily="34" charset="0"/>
              </a:rPr>
              <a:t>LOGISTICS</a:t>
            </a:r>
          </a:p>
        </p:txBody>
      </p:sp>
      <p:sp>
        <p:nvSpPr>
          <p:cNvPr id="6" name="Footer Placeholder 2">
            <a:extLst>
              <a:ext uri="{FF2B5EF4-FFF2-40B4-BE49-F238E27FC236}">
                <a16:creationId xmlns:a16="http://schemas.microsoft.com/office/drawing/2014/main" id="{D1547DE3-3474-4962-8BCA-0567DECCB14E}"/>
              </a:ext>
            </a:extLst>
          </p:cNvPr>
          <p:cNvSpPr>
            <a:spLocks noGrp="1"/>
          </p:cNvSpPr>
          <p:nvPr>
            <p:ph type="ftr" sz="quarter" idx="11"/>
          </p:nvPr>
        </p:nvSpPr>
        <p:spPr/>
        <p:txBody>
          <a:bodyPr/>
          <a:lstStyle/>
          <a:p>
            <a:r>
              <a:rPr lang="en-US" dirty="0"/>
              <a:t>Copyright 1992-2015, Leadership Strategies, Inc. V15.02</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A. Interview the Sponsor</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22</a:t>
            </a:fld>
            <a:endParaRPr lang="en-US" dirty="0"/>
          </a:p>
        </p:txBody>
      </p:sp>
      <p:sp>
        <p:nvSpPr>
          <p:cNvPr id="27" name="Content Placeholder 26"/>
          <p:cNvSpPr>
            <a:spLocks noGrp="1"/>
          </p:cNvSpPr>
          <p:nvPr>
            <p:ph type="body" sz="quarter" idx="13"/>
          </p:nvPr>
        </p:nvSpPr>
        <p:spPr/>
        <p:txBody>
          <a:bodyPr>
            <a:normAutofit/>
          </a:bodyPr>
          <a:lstStyle/>
          <a:p>
            <a:pPr marL="0" indent="0">
              <a:lnSpc>
                <a:spcPct val="100000"/>
              </a:lnSpc>
              <a:spcAft>
                <a:spcPts val="1200"/>
              </a:spcAft>
              <a:buNone/>
            </a:pPr>
            <a:r>
              <a:rPr lang="en-US" dirty="0">
                <a:solidFill>
                  <a:srgbClr val="009383"/>
                </a:solidFill>
              </a:rPr>
              <a:t>PRESENCE AND REMARKS</a:t>
            </a:r>
          </a:p>
          <a:p>
            <a:pPr>
              <a:lnSpc>
                <a:spcPct val="100000"/>
              </a:lnSpc>
              <a:spcAft>
                <a:spcPts val="1200"/>
              </a:spcAft>
            </a:pPr>
            <a:r>
              <a:rPr lang="en-US" sz="2400" dirty="0"/>
              <a:t>Importance of sponsor’s presence</a:t>
            </a:r>
          </a:p>
          <a:p>
            <a:pPr>
              <a:lnSpc>
                <a:spcPct val="100000"/>
              </a:lnSpc>
              <a:spcAft>
                <a:spcPts val="1200"/>
              </a:spcAft>
            </a:pPr>
            <a:r>
              <a:rPr lang="en-US" sz="2400" dirty="0"/>
              <a:t>Sponsor’s kickoff remarks</a:t>
            </a:r>
          </a:p>
          <a:p>
            <a:pPr lvl="1">
              <a:lnSpc>
                <a:spcPct val="100000"/>
              </a:lnSpc>
              <a:spcAft>
                <a:spcPts val="1200"/>
              </a:spcAft>
            </a:pPr>
            <a:r>
              <a:rPr lang="en-US" dirty="0"/>
              <a:t>Praising on their selection</a:t>
            </a:r>
          </a:p>
          <a:p>
            <a:pPr lvl="1">
              <a:lnSpc>
                <a:spcPct val="100000"/>
              </a:lnSpc>
              <a:spcAft>
                <a:spcPts val="1200"/>
              </a:spcAft>
            </a:pPr>
            <a:r>
              <a:rPr lang="en-US" dirty="0"/>
              <a:t>Exciting about importance of project and role they will play</a:t>
            </a:r>
          </a:p>
          <a:p>
            <a:pPr lvl="1">
              <a:lnSpc>
                <a:spcPct val="100000"/>
              </a:lnSpc>
              <a:spcAft>
                <a:spcPts val="1200"/>
              </a:spcAft>
            </a:pPr>
            <a:r>
              <a:rPr lang="en-US" dirty="0"/>
              <a:t>Encouraging creativity</a:t>
            </a:r>
          </a:p>
          <a:p>
            <a:pPr lvl="1">
              <a:lnSpc>
                <a:spcPct val="100000"/>
              </a:lnSpc>
              <a:spcAft>
                <a:spcPts val="1200"/>
              </a:spcAft>
            </a:pPr>
            <a:r>
              <a:rPr lang="en-US" dirty="0"/>
              <a:t>Empowering participants</a:t>
            </a:r>
          </a:p>
        </p:txBody>
      </p:sp>
      <p:sp>
        <p:nvSpPr>
          <p:cNvPr id="2" name="Footer Placeholder 1">
            <a:extLst>
              <a:ext uri="{FF2B5EF4-FFF2-40B4-BE49-F238E27FC236}">
                <a16:creationId xmlns:a16="http://schemas.microsoft.com/office/drawing/2014/main" id="{BDA76365-8B12-4604-8761-CE2453D0B729}"/>
              </a:ext>
            </a:extLst>
          </p:cNvPr>
          <p:cNvSpPr>
            <a:spLocks noGrp="1"/>
          </p:cNvSpPr>
          <p:nvPr>
            <p:ph type="ftr" sz="quarter" idx="11"/>
          </p:nvPr>
        </p:nvSpPr>
        <p:spPr/>
        <p:txBody>
          <a:bodyPr/>
          <a:lstStyle/>
          <a:p>
            <a:r>
              <a:rPr lang="en-US"/>
              <a:t>Copyright 1992-2015, Leadership Strategies, Inc. V15.02</a:t>
            </a:r>
          </a:p>
        </p:txBody>
      </p:sp>
      <p:sp>
        <p:nvSpPr>
          <p:cNvPr id="6" name="TextBox 5"/>
          <p:cNvSpPr txBox="1"/>
          <p:nvPr/>
        </p:nvSpPr>
        <p:spPr>
          <a:xfrm>
            <a:off x="10988636"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1-5</a:t>
            </a:r>
          </a:p>
        </p:txBody>
      </p:sp>
      <p:sp>
        <p:nvSpPr>
          <p:cNvPr id="7" name="TextBox 6"/>
          <p:cNvSpPr txBox="1"/>
          <p:nvPr/>
        </p:nvSpPr>
        <p:spPr>
          <a:xfrm>
            <a:off x="11816005" y="543981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fade">
                                      <p:cBhvr>
                                        <p:cTn id="32" dur="500"/>
                                        <p:tgtEl>
                                          <p:spTgt spid="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xEl>
                                              <p:pRg st="6" end="6"/>
                                            </p:txEl>
                                          </p:spTgt>
                                        </p:tgtEl>
                                        <p:attrNameLst>
                                          <p:attrName>style.visibility</p:attrName>
                                        </p:attrNameLst>
                                      </p:cBhvr>
                                      <p:to>
                                        <p:strVal val="visible"/>
                                      </p:to>
                                    </p:set>
                                    <p:animEffect transition="in" filter="fade">
                                      <p:cBhvr>
                                        <p:cTn id="37"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5" name="Title 4"/>
          <p:cNvSpPr>
            <a:spLocks noGrp="1"/>
          </p:cNvSpPr>
          <p:nvPr>
            <p:ph type="title"/>
          </p:nvPr>
        </p:nvSpPr>
        <p:spPr/>
        <p:txBody>
          <a:bodyPr>
            <a:normAutofit/>
          </a:bodyPr>
          <a:lstStyle/>
          <a:p>
            <a:r>
              <a:rPr lang="en-US" sz="5000" dirty="0">
                <a:latin typeface="Arial" panose="020B0604020202020204" pitchFamily="34" charset="0"/>
                <a:cs typeface="Arial" panose="020B0604020202020204" pitchFamily="34" charset="0"/>
              </a:rPr>
              <a:t>PARTICIPANTS</a:t>
            </a:r>
          </a:p>
        </p:txBody>
      </p:sp>
      <p:sp>
        <p:nvSpPr>
          <p:cNvPr id="6" name="Footer Placeholder 2">
            <a:extLst>
              <a:ext uri="{FF2B5EF4-FFF2-40B4-BE49-F238E27FC236}">
                <a16:creationId xmlns:a16="http://schemas.microsoft.com/office/drawing/2014/main" id="{135AE7EE-0AF8-4A06-8582-3CF62E7F3098}"/>
              </a:ext>
            </a:extLst>
          </p:cNvPr>
          <p:cNvSpPr>
            <a:spLocks noGrp="1"/>
          </p:cNvSpPr>
          <p:nvPr>
            <p:ph type="ftr" sz="quarter" idx="11"/>
          </p:nvPr>
        </p:nvSpPr>
        <p:spPr/>
        <p:txBody>
          <a:bodyPr/>
          <a:lstStyle/>
          <a:p>
            <a:r>
              <a:rPr lang="en-US" dirty="0"/>
              <a:t>Copyright 1992-2015, Leadership Strategies, Inc. V15.02</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b="0" dirty="0"/>
              <a:t>A. Interview the Sponsor</a:t>
            </a:r>
          </a:p>
        </p:txBody>
      </p:sp>
      <p:sp>
        <p:nvSpPr>
          <p:cNvPr id="8" name="Slide Number Placeholder 7"/>
          <p:cNvSpPr>
            <a:spLocks noGrp="1"/>
          </p:cNvSpPr>
          <p:nvPr>
            <p:ph type="sldNum" sz="quarter" idx="12"/>
          </p:nvPr>
        </p:nvSpPr>
        <p:spPr/>
        <p:txBody>
          <a:bodyPr/>
          <a:lstStyle/>
          <a:p>
            <a:fld id="{F29FD61F-2294-5D42-A9D7-9928D42B3773}" type="slidenum">
              <a:rPr lang="en-US" smtClean="0"/>
              <a:pPr/>
              <a:t>24</a:t>
            </a:fld>
            <a:endParaRPr lang="en-US" dirty="0"/>
          </a:p>
        </p:txBody>
      </p:sp>
      <p:sp>
        <p:nvSpPr>
          <p:cNvPr id="27" name="Content Placeholder 26"/>
          <p:cNvSpPr>
            <a:spLocks noGrp="1"/>
          </p:cNvSpPr>
          <p:nvPr>
            <p:ph type="body" sz="quarter" idx="13"/>
          </p:nvPr>
        </p:nvSpPr>
        <p:spPr>
          <a:xfrm>
            <a:off x="560388" y="2490466"/>
            <a:ext cx="11426825" cy="3786256"/>
          </a:xfrm>
        </p:spPr>
        <p:txBody>
          <a:bodyPr>
            <a:normAutofit/>
          </a:bodyPr>
          <a:lstStyle/>
          <a:p>
            <a:pPr>
              <a:lnSpc>
                <a:spcPct val="100000"/>
              </a:lnSpc>
              <a:spcAft>
                <a:spcPts val="600"/>
              </a:spcAft>
            </a:pPr>
            <a:r>
              <a:rPr lang="en-US" sz="2400" dirty="0"/>
              <a:t>People not in favor of holding the session</a:t>
            </a:r>
          </a:p>
          <a:p>
            <a:pPr>
              <a:lnSpc>
                <a:spcPct val="100000"/>
              </a:lnSpc>
              <a:spcAft>
                <a:spcPts val="600"/>
              </a:spcAft>
            </a:pPr>
            <a:r>
              <a:rPr lang="en-US" sz="2400" dirty="0"/>
              <a:t>Those who stand to lose something</a:t>
            </a:r>
          </a:p>
          <a:p>
            <a:pPr>
              <a:lnSpc>
                <a:spcPct val="100000"/>
              </a:lnSpc>
              <a:spcAft>
                <a:spcPts val="600"/>
              </a:spcAft>
            </a:pPr>
            <a:r>
              <a:rPr lang="en-US" sz="2400" dirty="0"/>
              <a:t>Those on unfavorable terms</a:t>
            </a:r>
          </a:p>
          <a:p>
            <a:pPr>
              <a:lnSpc>
                <a:spcPct val="100000"/>
              </a:lnSpc>
              <a:spcAft>
                <a:spcPts val="600"/>
              </a:spcAft>
            </a:pPr>
            <a:r>
              <a:rPr lang="en-US" sz="2400" dirty="0"/>
              <a:t>Those that tend to point out problems</a:t>
            </a:r>
          </a:p>
        </p:txBody>
      </p:sp>
      <p:sp>
        <p:nvSpPr>
          <p:cNvPr id="2" name="Footer Placeholder 1">
            <a:extLst>
              <a:ext uri="{FF2B5EF4-FFF2-40B4-BE49-F238E27FC236}">
                <a16:creationId xmlns:a16="http://schemas.microsoft.com/office/drawing/2014/main" id="{FEBFCC51-85BF-4231-BA7C-6F5C4180CD8C}"/>
              </a:ext>
            </a:extLst>
          </p:cNvPr>
          <p:cNvSpPr>
            <a:spLocks noGrp="1"/>
          </p:cNvSpPr>
          <p:nvPr>
            <p:ph type="ftr" sz="quarter" idx="11"/>
          </p:nvPr>
        </p:nvSpPr>
        <p:spPr/>
        <p:txBody>
          <a:bodyPr/>
          <a:lstStyle/>
          <a:p>
            <a:r>
              <a:rPr lang="en-US"/>
              <a:t>Copyright 1992-2015, Leadership Strategies, Inc. V15.02</a:t>
            </a:r>
          </a:p>
        </p:txBody>
      </p:sp>
      <p:sp>
        <p:nvSpPr>
          <p:cNvPr id="23" name="Title 4"/>
          <p:cNvSpPr txBox="1">
            <a:spLocks/>
          </p:cNvSpPr>
          <p:nvPr/>
        </p:nvSpPr>
        <p:spPr>
          <a:xfrm>
            <a:off x="657225" y="1098339"/>
            <a:ext cx="8071290" cy="1143000"/>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participants</a:t>
            </a:r>
          </a:p>
        </p:txBody>
      </p:sp>
      <p:sp>
        <p:nvSpPr>
          <p:cNvPr id="5" name="Content Placeholder 26"/>
          <p:cNvSpPr txBox="1">
            <a:spLocks/>
          </p:cNvSpPr>
          <p:nvPr/>
        </p:nvSpPr>
        <p:spPr>
          <a:xfrm>
            <a:off x="657225" y="1977816"/>
            <a:ext cx="8071290" cy="709926"/>
          </a:xfrm>
          <a:prstGeom prst="rect">
            <a:avLst/>
          </a:prstGeom>
        </p:spPr>
        <p:txBody>
          <a:bodyPr vert="horz" lIns="91440" tIns="45720" rIns="91440" bIns="45720" rtlCol="0">
            <a:normAutofit/>
          </a:bodyPr>
          <a:lstStyle/>
          <a:p>
            <a:pPr marL="342900" indent="-342900">
              <a:spcBef>
                <a:spcPct val="20000"/>
              </a:spcBef>
              <a:spcAft>
                <a:spcPts val="600"/>
              </a:spcAft>
              <a:buClr>
                <a:srgbClr val="99AB21"/>
              </a:buClr>
              <a:defRPr/>
            </a:pPr>
            <a:r>
              <a:rPr lang="en-US" sz="2400" i="1" dirty="0">
                <a:solidFill>
                  <a:srgbClr val="F26522"/>
                </a:solidFill>
                <a:latin typeface="Arial" panose="020B0604020202020204" pitchFamily="34" charset="0"/>
                <a:cs typeface="Arial" panose="020B0604020202020204" pitchFamily="34" charset="0"/>
              </a:rPr>
              <a:t>Specifically identify:</a:t>
            </a:r>
          </a:p>
        </p:txBody>
      </p:sp>
      <p:sp>
        <p:nvSpPr>
          <p:cNvPr id="7" name="TextBox 6"/>
          <p:cNvSpPr txBox="1"/>
          <p:nvPr/>
        </p:nvSpPr>
        <p:spPr>
          <a:xfrm>
            <a:off x="9703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1-5</a:t>
            </a:r>
          </a:p>
        </p:txBody>
      </p:sp>
      <p:sp>
        <p:nvSpPr>
          <p:cNvPr id="9" name="TextBox 8"/>
          <p:cNvSpPr txBox="1"/>
          <p:nvPr/>
        </p:nvSpPr>
        <p:spPr>
          <a:xfrm>
            <a:off x="10286010" y="414279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extLst>
      <p:ext uri="{BB962C8B-B14F-4D97-AF65-F5344CB8AC3E}">
        <p14:creationId xmlns:p14="http://schemas.microsoft.com/office/powerpoint/2010/main" val="3262442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A. Interview the Sponsor</a:t>
            </a:r>
          </a:p>
        </p:txBody>
      </p:sp>
      <p:sp>
        <p:nvSpPr>
          <p:cNvPr id="8" name="Slide Number Placeholder 7"/>
          <p:cNvSpPr>
            <a:spLocks noGrp="1"/>
          </p:cNvSpPr>
          <p:nvPr>
            <p:ph type="sldNum" sz="quarter" idx="12"/>
          </p:nvPr>
        </p:nvSpPr>
        <p:spPr/>
        <p:txBody>
          <a:bodyPr/>
          <a:lstStyle/>
          <a:p>
            <a:fld id="{F29FD61F-2294-5D42-A9D7-9928D42B3773}" type="slidenum">
              <a:rPr lang="en-US" smtClean="0"/>
              <a:pPr/>
              <a:t>25</a:t>
            </a:fld>
            <a:endParaRPr lang="en-US" dirty="0"/>
          </a:p>
        </p:txBody>
      </p:sp>
      <p:sp>
        <p:nvSpPr>
          <p:cNvPr id="27" name="Content Placeholder 26"/>
          <p:cNvSpPr>
            <a:spLocks noGrp="1"/>
          </p:cNvSpPr>
          <p:nvPr>
            <p:ph type="body" sz="quarter" idx="13"/>
          </p:nvPr>
        </p:nvSpPr>
        <p:spPr/>
        <p:txBody>
          <a:bodyPr>
            <a:normAutofit/>
          </a:bodyPr>
          <a:lstStyle/>
          <a:p>
            <a:pPr marL="0" indent="0">
              <a:lnSpc>
                <a:spcPct val="100000"/>
              </a:lnSpc>
              <a:spcAft>
                <a:spcPts val="600"/>
              </a:spcAft>
              <a:buNone/>
            </a:pPr>
            <a:r>
              <a:rPr lang="en-US" dirty="0">
                <a:solidFill>
                  <a:srgbClr val="009383"/>
                </a:solidFill>
              </a:rPr>
              <a:t>LOGISTICS</a:t>
            </a:r>
          </a:p>
          <a:p>
            <a:pPr marL="0" indent="0">
              <a:lnSpc>
                <a:spcPct val="100000"/>
              </a:lnSpc>
              <a:spcAft>
                <a:spcPts val="600"/>
              </a:spcAft>
              <a:buNone/>
            </a:pPr>
            <a:r>
              <a:rPr lang="en-US" sz="2400" i="1" dirty="0">
                <a:solidFill>
                  <a:srgbClr val="F26522"/>
                </a:solidFill>
              </a:rPr>
              <a:t>Specifically review: </a:t>
            </a:r>
          </a:p>
          <a:p>
            <a:pPr>
              <a:lnSpc>
                <a:spcPct val="100000"/>
              </a:lnSpc>
              <a:spcAft>
                <a:spcPts val="600"/>
              </a:spcAft>
            </a:pPr>
            <a:r>
              <a:rPr lang="en-US" sz="2400" dirty="0"/>
              <a:t>Session dates, times and locations</a:t>
            </a:r>
          </a:p>
          <a:p>
            <a:pPr>
              <a:lnSpc>
                <a:spcPct val="100000"/>
              </a:lnSpc>
              <a:spcAft>
                <a:spcPts val="600"/>
              </a:spcAft>
            </a:pPr>
            <a:r>
              <a:rPr lang="en-US" sz="2400" dirty="0"/>
              <a:t>How session will begin</a:t>
            </a:r>
          </a:p>
          <a:p>
            <a:pPr>
              <a:lnSpc>
                <a:spcPct val="100000"/>
              </a:lnSpc>
              <a:spcAft>
                <a:spcPts val="600"/>
              </a:spcAft>
            </a:pPr>
            <a:r>
              <a:rPr lang="en-US" sz="2400" dirty="0"/>
              <a:t>Agreement to arrive 10 minutes early</a:t>
            </a:r>
          </a:p>
        </p:txBody>
      </p:sp>
      <p:sp>
        <p:nvSpPr>
          <p:cNvPr id="2" name="Footer Placeholder 1">
            <a:extLst>
              <a:ext uri="{FF2B5EF4-FFF2-40B4-BE49-F238E27FC236}">
                <a16:creationId xmlns:a16="http://schemas.microsoft.com/office/drawing/2014/main" id="{FC3FE3A2-D84A-404E-B3C4-263E4BF7917E}"/>
              </a:ext>
            </a:extLst>
          </p:cNvPr>
          <p:cNvSpPr>
            <a:spLocks noGrp="1"/>
          </p:cNvSpPr>
          <p:nvPr>
            <p:ph type="ftr" sz="quarter" idx="11"/>
          </p:nvPr>
        </p:nvSpPr>
        <p:spPr/>
        <p:txBody>
          <a:bodyPr/>
          <a:lstStyle/>
          <a:p>
            <a:r>
              <a:rPr lang="en-US"/>
              <a:t>Copyright 1992-2015, Leadership Strategies, Inc. V15.02</a:t>
            </a:r>
          </a:p>
        </p:txBody>
      </p:sp>
      <p:sp>
        <p:nvSpPr>
          <p:cNvPr id="7" name="TextBox 6"/>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1-6</a:t>
            </a:r>
          </a:p>
        </p:txBody>
      </p:sp>
      <p:sp>
        <p:nvSpPr>
          <p:cNvPr id="9" name="TextBox 8"/>
          <p:cNvSpPr txBox="1"/>
          <p:nvPr/>
        </p:nvSpPr>
        <p:spPr>
          <a:xfrm>
            <a:off x="11103014" y="402731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19"/>
            <a:ext cx="12192000" cy="68521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2178203" y="5820"/>
            <a:ext cx="7835595" cy="6852181"/>
          </a:xfrm>
          <a:prstGeom prst="rect">
            <a:avLst/>
          </a:prstGeom>
        </p:spPr>
      </p:pic>
      <p:grpSp>
        <p:nvGrpSpPr>
          <p:cNvPr id="17" name="Group 16">
            <a:extLst>
              <a:ext uri="{FF2B5EF4-FFF2-40B4-BE49-F238E27FC236}">
                <a16:creationId xmlns:a16="http://schemas.microsoft.com/office/drawing/2014/main" id="{DC50BAFC-5D87-4431-A52F-601D8D4CA2C5}"/>
              </a:ext>
            </a:extLst>
          </p:cNvPr>
          <p:cNvGrpSpPr/>
          <p:nvPr/>
        </p:nvGrpSpPr>
        <p:grpSpPr>
          <a:xfrm>
            <a:off x="2580463" y="221657"/>
            <a:ext cx="7031071" cy="1689029"/>
            <a:chOff x="342942" y="2369623"/>
            <a:chExt cx="8511738" cy="1699107"/>
          </a:xfrm>
          <a:solidFill>
            <a:srgbClr val="00C7B1"/>
          </a:solidFill>
        </p:grpSpPr>
        <p:sp>
          <p:nvSpPr>
            <p:cNvPr id="18" name="Rectangle 17">
              <a:extLst>
                <a:ext uri="{FF2B5EF4-FFF2-40B4-BE49-F238E27FC236}">
                  <a16:creationId xmlns:a16="http://schemas.microsoft.com/office/drawing/2014/main" id="{478E7678-94DD-4ED4-B514-5B0EBB86CDAA}"/>
                </a:ext>
              </a:extLst>
            </p:cNvPr>
            <p:cNvSpPr/>
            <p:nvPr/>
          </p:nvSpPr>
          <p:spPr>
            <a:xfrm>
              <a:off x="342942" y="2369623"/>
              <a:ext cx="8511738" cy="169910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9" name="Title 1">
              <a:extLst>
                <a:ext uri="{FF2B5EF4-FFF2-40B4-BE49-F238E27FC236}">
                  <a16:creationId xmlns:a16="http://schemas.microsoft.com/office/drawing/2014/main" id="{40EEE7FC-5712-442D-9242-AB21499AC63B}"/>
                </a:ext>
              </a:extLst>
            </p:cNvPr>
            <p:cNvSpPr txBox="1">
              <a:spLocks/>
            </p:cNvSpPr>
            <p:nvPr/>
          </p:nvSpPr>
          <p:spPr>
            <a:xfrm>
              <a:off x="778519" y="2615430"/>
              <a:ext cx="7292692" cy="1207491"/>
            </a:xfrm>
            <a:prstGeom prst="rect">
              <a:avLst/>
            </a:prstGeom>
            <a:grpFill/>
          </p:spPr>
          <p:txBody>
            <a:bodyPr vert="horz" wrap="none" lIns="91440" tIns="45720" rIns="91440" bIns="45720" rtlCol="0" anchor="ctr">
              <a:spAutoFit/>
            </a:bodyPr>
            <a:lstStyle/>
            <a:p>
              <a:pPr lvl="1" algn="ctr">
                <a:spcBef>
                  <a:spcPct val="0"/>
                </a:spcBef>
                <a:defRPr/>
              </a:pPr>
              <a:r>
                <a:rPr lang="en-US" sz="3600" cap="all" dirty="0">
                  <a:solidFill>
                    <a:schemeClr val="bg1"/>
                  </a:solidFill>
                  <a:latin typeface="Arial" panose="020B0604020202020204" pitchFamily="34" charset="0"/>
                  <a:ea typeface="+mj-ea"/>
                  <a:cs typeface="Arial" panose="020B0604020202020204" pitchFamily="34" charset="0"/>
                </a:rPr>
                <a:t>b. IDENTIFY key</a:t>
              </a:r>
              <a:br>
                <a:rPr lang="en-US" sz="3600" cap="all" dirty="0">
                  <a:solidFill>
                    <a:schemeClr val="bg1"/>
                  </a:solidFill>
                  <a:latin typeface="Arial" panose="020B0604020202020204" pitchFamily="34" charset="0"/>
                  <a:ea typeface="+mj-ea"/>
                  <a:cs typeface="Arial" panose="020B0604020202020204" pitchFamily="34" charset="0"/>
                </a:rPr>
              </a:br>
              <a:r>
                <a:rPr lang="en-US" sz="3600" cap="all" dirty="0">
                  <a:solidFill>
                    <a:schemeClr val="bg1"/>
                  </a:solidFill>
                  <a:latin typeface="Arial" panose="020B0604020202020204" pitchFamily="34" charset="0"/>
                  <a:ea typeface="+mj-ea"/>
                  <a:cs typeface="Arial" panose="020B0604020202020204" pitchFamily="34" charset="0"/>
                </a:rPr>
                <a:t>roles in the session</a:t>
              </a:r>
            </a:p>
          </p:txBody>
        </p:sp>
      </p:grpSp>
      <p:sp>
        <p:nvSpPr>
          <p:cNvPr id="20" name="Slide Number Placeholder 3">
            <a:extLst>
              <a:ext uri="{FF2B5EF4-FFF2-40B4-BE49-F238E27FC236}">
                <a16:creationId xmlns:a16="http://schemas.microsoft.com/office/drawing/2014/main" id="{D02D7DAE-5936-4CC1-9144-E4EF06100BDA}"/>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solidFill>
                  <a:srgbClr val="00C7B1"/>
                </a:solidFill>
              </a:rPr>
              <a:pPr/>
              <a:t>26</a:t>
            </a:fld>
            <a:endParaRPr lang="en-US" dirty="0">
              <a:solidFill>
                <a:srgbClr val="00C7B1"/>
              </a:solidFill>
            </a:endParaRPr>
          </a:p>
        </p:txBody>
      </p:sp>
      <p:sp>
        <p:nvSpPr>
          <p:cNvPr id="21" name="Footer Placeholder 3">
            <a:extLst>
              <a:ext uri="{FF2B5EF4-FFF2-40B4-BE49-F238E27FC236}">
                <a16:creationId xmlns:a16="http://schemas.microsoft.com/office/drawing/2014/main" id="{6D3BD5B1-E287-4327-BC24-E1C78D261B51}"/>
              </a:ext>
            </a:extLst>
          </p:cNvPr>
          <p:cNvSpPr>
            <a:spLocks noGrp="1"/>
          </p:cNvSpPr>
          <p:nvPr>
            <p:ph type="ftr" sz="quarter" idx="11"/>
          </p:nvPr>
        </p:nvSpPr>
        <p:spPr>
          <a:xfrm>
            <a:off x="3307749" y="6378122"/>
            <a:ext cx="6179918" cy="365125"/>
          </a:xfrm>
        </p:spPr>
        <p:txBody>
          <a:bodyPr/>
          <a:lstStyle/>
          <a:p>
            <a:r>
              <a:rPr lang="en-US" dirty="0">
                <a:solidFill>
                  <a:schemeClr val="bg1">
                    <a:lumMod val="50000"/>
                  </a:schemeClr>
                </a:solidFill>
              </a:rPr>
              <a:t>Copyright 1992-2015, Leadership Strategies, Inc. V15.02</a:t>
            </a:r>
          </a:p>
        </p:txBody>
      </p:sp>
      <p:sp>
        <p:nvSpPr>
          <p:cNvPr id="22" name="Footer Placeholder 4">
            <a:extLst>
              <a:ext uri="{FF2B5EF4-FFF2-40B4-BE49-F238E27FC236}">
                <a16:creationId xmlns:a16="http://schemas.microsoft.com/office/drawing/2014/main" id="{09C15D8A-CFB7-430A-BB1A-6792C14CA402}"/>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B. Understand Key Roles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27</a:t>
            </a:fld>
            <a:endParaRPr lang="en-US" dirty="0"/>
          </a:p>
        </p:txBody>
      </p:sp>
      <p:sp>
        <p:nvSpPr>
          <p:cNvPr id="27" name="Content Placeholder 26"/>
          <p:cNvSpPr>
            <a:spLocks noGrp="1"/>
          </p:cNvSpPr>
          <p:nvPr>
            <p:ph type="body" sz="quarter" idx="13"/>
          </p:nvPr>
        </p:nvSpPr>
        <p:spPr/>
        <p:txBody>
          <a:bodyPr>
            <a:normAutofit/>
          </a:bodyPr>
          <a:lstStyle/>
          <a:p>
            <a:pPr>
              <a:lnSpc>
                <a:spcPct val="100000"/>
              </a:lnSpc>
            </a:pPr>
            <a:r>
              <a:rPr lang="en-US" sz="2400" dirty="0"/>
              <a:t>Discuss the session roles and responsibilities</a:t>
            </a:r>
          </a:p>
          <a:p>
            <a:pPr>
              <a:lnSpc>
                <a:spcPct val="100000"/>
              </a:lnSpc>
            </a:pPr>
            <a:r>
              <a:rPr lang="en-US" sz="2400" dirty="0"/>
              <a:t>See Section B, “The Facilitation Process,” for the responsibilities of each role</a:t>
            </a:r>
          </a:p>
        </p:txBody>
      </p:sp>
      <p:sp>
        <p:nvSpPr>
          <p:cNvPr id="2" name="Footer Placeholder 1">
            <a:extLst>
              <a:ext uri="{FF2B5EF4-FFF2-40B4-BE49-F238E27FC236}">
                <a16:creationId xmlns:a16="http://schemas.microsoft.com/office/drawing/2014/main" id="{18C22FEE-2835-494A-A3AC-C2A85379C024}"/>
              </a:ext>
            </a:extLst>
          </p:cNvPr>
          <p:cNvSpPr>
            <a:spLocks noGrp="1"/>
          </p:cNvSpPr>
          <p:nvPr>
            <p:ph type="ftr" sz="quarter" idx="11"/>
          </p:nvPr>
        </p:nvSpPr>
        <p:spPr/>
        <p:txBody>
          <a:bodyPr/>
          <a:lstStyle/>
          <a:p>
            <a:r>
              <a:rPr lang="en-US"/>
              <a:t>Copyright 1992-2015, Leadership Strategies, Inc. V15.02</a:t>
            </a:r>
          </a:p>
        </p:txBody>
      </p:sp>
      <p:sp>
        <p:nvSpPr>
          <p:cNvPr id="5" name="TextBox 4"/>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1-6</a:t>
            </a:r>
          </a:p>
        </p:txBody>
      </p:sp>
      <p:sp>
        <p:nvSpPr>
          <p:cNvPr id="6" name="TextBox 5"/>
          <p:cNvSpPr txBox="1"/>
          <p:nvPr/>
        </p:nvSpPr>
        <p:spPr>
          <a:xfrm>
            <a:off x="11597363" y="194795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animEffect transition="in" filter="fade">
                                      <p:cBhvr>
                                        <p:cTn id="11"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a:stretch/>
        </p:blipFill>
        <p:spPr>
          <a:xfrm>
            <a:off x="0" y="-37304"/>
            <a:ext cx="12191999" cy="6932608"/>
          </a:xfrm>
          <a:prstGeom prst="rect">
            <a:avLst/>
          </a:prstGeom>
        </p:spPr>
      </p:pic>
      <p:sp>
        <p:nvSpPr>
          <p:cNvPr id="2" name="Footer Placeholder 1">
            <a:extLst>
              <a:ext uri="{FF2B5EF4-FFF2-40B4-BE49-F238E27FC236}">
                <a16:creationId xmlns:a16="http://schemas.microsoft.com/office/drawing/2014/main" id="{5083FE27-56FC-4F2A-92F7-8371E0C5F243}"/>
              </a:ext>
            </a:extLst>
          </p:cNvPr>
          <p:cNvSpPr>
            <a:spLocks noGrp="1"/>
          </p:cNvSpPr>
          <p:nvPr>
            <p:ph type="ftr" sz="quarter" idx="11"/>
          </p:nvPr>
        </p:nvSpPr>
        <p:spPr/>
        <p:txBody>
          <a:bodyPr/>
          <a:lstStyle/>
          <a:p>
            <a:r>
              <a:rPr lang="en-US" dirty="0"/>
              <a:t>Copyright 1992-2015, Leadership Strategies, Inc. V15.02</a:t>
            </a:r>
          </a:p>
        </p:txBody>
      </p:sp>
      <p:sp>
        <p:nvSpPr>
          <p:cNvPr id="16" name="Slide Number Placeholder 3">
            <a:extLst>
              <a:ext uri="{FF2B5EF4-FFF2-40B4-BE49-F238E27FC236}">
                <a16:creationId xmlns:a16="http://schemas.microsoft.com/office/drawing/2014/main" id="{6031F0CB-666A-4325-899F-14B5C2512E38}"/>
              </a:ext>
            </a:extLst>
          </p:cNvPr>
          <p:cNvSpPr>
            <a:spLocks noGrp="1"/>
          </p:cNvSpPr>
          <p:nvPr>
            <p:ph type="sldNum" sz="quarter" idx="12"/>
          </p:nvPr>
        </p:nvSpPr>
        <p:spPr>
          <a:xfrm>
            <a:off x="197069" y="6356350"/>
            <a:ext cx="2743200" cy="365125"/>
          </a:xfrm>
        </p:spPr>
        <p:txBody>
          <a:bodyPr/>
          <a:lstStyle/>
          <a:p>
            <a:fld id="{F29FD61F-2294-5D42-A9D7-9928D42B3773}" type="slidenum">
              <a:rPr lang="en-US" sz="1200" smtClean="0">
                <a:latin typeface="Arial" panose="020B0604020202020204" pitchFamily="34" charset="0"/>
                <a:cs typeface="Arial" panose="020B0604020202020204" pitchFamily="34" charset="0"/>
              </a:rPr>
              <a:pPr/>
              <a:t>28</a:t>
            </a:fld>
            <a:endParaRPr lang="en-US" sz="1200" dirty="0">
              <a:latin typeface="Arial" panose="020B0604020202020204" pitchFamily="34" charset="0"/>
              <a:cs typeface="Arial" panose="020B0604020202020204" pitchFamily="34" charset="0"/>
            </a:endParaRPr>
          </a:p>
        </p:txBody>
      </p:sp>
      <p:sp>
        <p:nvSpPr>
          <p:cNvPr id="17" name="Footer Placeholder 4">
            <a:extLst>
              <a:ext uri="{FF2B5EF4-FFF2-40B4-BE49-F238E27FC236}">
                <a16:creationId xmlns:a16="http://schemas.microsoft.com/office/drawing/2014/main" id="{FC2EB9DC-D68F-4F43-8891-58EE3614C64B}"/>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18" name="Rectangle 17">
            <a:extLst>
              <a:ext uri="{FF2B5EF4-FFF2-40B4-BE49-F238E27FC236}">
                <a16:creationId xmlns:a16="http://schemas.microsoft.com/office/drawing/2014/main" id="{2D425E78-8260-4C96-A93B-25BDFC5C068B}"/>
              </a:ext>
            </a:extLst>
          </p:cNvPr>
          <p:cNvSpPr/>
          <p:nvPr/>
        </p:nvSpPr>
        <p:spPr>
          <a:xfrm>
            <a:off x="2075078" y="522514"/>
            <a:ext cx="8023646" cy="691158"/>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c. Define purpose and agenda</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657225" y="522072"/>
            <a:ext cx="7429500" cy="690564"/>
          </a:xfrm>
        </p:spPr>
        <p:txBody>
          <a:bodyPr>
            <a:normAutofit/>
          </a:bodyPr>
          <a:lstStyle/>
          <a:p>
            <a:r>
              <a:rPr lang="en-US" sz="3600" b="0" dirty="0"/>
              <a:t>C. Define Purpose &amp; Agenda</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29</a:t>
            </a:fld>
            <a:endParaRPr lang="en-US" dirty="0"/>
          </a:p>
        </p:txBody>
      </p:sp>
      <p:sp>
        <p:nvSpPr>
          <p:cNvPr id="27" name="Content Placeholder 26"/>
          <p:cNvSpPr>
            <a:spLocks noGrp="1"/>
          </p:cNvSpPr>
          <p:nvPr>
            <p:ph type="body" sz="quarter" idx="13"/>
          </p:nvPr>
        </p:nvSpPr>
        <p:spPr>
          <a:xfrm>
            <a:off x="560388" y="1623378"/>
            <a:ext cx="11426825" cy="4602544"/>
          </a:xfrm>
        </p:spPr>
        <p:txBody>
          <a:bodyPr>
            <a:normAutofit/>
          </a:bodyPr>
          <a:lstStyle/>
          <a:p>
            <a:pPr>
              <a:lnSpc>
                <a:spcPct val="100000"/>
              </a:lnSpc>
              <a:spcAft>
                <a:spcPts val="3600"/>
              </a:spcAft>
            </a:pPr>
            <a:r>
              <a:rPr lang="en-US" sz="2400" dirty="0"/>
              <a:t>Consider drafting a “Session Objectives” statement</a:t>
            </a:r>
          </a:p>
          <a:p>
            <a:pPr>
              <a:lnSpc>
                <a:spcPct val="100000"/>
              </a:lnSpc>
              <a:spcBef>
                <a:spcPts val="0"/>
              </a:spcBef>
              <a:spcAft>
                <a:spcPts val="3600"/>
              </a:spcAft>
            </a:pPr>
            <a:r>
              <a:rPr lang="en-US" sz="2400" dirty="0"/>
              <a:t>Document the session and confirm with sponsor</a:t>
            </a:r>
          </a:p>
          <a:p>
            <a:pPr>
              <a:lnSpc>
                <a:spcPct val="100000"/>
              </a:lnSpc>
              <a:spcBef>
                <a:spcPts val="0"/>
              </a:spcBef>
              <a:spcAft>
                <a:spcPts val="3600"/>
              </a:spcAft>
            </a:pPr>
            <a:r>
              <a:rPr lang="en-US" sz="2400" dirty="0"/>
              <a:t>Distribute the session information to attendees</a:t>
            </a:r>
          </a:p>
        </p:txBody>
      </p:sp>
      <p:sp>
        <p:nvSpPr>
          <p:cNvPr id="2" name="Footer Placeholder 1">
            <a:extLst>
              <a:ext uri="{FF2B5EF4-FFF2-40B4-BE49-F238E27FC236}">
                <a16:creationId xmlns:a16="http://schemas.microsoft.com/office/drawing/2014/main" id="{85CFCEAD-B8C9-43C1-8C62-4D43CE64B3FB}"/>
              </a:ext>
            </a:extLst>
          </p:cNvPr>
          <p:cNvSpPr>
            <a:spLocks noGrp="1"/>
          </p:cNvSpPr>
          <p:nvPr>
            <p:ph type="ftr" sz="quarter" idx="11"/>
          </p:nvPr>
        </p:nvSpPr>
        <p:spPr/>
        <p:txBody>
          <a:bodyPr/>
          <a:lstStyle/>
          <a:p>
            <a:r>
              <a:rPr lang="en-US"/>
              <a:t>Copyright 1992-2015, Leadership Strategies, Inc. V15.02</a:t>
            </a:r>
          </a:p>
        </p:txBody>
      </p:sp>
      <p:pic>
        <p:nvPicPr>
          <p:cNvPr id="6" name="Picture 5"/>
          <p:cNvPicPr>
            <a:picLocks noChangeAspect="1"/>
          </p:cNvPicPr>
          <p:nvPr/>
        </p:nvPicPr>
        <p:blipFill>
          <a:blip r:embed="rId3"/>
          <a:stretch>
            <a:fillRect/>
          </a:stretch>
        </p:blipFill>
        <p:spPr>
          <a:xfrm>
            <a:off x="8404082" y="1549200"/>
            <a:ext cx="1581855" cy="1159222"/>
          </a:xfrm>
          <a:prstGeom prst="rect">
            <a:avLst/>
          </a:prstGeom>
        </p:spPr>
      </p:pic>
      <p:pic>
        <p:nvPicPr>
          <p:cNvPr id="7" name="Picture 6"/>
          <p:cNvPicPr>
            <a:picLocks noChangeAspect="1"/>
          </p:cNvPicPr>
          <p:nvPr/>
        </p:nvPicPr>
        <p:blipFill>
          <a:blip r:embed="rId4"/>
          <a:stretch>
            <a:fillRect/>
          </a:stretch>
        </p:blipFill>
        <p:spPr>
          <a:xfrm>
            <a:off x="8366341" y="3291986"/>
            <a:ext cx="1014346" cy="876300"/>
          </a:xfrm>
          <a:prstGeom prst="rect">
            <a:avLst/>
          </a:prstGeom>
        </p:spPr>
      </p:pic>
      <p:pic>
        <p:nvPicPr>
          <p:cNvPr id="8" name="Picture 7"/>
          <p:cNvPicPr>
            <a:picLocks noChangeAspect="1"/>
          </p:cNvPicPr>
          <p:nvPr/>
        </p:nvPicPr>
        <p:blipFill>
          <a:blip r:embed="rId5"/>
          <a:stretch>
            <a:fillRect/>
          </a:stretch>
        </p:blipFill>
        <p:spPr>
          <a:xfrm>
            <a:off x="8415511" y="4790087"/>
            <a:ext cx="1074367" cy="876300"/>
          </a:xfrm>
          <a:prstGeom prst="rect">
            <a:avLst/>
          </a:prstGeom>
        </p:spPr>
      </p:pic>
      <p:cxnSp>
        <p:nvCxnSpPr>
          <p:cNvPr id="10" name="Straight Arrow Connector 9"/>
          <p:cNvCxnSpPr/>
          <p:nvPr/>
        </p:nvCxnSpPr>
        <p:spPr>
          <a:xfrm rot="5400000">
            <a:off x="8783139" y="3009267"/>
            <a:ext cx="342898" cy="1588"/>
          </a:xfrm>
          <a:prstGeom prst="straightConnector1">
            <a:avLst/>
          </a:prstGeom>
          <a:ln>
            <a:solidFill>
              <a:srgbClr val="AFBD22"/>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8783139" y="4478392"/>
            <a:ext cx="342898" cy="1588"/>
          </a:xfrm>
          <a:prstGeom prst="straightConnector1">
            <a:avLst/>
          </a:prstGeom>
          <a:ln>
            <a:solidFill>
              <a:srgbClr val="AFBD22"/>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0945812" y="5574947"/>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1-7</a:t>
            </a:r>
          </a:p>
        </p:txBody>
      </p:sp>
      <p:sp>
        <p:nvSpPr>
          <p:cNvPr id="14" name="TextBox 13"/>
          <p:cNvSpPr txBox="1"/>
          <p:nvPr/>
        </p:nvSpPr>
        <p:spPr>
          <a:xfrm>
            <a:off x="10901699" y="30135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xEl>
                                              <p:pRg st="1" end="1"/>
                                            </p:txEl>
                                          </p:spTgt>
                                        </p:tgtEl>
                                        <p:attrNameLst>
                                          <p:attrName>style.visibility</p:attrName>
                                        </p:attrNameLst>
                                      </p:cBhvr>
                                      <p:to>
                                        <p:strVal val="visible"/>
                                      </p:to>
                                    </p:set>
                                    <p:animEffect transition="in" filter="fade">
                                      <p:cBhvr>
                                        <p:cTn id="15" dur="500"/>
                                        <p:tgtEl>
                                          <p:spTgt spid="27">
                                            <p:txEl>
                                              <p:pRg st="1" end="1"/>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fade">
                                      <p:cBhvr>
                                        <p:cTn id="27" dur="500"/>
                                        <p:tgtEl>
                                          <p:spTgt spid="27">
                                            <p:txEl>
                                              <p:pRg st="2" end="2"/>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3" name="Footer Placeholder 2">
            <a:extLst>
              <a:ext uri="{FF2B5EF4-FFF2-40B4-BE49-F238E27FC236}">
                <a16:creationId xmlns:a16="http://schemas.microsoft.com/office/drawing/2014/main" id="{AAE37575-9E7F-4205-9171-6851B7FD8595}"/>
              </a:ext>
            </a:extLst>
          </p:cNvPr>
          <p:cNvSpPr>
            <a:spLocks noGrp="1"/>
          </p:cNvSpPr>
          <p:nvPr>
            <p:ph type="ftr" sz="quarter" idx="11"/>
          </p:nvPr>
        </p:nvSpPr>
        <p:spPr/>
        <p:txBody>
          <a:bodyPr/>
          <a:lstStyle/>
          <a:p>
            <a:r>
              <a:rPr lang="en-US"/>
              <a:t>Copyright 1992-2015, Leadership Strategies, Inc. V15.02</a:t>
            </a:r>
          </a:p>
        </p:txBody>
      </p:sp>
      <p:sp>
        <p:nvSpPr>
          <p:cNvPr id="6" name="Oval 5"/>
          <p:cNvSpPr/>
          <p:nvPr/>
        </p:nvSpPr>
        <p:spPr>
          <a:xfrm>
            <a:off x="2310264"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00467F"/>
                </a:solidFill>
                <a:latin typeface="Arial" panose="020B0604020202020204" pitchFamily="34" charset="0"/>
                <a:cs typeface="Arial" panose="020B0604020202020204" pitchFamily="34" charset="0"/>
              </a:rPr>
              <a:t>1.</a:t>
            </a:r>
          </a:p>
          <a:p>
            <a:pPr algn="ctr"/>
            <a:r>
              <a:rPr lang="en-US" sz="1600" dirty="0">
                <a:solidFill>
                  <a:srgbClr val="00467F"/>
                </a:solidFill>
                <a:latin typeface="Arial" panose="020B0604020202020204" pitchFamily="34" charset="0"/>
                <a:cs typeface="Arial" panose="020B0604020202020204" pitchFamily="34" charset="0"/>
              </a:rPr>
              <a:t>Preparing </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for Success</a:t>
            </a:r>
            <a:br>
              <a:rPr lang="en-US" sz="1600" dirty="0">
                <a:solidFill>
                  <a:srgbClr val="00467F"/>
                </a:solidFill>
                <a:latin typeface="Arial" panose="020B0604020202020204" pitchFamily="34" charset="0"/>
                <a:cs typeface="Arial" panose="020B0604020202020204" pitchFamily="34" charset="0"/>
              </a:rPr>
            </a:br>
            <a:endParaRPr lang="en-US" sz="1600" dirty="0">
              <a:solidFill>
                <a:srgbClr val="00467F"/>
              </a:solidFill>
              <a:latin typeface="Arial" panose="020B0604020202020204" pitchFamily="34" charset="0"/>
              <a:cs typeface="Arial" panose="020B0604020202020204" pitchFamily="34" charset="0"/>
            </a:endParaRPr>
          </a:p>
        </p:txBody>
      </p:sp>
      <p:sp>
        <p:nvSpPr>
          <p:cNvPr id="7" name="Oval 6"/>
          <p:cNvSpPr/>
          <p:nvPr/>
        </p:nvSpPr>
        <p:spPr>
          <a:xfrm>
            <a:off x="4108147"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9148322"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5" name="Oval 14"/>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6" name="Oval 15"/>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20" name="Picture 1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21" name="Picture 2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23" name="TextBox 22"/>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2310264" y="1552824"/>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066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 r="-1"/>
          <a:stretch/>
        </p:blipFill>
        <p:spPr>
          <a:xfrm>
            <a:off x="0" y="-1"/>
            <a:ext cx="12192000" cy="6858002"/>
          </a:xfrm>
          <a:prstGeom prst="rect">
            <a:avLst/>
          </a:prstGeom>
        </p:spPr>
      </p:pic>
      <p:sp>
        <p:nvSpPr>
          <p:cNvPr id="16" name="Slide Number Placeholder 3">
            <a:extLst>
              <a:ext uri="{FF2B5EF4-FFF2-40B4-BE49-F238E27FC236}">
                <a16:creationId xmlns:a16="http://schemas.microsoft.com/office/drawing/2014/main" id="{A9235CA8-77F3-4F8D-A421-F5E8A0F90C5E}"/>
              </a:ext>
            </a:extLst>
          </p:cNvPr>
          <p:cNvSpPr>
            <a:spLocks noGrp="1"/>
          </p:cNvSpPr>
          <p:nvPr>
            <p:ph type="sldNum" sz="quarter" idx="12"/>
          </p:nvPr>
        </p:nvSpPr>
        <p:spPr>
          <a:xfrm>
            <a:off x="197069" y="6356350"/>
            <a:ext cx="2743200" cy="365125"/>
          </a:xfrm>
        </p:spPr>
        <p:txBody>
          <a:bodyPr/>
          <a:lstStyle/>
          <a:p>
            <a:fld id="{F29FD61F-2294-5D42-A9D7-9928D42B3773}" type="slidenum">
              <a:rPr lang="en-US" sz="1200" smtClean="0">
                <a:solidFill>
                  <a:schemeClr val="bg1">
                    <a:lumMod val="65000"/>
                  </a:schemeClr>
                </a:solidFill>
                <a:latin typeface="Arial" panose="020B0604020202020204" pitchFamily="34" charset="0"/>
                <a:cs typeface="Arial" panose="020B0604020202020204" pitchFamily="34" charset="0"/>
              </a:rPr>
              <a:pPr/>
              <a:t>30</a:t>
            </a:fld>
            <a:endParaRPr lang="en-US" sz="1200" dirty="0">
              <a:solidFill>
                <a:schemeClr val="bg1">
                  <a:lumMod val="65000"/>
                </a:schemeClr>
              </a:solidFill>
              <a:latin typeface="Arial" panose="020B0604020202020204" pitchFamily="34" charset="0"/>
              <a:cs typeface="Arial" panose="020B0604020202020204" pitchFamily="34" charset="0"/>
            </a:endParaRPr>
          </a:p>
        </p:txBody>
      </p:sp>
      <p:sp>
        <p:nvSpPr>
          <p:cNvPr id="17" name="Footer Placeholder 3">
            <a:extLst>
              <a:ext uri="{FF2B5EF4-FFF2-40B4-BE49-F238E27FC236}">
                <a16:creationId xmlns:a16="http://schemas.microsoft.com/office/drawing/2014/main" id="{33474849-A0B7-41DB-A20D-BE3C0695222C}"/>
              </a:ext>
            </a:extLst>
          </p:cNvPr>
          <p:cNvSpPr>
            <a:spLocks noGrp="1"/>
          </p:cNvSpPr>
          <p:nvPr>
            <p:ph type="ftr" sz="quarter" idx="11"/>
          </p:nvPr>
        </p:nvSpPr>
        <p:spPr>
          <a:xfrm>
            <a:off x="3307749" y="6378122"/>
            <a:ext cx="6179918" cy="365125"/>
          </a:xfrm>
        </p:spPr>
        <p:txBody>
          <a:bodyPr/>
          <a:lstStyle/>
          <a:p>
            <a:r>
              <a:rPr lang="en-US" dirty="0">
                <a:solidFill>
                  <a:schemeClr val="bg1">
                    <a:lumMod val="65000"/>
                  </a:schemeClr>
                </a:solidFill>
              </a:rPr>
              <a:t>Copyright 1992-2015, Leadership Strategies, Inc. V15.02</a:t>
            </a:r>
          </a:p>
        </p:txBody>
      </p:sp>
      <p:sp>
        <p:nvSpPr>
          <p:cNvPr id="18" name="Footer Placeholder 4">
            <a:extLst>
              <a:ext uri="{FF2B5EF4-FFF2-40B4-BE49-F238E27FC236}">
                <a16:creationId xmlns:a16="http://schemas.microsoft.com/office/drawing/2014/main" id="{3B66FEFC-59E0-4E0C-BEDC-CD01D2F15D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65000"/>
                  </a:schemeClr>
                </a:solidFill>
                <a:latin typeface="Arial" panose="020B0604020202020204" pitchFamily="34" charset="0"/>
                <a:cs typeface="Arial" panose="020B0604020202020204" pitchFamily="34" charset="0"/>
              </a:rPr>
              <a:t>Duplication prohibited without consent.</a:t>
            </a:r>
          </a:p>
        </p:txBody>
      </p:sp>
      <p:sp>
        <p:nvSpPr>
          <p:cNvPr id="22" name="Rectangle 21">
            <a:extLst>
              <a:ext uri="{FF2B5EF4-FFF2-40B4-BE49-F238E27FC236}">
                <a16:creationId xmlns:a16="http://schemas.microsoft.com/office/drawing/2014/main" id="{FDC0ADC3-3C74-4CD7-8757-071D74A95930}"/>
              </a:ext>
            </a:extLst>
          </p:cNvPr>
          <p:cNvSpPr/>
          <p:nvPr/>
        </p:nvSpPr>
        <p:spPr>
          <a:xfrm>
            <a:off x="1882816" y="338780"/>
            <a:ext cx="8429537" cy="687380"/>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t" anchorCtr="0"/>
          <a:lstStyle/>
          <a:p>
            <a:pPr algn="ctr"/>
            <a:r>
              <a:rPr lang="en-US" sz="3600" cap="all" dirty="0">
                <a:solidFill>
                  <a:schemeClr val="bg1"/>
                </a:solidFill>
                <a:latin typeface="Arial" panose="020B0604020202020204" pitchFamily="34" charset="0"/>
                <a:cs typeface="Arial" panose="020B0604020202020204" pitchFamily="34" charset="0"/>
              </a:rPr>
              <a:t>d. Prepare sample deliverables</a:t>
            </a:r>
          </a:p>
          <a:p>
            <a:pPr algn="ctr"/>
            <a:endParaRPr lang="en-US"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fontScale="90000"/>
          </a:bodyPr>
          <a:lstStyle/>
          <a:p>
            <a:r>
              <a:rPr lang="en-US" b="0" dirty="0"/>
              <a:t>D. Prepare Sample Deliverables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31</a:t>
            </a:fld>
            <a:endParaRPr lang="en-US" dirty="0"/>
          </a:p>
        </p:txBody>
      </p:sp>
      <p:sp>
        <p:nvSpPr>
          <p:cNvPr id="27" name="Content Placeholder 26"/>
          <p:cNvSpPr>
            <a:spLocks noGrp="1"/>
          </p:cNvSpPr>
          <p:nvPr>
            <p:ph type="body" sz="quarter" idx="13"/>
          </p:nvPr>
        </p:nvSpPr>
        <p:spPr/>
        <p:txBody>
          <a:bodyPr/>
          <a:lstStyle/>
          <a:p>
            <a:pPr>
              <a:lnSpc>
                <a:spcPct val="100000"/>
              </a:lnSpc>
              <a:spcAft>
                <a:spcPts val="1800"/>
              </a:spcAft>
            </a:pPr>
            <a:r>
              <a:rPr lang="en-US" sz="2400" dirty="0"/>
              <a:t>Prepare or obtain a sample deliverable</a:t>
            </a:r>
          </a:p>
          <a:p>
            <a:pPr>
              <a:lnSpc>
                <a:spcPct val="100000"/>
              </a:lnSpc>
              <a:spcAft>
                <a:spcPts val="1800"/>
              </a:spcAft>
            </a:pPr>
            <a:r>
              <a:rPr lang="en-US" sz="2400" dirty="0"/>
              <a:t>Review the sample deliverable with the project sponsor, the project manager and the methodologist </a:t>
            </a:r>
          </a:p>
          <a:p>
            <a:pPr>
              <a:lnSpc>
                <a:spcPct val="100000"/>
              </a:lnSpc>
              <a:spcAft>
                <a:spcPts val="1800"/>
              </a:spcAft>
            </a:pPr>
            <a:r>
              <a:rPr lang="en-US" sz="2400" dirty="0"/>
              <a:t>Agenda models follow Principle 10,  "Agenda Setting"</a:t>
            </a:r>
          </a:p>
          <a:p>
            <a:pPr>
              <a:spcAft>
                <a:spcPts val="1800"/>
              </a:spcAft>
            </a:pPr>
            <a:endParaRPr lang="en-US" dirty="0"/>
          </a:p>
          <a:p>
            <a:pPr>
              <a:spcAft>
                <a:spcPts val="1800"/>
              </a:spcAft>
            </a:pPr>
            <a:endParaRPr lang="en-US" dirty="0"/>
          </a:p>
          <a:p>
            <a:pPr>
              <a:spcAft>
                <a:spcPts val="1800"/>
              </a:spcAft>
            </a:pPr>
            <a:endParaRPr lang="en-US" dirty="0"/>
          </a:p>
        </p:txBody>
      </p:sp>
      <p:sp>
        <p:nvSpPr>
          <p:cNvPr id="2" name="Footer Placeholder 1">
            <a:extLst>
              <a:ext uri="{FF2B5EF4-FFF2-40B4-BE49-F238E27FC236}">
                <a16:creationId xmlns:a16="http://schemas.microsoft.com/office/drawing/2014/main" id="{270D13D8-C5DE-439D-8DD8-1FEAC986BEAB}"/>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945812"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1-7</a:t>
            </a:r>
          </a:p>
        </p:txBody>
      </p:sp>
      <p:sp>
        <p:nvSpPr>
          <p:cNvPr id="6" name="TextBox 5"/>
          <p:cNvSpPr txBox="1"/>
          <p:nvPr/>
        </p:nvSpPr>
        <p:spPr>
          <a:xfrm>
            <a:off x="11076304" y="334160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29FD61F-2294-5D42-A9D7-9928D42B3773}" type="slidenum">
              <a:rPr lang="en-US" smtClean="0"/>
              <a:pPr/>
              <a:t>32</a:t>
            </a:fld>
            <a:endParaRPr lang="en-US" dirty="0"/>
          </a:p>
        </p:txBody>
      </p:sp>
      <p:sp>
        <p:nvSpPr>
          <p:cNvPr id="6" name="Title 5"/>
          <p:cNvSpPr>
            <a:spLocks noGrp="1"/>
          </p:cNvSpPr>
          <p:nvPr>
            <p:ph type="title"/>
          </p:nvPr>
        </p:nvSpPr>
        <p:spPr/>
        <p:txBody>
          <a:bodyPr anchor="ctr">
            <a:noAutofit/>
          </a:bodyPr>
          <a:lstStyle/>
          <a:p>
            <a:r>
              <a:rPr lang="en-US" sz="5000" b="1" u="sng" dirty="0">
                <a:latin typeface="Arial" panose="020B0604020202020204" pitchFamily="34" charset="0"/>
                <a:ea typeface="ＭＳ Ｐゴシック" charset="-128"/>
                <a:cs typeface="Arial" panose="020B0604020202020204" pitchFamily="34" charset="0"/>
              </a:rPr>
              <a:t>CLOSE BOOKS!</a:t>
            </a:r>
            <a:endParaRPr lang="en-US" sz="5000"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6FA72ED9-C22D-4A50-BDDB-68102FCB7027}"/>
              </a:ext>
            </a:extLst>
          </p:cNvPr>
          <p:cNvSpPr>
            <a:spLocks noGrp="1"/>
          </p:cNvSpPr>
          <p:nvPr>
            <p:ph type="ftr" sz="quarter" idx="11"/>
          </p:nvPr>
        </p:nvSpPr>
        <p:spPr/>
        <p:txBody>
          <a:bodyPr/>
          <a:lstStyle/>
          <a:p>
            <a:r>
              <a:rPr lang="en-US" dirty="0"/>
              <a:t>Copyright 1992-2015, Leadership Strategies, Inc. V15.02</a:t>
            </a:r>
          </a:p>
        </p:txBody>
      </p:sp>
      <p:sp>
        <p:nvSpPr>
          <p:cNvPr id="4" name="Title 5"/>
          <p:cNvSpPr txBox="1">
            <a:spLocks/>
          </p:cNvSpPr>
          <p:nvPr/>
        </p:nvSpPr>
        <p:spPr>
          <a:xfrm>
            <a:off x="1956870" y="2458194"/>
            <a:ext cx="8071290" cy="1694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5200" kern="1200">
                <a:solidFill>
                  <a:schemeClr val="bg1"/>
                </a:solidFill>
                <a:latin typeface="Franklin Gothic Book"/>
                <a:ea typeface="+mj-ea"/>
                <a:cs typeface="Franklin Gothic Book"/>
              </a:defRPr>
            </a:lvl1pPr>
          </a:lstStyle>
          <a:p>
            <a:r>
              <a:rPr lang="en-US" sz="3600" dirty="0">
                <a:latin typeface="Arial" panose="020B0604020202020204" pitchFamily="34" charset="0"/>
                <a:ea typeface="ＭＳ Ｐゴシック" charset="-128"/>
                <a:cs typeface="Arial" panose="020B0604020202020204" pitchFamily="34" charset="0"/>
              </a:rPr>
              <a:t>What is the test that you can take in advance to ensure that you know your process cold?</a:t>
            </a:r>
            <a:endParaRPr lang="en-US" sz="3600"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print.jpg"/>
          <p:cNvPicPr>
            <a:picLocks noChangeAspect="1"/>
          </p:cNvPicPr>
          <p:nvPr/>
        </p:nvPicPr>
        <p:blipFill rotWithShape="1">
          <a:blip r:embed="rId3"/>
          <a:src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4E726487-3FC3-47C9-9E0A-1635155F20E0}"/>
              </a:ext>
            </a:extLst>
          </p:cNvPr>
          <p:cNvSpPr/>
          <p:nvPr/>
        </p:nvSpPr>
        <p:spPr>
          <a:xfrm>
            <a:off x="2537986" y="212669"/>
            <a:ext cx="7116027" cy="84397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mj-lt"/>
              <a:buAutoNum type="alphaUcPeriod" startAt="5"/>
            </a:pPr>
            <a:r>
              <a:rPr lang="en-US" sz="3600" dirty="0">
                <a:latin typeface="Arial" panose="020B0604020202020204" pitchFamily="34" charset="0"/>
                <a:cs typeface="Arial" panose="020B0604020202020204" pitchFamily="34" charset="0"/>
              </a:rPr>
              <a:t>KNOW THE PROCESS COLD</a:t>
            </a:r>
          </a:p>
        </p:txBody>
      </p:sp>
      <p:sp>
        <p:nvSpPr>
          <p:cNvPr id="17" name="Slide Number Placeholder 3">
            <a:extLst>
              <a:ext uri="{FF2B5EF4-FFF2-40B4-BE49-F238E27FC236}">
                <a16:creationId xmlns:a16="http://schemas.microsoft.com/office/drawing/2014/main" id="{4B19400F-743F-4CCD-ABC4-C4ABD3D5251F}"/>
              </a:ext>
            </a:extLst>
          </p:cNvPr>
          <p:cNvSpPr>
            <a:spLocks noGrp="1"/>
          </p:cNvSpPr>
          <p:nvPr>
            <p:ph type="sldNum" sz="quarter" idx="12"/>
          </p:nvPr>
        </p:nvSpPr>
        <p:spPr>
          <a:xfrm>
            <a:off x="197069" y="6356350"/>
            <a:ext cx="2743200" cy="365125"/>
          </a:xfrm>
        </p:spPr>
        <p:txBody>
          <a:bodyPr/>
          <a:lstStyle/>
          <a:p>
            <a:fld id="{F29FD61F-2294-5D42-A9D7-9928D42B3773}" type="slidenum">
              <a:rPr lang="en-US" sz="1200" smtClean="0">
                <a:latin typeface="Arial" panose="020B0604020202020204" pitchFamily="34" charset="0"/>
                <a:cs typeface="Arial" panose="020B0604020202020204" pitchFamily="34" charset="0"/>
              </a:rPr>
              <a:pPr/>
              <a:t>33</a:t>
            </a:fld>
            <a:endParaRPr lang="en-US" sz="1200" dirty="0">
              <a:latin typeface="Arial" panose="020B0604020202020204" pitchFamily="34" charset="0"/>
              <a:cs typeface="Arial" panose="020B0604020202020204" pitchFamily="34" charset="0"/>
            </a:endParaRPr>
          </a:p>
        </p:txBody>
      </p:sp>
      <p:sp>
        <p:nvSpPr>
          <p:cNvPr id="18" name="Footer Placeholder 3">
            <a:extLst>
              <a:ext uri="{FF2B5EF4-FFF2-40B4-BE49-F238E27FC236}">
                <a16:creationId xmlns:a16="http://schemas.microsoft.com/office/drawing/2014/main" id="{75D05DFA-3A97-480A-9278-B9964D82EB4D}"/>
              </a:ext>
            </a:extLst>
          </p:cNvPr>
          <p:cNvSpPr>
            <a:spLocks noGrp="1"/>
          </p:cNvSpPr>
          <p:nvPr>
            <p:ph type="ftr" sz="quarter" idx="11"/>
          </p:nvPr>
        </p:nvSpPr>
        <p:spPr>
          <a:xfrm>
            <a:off x="3307749" y="6378122"/>
            <a:ext cx="6179918" cy="365125"/>
          </a:xfrm>
        </p:spPr>
        <p:txBody>
          <a:bodyPr/>
          <a:lstStyle/>
          <a:p>
            <a:r>
              <a:rPr lang="en-US"/>
              <a:t>Copyright 1992-2015, Leadership Strategies, Inc. V15.02</a:t>
            </a:r>
            <a:endParaRPr lang="en-US" dirty="0"/>
          </a:p>
        </p:txBody>
      </p:sp>
      <p:sp>
        <p:nvSpPr>
          <p:cNvPr id="19" name="Footer Placeholder 4">
            <a:extLst>
              <a:ext uri="{FF2B5EF4-FFF2-40B4-BE49-F238E27FC236}">
                <a16:creationId xmlns:a16="http://schemas.microsoft.com/office/drawing/2014/main" id="{1A7AA6A9-07F2-479B-A54B-2CCA5A50B693}"/>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E. Know the Process Cold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34</a:t>
            </a:fld>
            <a:endParaRPr lang="en-US" dirty="0"/>
          </a:p>
        </p:txBody>
      </p:sp>
      <p:sp>
        <p:nvSpPr>
          <p:cNvPr id="27" name="Content Placeholder 26"/>
          <p:cNvSpPr>
            <a:spLocks noGrp="1"/>
          </p:cNvSpPr>
          <p:nvPr>
            <p:ph type="body" sz="quarter" idx="13"/>
          </p:nvPr>
        </p:nvSpPr>
        <p:spPr/>
        <p:txBody>
          <a:bodyPr/>
          <a:lstStyle/>
          <a:p>
            <a:pPr>
              <a:lnSpc>
                <a:spcPct val="100000"/>
              </a:lnSpc>
              <a:spcAft>
                <a:spcPts val="1200"/>
              </a:spcAft>
            </a:pPr>
            <a:r>
              <a:rPr lang="en-US" sz="2400" b="1" dirty="0">
                <a:solidFill>
                  <a:srgbClr val="F26522"/>
                </a:solidFill>
              </a:rPr>
              <a:t>O</a:t>
            </a:r>
            <a:r>
              <a:rPr lang="en-US" sz="2400" dirty="0"/>
              <a:t>rder of the processes </a:t>
            </a:r>
          </a:p>
          <a:p>
            <a:pPr>
              <a:lnSpc>
                <a:spcPct val="100000"/>
              </a:lnSpc>
              <a:spcAft>
                <a:spcPts val="1200"/>
              </a:spcAft>
            </a:pPr>
            <a:r>
              <a:rPr lang="en-US" sz="2400" b="1" dirty="0">
                <a:solidFill>
                  <a:srgbClr val="F26522"/>
                </a:solidFill>
              </a:rPr>
              <a:t>P</a:t>
            </a:r>
            <a:r>
              <a:rPr lang="en-US" sz="2400" dirty="0"/>
              <a:t>rocess technique </a:t>
            </a:r>
          </a:p>
          <a:p>
            <a:pPr>
              <a:lnSpc>
                <a:spcPct val="100000"/>
              </a:lnSpc>
              <a:spcAft>
                <a:spcPts val="1200"/>
              </a:spcAft>
            </a:pPr>
            <a:r>
              <a:rPr lang="en-US" sz="2400" b="1" dirty="0">
                <a:solidFill>
                  <a:srgbClr val="F26522"/>
                </a:solidFill>
              </a:rPr>
              <a:t>Q</a:t>
            </a:r>
            <a:r>
              <a:rPr lang="en-US" sz="2400" dirty="0"/>
              <a:t>uestion (starting)</a:t>
            </a:r>
          </a:p>
          <a:p>
            <a:pPr>
              <a:lnSpc>
                <a:spcPct val="100000"/>
              </a:lnSpc>
              <a:spcAft>
                <a:spcPts val="1200"/>
              </a:spcAft>
            </a:pPr>
            <a:r>
              <a:rPr lang="en-US" sz="2400" b="1" dirty="0">
                <a:solidFill>
                  <a:srgbClr val="F26522"/>
                </a:solidFill>
              </a:rPr>
              <a:t>R</a:t>
            </a:r>
            <a:r>
              <a:rPr lang="en-US" sz="2400" dirty="0"/>
              <a:t>ecording format</a:t>
            </a:r>
          </a:p>
          <a:p>
            <a:pPr>
              <a:lnSpc>
                <a:spcPct val="100000"/>
              </a:lnSpc>
              <a:spcAft>
                <a:spcPts val="1200"/>
              </a:spcAft>
            </a:pPr>
            <a:r>
              <a:rPr lang="en-US" sz="2400" b="1" dirty="0">
                <a:solidFill>
                  <a:srgbClr val="F26522"/>
                </a:solidFill>
              </a:rPr>
              <a:t>S</a:t>
            </a:r>
            <a:r>
              <a:rPr lang="en-US" sz="2400" dirty="0"/>
              <a:t>upplies </a:t>
            </a:r>
          </a:p>
          <a:p>
            <a:pPr>
              <a:lnSpc>
                <a:spcPct val="100000"/>
              </a:lnSpc>
              <a:spcAft>
                <a:spcPts val="1200"/>
              </a:spcAft>
            </a:pPr>
            <a:r>
              <a:rPr lang="en-US" sz="2400" b="1" dirty="0">
                <a:solidFill>
                  <a:srgbClr val="F26522"/>
                </a:solidFill>
              </a:rPr>
              <a:t>T</a:t>
            </a:r>
            <a:r>
              <a:rPr lang="en-US" sz="2400" dirty="0"/>
              <a:t>iming</a:t>
            </a:r>
          </a:p>
          <a:p>
            <a:pPr>
              <a:spcAft>
                <a:spcPts val="1200"/>
              </a:spcAft>
            </a:pPr>
            <a:endParaRPr lang="en-US" dirty="0"/>
          </a:p>
        </p:txBody>
      </p:sp>
      <p:sp>
        <p:nvSpPr>
          <p:cNvPr id="2" name="Footer Placeholder 1">
            <a:extLst>
              <a:ext uri="{FF2B5EF4-FFF2-40B4-BE49-F238E27FC236}">
                <a16:creationId xmlns:a16="http://schemas.microsoft.com/office/drawing/2014/main" id="{39222F97-0C58-4FFB-B096-F143FEC7A2BC}"/>
              </a:ext>
            </a:extLst>
          </p:cNvPr>
          <p:cNvSpPr>
            <a:spLocks noGrp="1"/>
          </p:cNvSpPr>
          <p:nvPr>
            <p:ph type="ftr" sz="quarter" idx="11"/>
          </p:nvPr>
        </p:nvSpPr>
        <p:spPr/>
        <p:txBody>
          <a:bodyPr/>
          <a:lstStyle/>
          <a:p>
            <a:r>
              <a:rPr lang="en-US"/>
              <a:t>Copyright 1992-2015, Leadership Strategies, Inc. V15.02</a:t>
            </a:r>
          </a:p>
        </p:txBody>
      </p:sp>
      <p:sp>
        <p:nvSpPr>
          <p:cNvPr id="5" name="TextBox 4"/>
          <p:cNvSpPr txBox="1"/>
          <p:nvPr/>
        </p:nvSpPr>
        <p:spPr>
          <a:xfrm>
            <a:off x="10945812"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1-8</a:t>
            </a:r>
          </a:p>
        </p:txBody>
      </p:sp>
      <p:sp>
        <p:nvSpPr>
          <p:cNvPr id="6" name="TextBox 5"/>
          <p:cNvSpPr txBox="1"/>
          <p:nvPr/>
        </p:nvSpPr>
        <p:spPr>
          <a:xfrm>
            <a:off x="11631612" y="515578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fade">
                                      <p:cBhvr>
                                        <p:cTn id="32"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lkboard and Apple.jpg"/>
          <p:cNvPicPr>
            <a:picLocks noChangeAspect="1"/>
          </p:cNvPicPr>
          <p:nvPr/>
        </p:nvPicPr>
        <p:blipFill>
          <a:blip r:embed="rId3"/>
          <a:srcRect l="11373"/>
          <a:stretch>
            <a:fillRect/>
          </a:stretch>
        </p:blipFill>
        <p:spPr>
          <a:xfrm>
            <a:off x="1" y="0"/>
            <a:ext cx="12192000" cy="6858000"/>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35</a:t>
            </a:fld>
            <a:endParaRPr lang="en-US" dirty="0"/>
          </a:p>
        </p:txBody>
      </p:sp>
      <p:sp>
        <p:nvSpPr>
          <p:cNvPr id="2" name="Footer Placeholder 1">
            <a:extLst>
              <a:ext uri="{FF2B5EF4-FFF2-40B4-BE49-F238E27FC236}">
                <a16:creationId xmlns:a16="http://schemas.microsoft.com/office/drawing/2014/main" id="{5E394BCA-4E5F-4585-9A0F-5709F7087A22}"/>
              </a:ext>
            </a:extLst>
          </p:cNvPr>
          <p:cNvSpPr>
            <a:spLocks noGrp="1"/>
          </p:cNvSpPr>
          <p:nvPr>
            <p:ph type="ftr" sz="quarter" idx="11"/>
          </p:nvPr>
        </p:nvSpPr>
        <p:spPr/>
        <p:txBody>
          <a:bodyPr/>
          <a:lstStyle/>
          <a:p>
            <a:r>
              <a:rPr lang="en-US" dirty="0"/>
              <a:t>Copyright 1992-2015, Leadership Strategies, Inc. V15.02</a:t>
            </a:r>
          </a:p>
        </p:txBody>
      </p:sp>
      <p:sp>
        <p:nvSpPr>
          <p:cNvPr id="15" name="Rectangle 14">
            <a:extLst>
              <a:ext uri="{FF2B5EF4-FFF2-40B4-BE49-F238E27FC236}">
                <a16:creationId xmlns:a16="http://schemas.microsoft.com/office/drawing/2014/main" id="{A6B238C0-3017-451F-86F7-9875357E0646}"/>
              </a:ext>
            </a:extLst>
          </p:cNvPr>
          <p:cNvSpPr/>
          <p:nvPr/>
        </p:nvSpPr>
        <p:spPr>
          <a:xfrm>
            <a:off x="2207499" y="460606"/>
            <a:ext cx="7777001" cy="64633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spcBef>
                <a:spcPct val="0"/>
              </a:spcBef>
              <a:defRPr/>
            </a:pPr>
            <a:r>
              <a:rPr lang="en-US" sz="3600" cap="all" dirty="0">
                <a:solidFill>
                  <a:schemeClr val="bg1"/>
                </a:solidFill>
                <a:latin typeface="Arial" panose="020B0604020202020204" pitchFamily="34" charset="0"/>
                <a:cs typeface="Arial" panose="020B0604020202020204" pitchFamily="34" charset="0"/>
              </a:rPr>
              <a:t>f. Educate the planning team</a:t>
            </a:r>
          </a:p>
        </p:txBody>
      </p:sp>
      <p:sp>
        <p:nvSpPr>
          <p:cNvPr id="18" name="Footer Placeholder 4">
            <a:extLst>
              <a:ext uri="{FF2B5EF4-FFF2-40B4-BE49-F238E27FC236}">
                <a16:creationId xmlns:a16="http://schemas.microsoft.com/office/drawing/2014/main" id="{FF0E3BB2-640A-4E04-AE47-100B1EA84203}"/>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F. Educate the Planning Team</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36</a:t>
            </a:fld>
            <a:endParaRPr lang="en-US" dirty="0"/>
          </a:p>
        </p:txBody>
      </p:sp>
      <p:sp>
        <p:nvSpPr>
          <p:cNvPr id="27" name="Content Placeholder 26"/>
          <p:cNvSpPr>
            <a:spLocks noGrp="1"/>
          </p:cNvSpPr>
          <p:nvPr>
            <p:ph type="body" sz="quarter" idx="13"/>
          </p:nvPr>
        </p:nvSpPr>
        <p:spPr/>
        <p:txBody>
          <a:bodyPr>
            <a:normAutofit/>
          </a:bodyPr>
          <a:lstStyle/>
          <a:p>
            <a:pPr>
              <a:lnSpc>
                <a:spcPct val="100000"/>
              </a:lnSpc>
            </a:pPr>
            <a:r>
              <a:rPr lang="en-US" sz="2400" dirty="0"/>
              <a:t>Meet with the project team in advance</a:t>
            </a:r>
          </a:p>
          <a:p>
            <a:pPr>
              <a:lnSpc>
                <a:spcPct val="100000"/>
              </a:lnSpc>
            </a:pPr>
            <a:r>
              <a:rPr lang="en-US" sz="2400" dirty="0"/>
              <a:t>Discuss the role of the team members</a:t>
            </a:r>
          </a:p>
          <a:p>
            <a:pPr>
              <a:lnSpc>
                <a:spcPct val="100000"/>
              </a:lnSpc>
            </a:pPr>
            <a:r>
              <a:rPr lang="en-US" sz="2400" dirty="0"/>
              <a:t>Discuss any issues or concerns</a:t>
            </a:r>
          </a:p>
          <a:p>
            <a:pPr>
              <a:lnSpc>
                <a:spcPct val="100000"/>
              </a:lnSpc>
            </a:pPr>
            <a:r>
              <a:rPr lang="en-US" sz="2400" dirty="0"/>
              <a:t>Discuss the session participants</a:t>
            </a:r>
          </a:p>
          <a:p>
            <a:pPr>
              <a:lnSpc>
                <a:spcPct val="100000"/>
              </a:lnSpc>
            </a:pPr>
            <a:r>
              <a:rPr lang="en-US" sz="2400" dirty="0"/>
              <a:t>Review the deliverables</a:t>
            </a:r>
          </a:p>
          <a:p>
            <a:pPr>
              <a:lnSpc>
                <a:spcPct val="100000"/>
              </a:lnSpc>
            </a:pPr>
            <a:r>
              <a:rPr lang="en-US" sz="2400" dirty="0"/>
              <a:t>Obtain a commitment to arrive at least 10 minutes early</a:t>
            </a:r>
          </a:p>
          <a:p>
            <a:pPr>
              <a:lnSpc>
                <a:spcPct val="100000"/>
              </a:lnSpc>
            </a:pPr>
            <a:r>
              <a:rPr lang="en-US" sz="2400" dirty="0"/>
              <a:t>Set at least one specific gathering time</a:t>
            </a:r>
          </a:p>
          <a:p>
            <a:pPr>
              <a:lnSpc>
                <a:spcPct val="80000"/>
              </a:lnSpc>
              <a:spcAft>
                <a:spcPts val="600"/>
              </a:spcAft>
            </a:pPr>
            <a:endParaRPr lang="en-US" dirty="0"/>
          </a:p>
          <a:p>
            <a:pPr>
              <a:lnSpc>
                <a:spcPct val="80000"/>
              </a:lnSpc>
              <a:spcAft>
                <a:spcPts val="600"/>
              </a:spcAft>
            </a:pPr>
            <a:endParaRPr lang="en-US" dirty="0"/>
          </a:p>
        </p:txBody>
      </p:sp>
      <p:sp>
        <p:nvSpPr>
          <p:cNvPr id="2" name="Footer Placeholder 1">
            <a:extLst>
              <a:ext uri="{FF2B5EF4-FFF2-40B4-BE49-F238E27FC236}">
                <a16:creationId xmlns:a16="http://schemas.microsoft.com/office/drawing/2014/main" id="{B09D1ABA-AAD0-4A2F-A660-F30670B4E833}"/>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1-9</a:t>
            </a:r>
          </a:p>
        </p:txBody>
      </p:sp>
      <p:sp>
        <p:nvSpPr>
          <p:cNvPr id="6" name="TextBox 5"/>
          <p:cNvSpPr txBox="1"/>
          <p:nvPr/>
        </p:nvSpPr>
        <p:spPr>
          <a:xfrm>
            <a:off x="11483637" y="485136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fade">
                                      <p:cBhvr>
                                        <p:cTn id="32" dur="500"/>
                                        <p:tgtEl>
                                          <p:spTgt spid="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xEl>
                                              <p:pRg st="6" end="6"/>
                                            </p:txEl>
                                          </p:spTgt>
                                        </p:tgtEl>
                                        <p:attrNameLst>
                                          <p:attrName>style.visibility</p:attrName>
                                        </p:attrNameLst>
                                      </p:cBhvr>
                                      <p:to>
                                        <p:strVal val="visible"/>
                                      </p:to>
                                    </p:set>
                                    <p:animEffect transition="in" filter="fade">
                                      <p:cBhvr>
                                        <p:cTn id="37"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rot="5400000">
            <a:off x="4418994" y="3808596"/>
            <a:ext cx="3329420" cy="1588"/>
          </a:xfrm>
          <a:prstGeom prst="line">
            <a:avLst/>
          </a:prstGeom>
          <a:ln w="50800">
            <a:solidFill>
              <a:srgbClr val="AFBD2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0800000">
            <a:off x="5558645" y="5459535"/>
            <a:ext cx="1048533" cy="1588"/>
          </a:xfrm>
          <a:prstGeom prst="line">
            <a:avLst/>
          </a:prstGeom>
          <a:ln w="50800">
            <a:solidFill>
              <a:srgbClr val="AFBD22"/>
            </a:solidFill>
          </a:ln>
          <a:effectLst/>
        </p:spPr>
        <p:style>
          <a:lnRef idx="2">
            <a:schemeClr val="accent1"/>
          </a:lnRef>
          <a:fillRef idx="0">
            <a:schemeClr val="accent1"/>
          </a:fillRef>
          <a:effectRef idx="1">
            <a:schemeClr val="accent1"/>
          </a:effectRef>
          <a:fontRef idx="minor">
            <a:schemeClr val="tx1"/>
          </a:fontRef>
        </p:style>
      </p:cxnSp>
      <p:sp>
        <p:nvSpPr>
          <p:cNvPr id="22" name="Title 1"/>
          <p:cNvSpPr>
            <a:spLocks noGrp="1"/>
          </p:cNvSpPr>
          <p:nvPr>
            <p:ph type="title"/>
          </p:nvPr>
        </p:nvSpPr>
        <p:spPr/>
        <p:txBody>
          <a:bodyPr>
            <a:normAutofit/>
          </a:bodyPr>
          <a:lstStyle/>
          <a:p>
            <a:r>
              <a:rPr lang="en-US" sz="3600" b="0" dirty="0"/>
              <a:t>A Typical Project Organization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37</a:t>
            </a:fld>
            <a:endParaRPr lang="en-US" dirty="0"/>
          </a:p>
        </p:txBody>
      </p:sp>
      <p:sp>
        <p:nvSpPr>
          <p:cNvPr id="2" name="Footer Placeholder 1">
            <a:extLst>
              <a:ext uri="{FF2B5EF4-FFF2-40B4-BE49-F238E27FC236}">
                <a16:creationId xmlns:a16="http://schemas.microsoft.com/office/drawing/2014/main" id="{5651510A-1782-4753-A711-AA17CDF62DA8}"/>
              </a:ext>
            </a:extLst>
          </p:cNvPr>
          <p:cNvSpPr>
            <a:spLocks noGrp="1"/>
          </p:cNvSpPr>
          <p:nvPr>
            <p:ph type="ftr" sz="quarter" idx="11"/>
          </p:nvPr>
        </p:nvSpPr>
        <p:spPr/>
        <p:txBody>
          <a:bodyPr/>
          <a:lstStyle/>
          <a:p>
            <a:r>
              <a:rPr lang="en-US"/>
              <a:t>Copyright 1992-2015, Leadership Strategies, Inc. V15.02</a:t>
            </a:r>
          </a:p>
        </p:txBody>
      </p:sp>
      <p:sp>
        <p:nvSpPr>
          <p:cNvPr id="6" name="Rounded Rectangle 5"/>
          <p:cNvSpPr/>
          <p:nvPr/>
        </p:nvSpPr>
        <p:spPr>
          <a:xfrm>
            <a:off x="5117557" y="1676400"/>
            <a:ext cx="1930709" cy="825042"/>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cap="all" dirty="0">
                <a:latin typeface="Franklin Gothic Book"/>
                <a:cs typeface="Franklin Gothic Book"/>
              </a:rPr>
              <a:t>PROJECT Sponsor</a:t>
            </a:r>
          </a:p>
        </p:txBody>
      </p:sp>
      <p:sp>
        <p:nvSpPr>
          <p:cNvPr id="7" name="Rounded Rectangle 6"/>
          <p:cNvSpPr/>
          <p:nvPr/>
        </p:nvSpPr>
        <p:spPr>
          <a:xfrm>
            <a:off x="5117557" y="2800203"/>
            <a:ext cx="1930709" cy="825042"/>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cap="all" dirty="0">
                <a:latin typeface="Franklin Gothic Book"/>
                <a:cs typeface="Franklin Gothic Book"/>
              </a:rPr>
              <a:t>PROJECT </a:t>
            </a:r>
            <a:br>
              <a:rPr lang="en-US" sz="1700" cap="all" dirty="0">
                <a:latin typeface="Franklin Gothic Book"/>
                <a:cs typeface="Franklin Gothic Book"/>
              </a:rPr>
            </a:br>
            <a:r>
              <a:rPr lang="en-US" sz="1700" cap="all" dirty="0">
                <a:latin typeface="Franklin Gothic Book"/>
                <a:cs typeface="Franklin Gothic Book"/>
              </a:rPr>
              <a:t>LEADER</a:t>
            </a:r>
          </a:p>
        </p:txBody>
      </p:sp>
      <p:sp>
        <p:nvSpPr>
          <p:cNvPr id="8" name="Rounded Rectangle 7"/>
          <p:cNvSpPr/>
          <p:nvPr/>
        </p:nvSpPr>
        <p:spPr>
          <a:xfrm>
            <a:off x="5117556" y="3924006"/>
            <a:ext cx="1930709" cy="825042"/>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cap="all" dirty="0">
                <a:latin typeface="Franklin Gothic Book"/>
                <a:cs typeface="Franklin Gothic Book"/>
              </a:rPr>
              <a:t>PROJECT </a:t>
            </a:r>
            <a:br>
              <a:rPr lang="en-US" sz="1700" cap="all" dirty="0">
                <a:latin typeface="Franklin Gothic Book"/>
                <a:cs typeface="Franklin Gothic Book"/>
              </a:rPr>
            </a:br>
            <a:r>
              <a:rPr lang="en-US" sz="1700" cap="all" dirty="0">
                <a:latin typeface="Franklin Gothic Book"/>
                <a:cs typeface="Franklin Gothic Book"/>
              </a:rPr>
              <a:t>TEAM</a:t>
            </a:r>
          </a:p>
        </p:txBody>
      </p:sp>
      <p:sp>
        <p:nvSpPr>
          <p:cNvPr id="9" name="Rounded Rectangle 8"/>
          <p:cNvSpPr/>
          <p:nvPr/>
        </p:nvSpPr>
        <p:spPr>
          <a:xfrm>
            <a:off x="3627935" y="5047808"/>
            <a:ext cx="1930709" cy="825042"/>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cap="all" dirty="0">
                <a:latin typeface="Franklin Gothic Book"/>
                <a:cs typeface="Franklin Gothic Book"/>
              </a:rPr>
              <a:t>SUBJECT MATTER EXPERTS</a:t>
            </a:r>
          </a:p>
        </p:txBody>
      </p:sp>
      <p:sp>
        <p:nvSpPr>
          <p:cNvPr id="10" name="Rounded Rectangle 9"/>
          <p:cNvSpPr/>
          <p:nvPr/>
        </p:nvSpPr>
        <p:spPr>
          <a:xfrm>
            <a:off x="6607178" y="5047808"/>
            <a:ext cx="1930709" cy="825042"/>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cap="all" dirty="0">
                <a:latin typeface="Franklin Gothic Book"/>
                <a:cs typeface="Franklin Gothic Book"/>
              </a:rPr>
              <a:t>TECHNICAL EXPERTS</a:t>
            </a:r>
          </a:p>
        </p:txBody>
      </p:sp>
      <p:sp>
        <p:nvSpPr>
          <p:cNvPr id="12" name="Oval 11"/>
          <p:cNvSpPr/>
          <p:nvPr/>
        </p:nvSpPr>
        <p:spPr>
          <a:xfrm>
            <a:off x="7696200" y="3187306"/>
            <a:ext cx="2070820" cy="1182566"/>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cap="all" dirty="0">
                <a:latin typeface="Franklin Gothic Book"/>
                <a:cs typeface="Franklin Gothic Book"/>
              </a:rPr>
              <a:t>FACILITATOR</a:t>
            </a:r>
            <a:endParaRPr lang="en-US" dirty="0"/>
          </a:p>
        </p:txBody>
      </p:sp>
      <p:cxnSp>
        <p:nvCxnSpPr>
          <p:cNvPr id="20" name="Straight Connector 19"/>
          <p:cNvCxnSpPr>
            <a:stCxn id="12" idx="2"/>
          </p:cNvCxnSpPr>
          <p:nvPr/>
        </p:nvCxnSpPr>
        <p:spPr>
          <a:xfrm flipH="1" flipV="1">
            <a:off x="6072760" y="3777795"/>
            <a:ext cx="1623440" cy="794"/>
          </a:xfrm>
          <a:prstGeom prst="line">
            <a:avLst/>
          </a:prstGeom>
          <a:ln w="50800">
            <a:solidFill>
              <a:srgbClr val="AFBD22"/>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0814098"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1-10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38</a:t>
            </a:fld>
            <a:endParaRPr lang="en-US" dirty="0"/>
          </a:p>
        </p:txBody>
      </p:sp>
      <p:sp>
        <p:nvSpPr>
          <p:cNvPr id="6" name="Title 5"/>
          <p:cNvSpPr>
            <a:spLocks noGrp="1"/>
          </p:cNvSpPr>
          <p:nvPr>
            <p:ph type="title"/>
          </p:nvPr>
        </p:nvSpPr>
        <p:spPr/>
        <p:txBody>
          <a:bodyPr anchor="ctr">
            <a:normAutofit/>
          </a:bodyPr>
          <a:lstStyle/>
          <a:p>
            <a:r>
              <a:rPr lang="en-US" sz="5000" dirty="0">
                <a:latin typeface="Arial" panose="020B0604020202020204" pitchFamily="34" charset="0"/>
                <a:cs typeface="Arial" panose="020B0604020202020204" pitchFamily="34" charset="0"/>
              </a:rPr>
              <a:t>REVIEW</a:t>
            </a:r>
          </a:p>
        </p:txBody>
      </p:sp>
      <p:sp>
        <p:nvSpPr>
          <p:cNvPr id="8" name="Footer Placeholder 1">
            <a:extLst>
              <a:ext uri="{FF2B5EF4-FFF2-40B4-BE49-F238E27FC236}">
                <a16:creationId xmlns:a16="http://schemas.microsoft.com/office/drawing/2014/main" id="{A9B841BF-426E-4DED-8527-C241A7869484}"/>
              </a:ext>
            </a:extLst>
          </p:cNvPr>
          <p:cNvSpPr>
            <a:spLocks noGrp="1"/>
          </p:cNvSpPr>
          <p:nvPr>
            <p:ph type="ftr" sz="quarter" idx="11"/>
          </p:nvPr>
        </p:nvSpPr>
        <p:spPr/>
        <p:txBody>
          <a:bodyPr/>
          <a:lstStyle/>
          <a:p>
            <a:r>
              <a:rPr lang="en-US" dirty="0"/>
              <a:t>Copyright 1992-2015, Leadership Strategies, Inc. V15.02</a:t>
            </a:r>
          </a:p>
        </p:txBody>
      </p:sp>
      <p:pic>
        <p:nvPicPr>
          <p:cNvPr id="7" name="Picture 6"/>
          <p:cNvPicPr>
            <a:picLocks noChangeAspect="1"/>
          </p:cNvPicPr>
          <p:nvPr/>
        </p:nvPicPr>
        <p:blipFill>
          <a:blip r:embed="rId3"/>
          <a:stretch>
            <a:fillRect/>
          </a:stretch>
        </p:blipFill>
        <p:spPr>
          <a:xfrm>
            <a:off x="6697859" y="2454478"/>
            <a:ext cx="2453881" cy="2102460"/>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39</a:t>
            </a:fld>
            <a:endParaRPr lang="en-US" dirty="0"/>
          </a:p>
        </p:txBody>
      </p:sp>
      <p:sp>
        <p:nvSpPr>
          <p:cNvPr id="27" name="Content Placeholder 26"/>
          <p:cNvSpPr>
            <a:spLocks noGrp="1"/>
          </p:cNvSpPr>
          <p:nvPr>
            <p:ph type="body" sz="quarter" idx="13"/>
          </p:nvPr>
        </p:nvSpPr>
        <p:spPr>
          <a:xfrm>
            <a:off x="382588" y="2157860"/>
            <a:ext cx="11426825" cy="4433304"/>
          </a:xfrm>
        </p:spPr>
        <p:txBody>
          <a:bodyPr>
            <a:normAutofit/>
          </a:bodyPr>
          <a:lstStyle/>
          <a:p>
            <a:pPr>
              <a:spcAft>
                <a:spcPts val="600"/>
              </a:spcAft>
            </a:pPr>
            <a:r>
              <a:rPr lang="en-US" sz="2400" dirty="0"/>
              <a:t>Purpose</a:t>
            </a:r>
          </a:p>
          <a:p>
            <a:pPr>
              <a:spcAft>
                <a:spcPts val="600"/>
              </a:spcAft>
            </a:pPr>
            <a:r>
              <a:rPr lang="en-US" sz="2400" dirty="0"/>
              <a:t>Product</a:t>
            </a:r>
          </a:p>
          <a:p>
            <a:pPr>
              <a:spcAft>
                <a:spcPts val="600"/>
              </a:spcAft>
            </a:pPr>
            <a:r>
              <a:rPr lang="en-US" sz="2400" dirty="0"/>
              <a:t>Participants</a:t>
            </a:r>
          </a:p>
          <a:p>
            <a:pPr>
              <a:spcAft>
                <a:spcPts val="600"/>
              </a:spcAft>
            </a:pPr>
            <a:r>
              <a:rPr lang="en-US" sz="2400" dirty="0"/>
              <a:t>Probable Issues</a:t>
            </a:r>
          </a:p>
          <a:p>
            <a:pPr>
              <a:spcAft>
                <a:spcPts val="600"/>
              </a:spcAft>
            </a:pPr>
            <a:r>
              <a:rPr lang="en-US" sz="2400" dirty="0"/>
              <a:t>Process</a:t>
            </a:r>
          </a:p>
          <a:p>
            <a:pPr>
              <a:spcAft>
                <a:spcPts val="600"/>
              </a:spcAft>
            </a:pPr>
            <a:r>
              <a:rPr lang="en-US" sz="2400" dirty="0"/>
              <a:t>Place</a:t>
            </a:r>
          </a:p>
        </p:txBody>
      </p:sp>
      <p:sp>
        <p:nvSpPr>
          <p:cNvPr id="2" name="Footer Placeholder 1">
            <a:extLst>
              <a:ext uri="{FF2B5EF4-FFF2-40B4-BE49-F238E27FC236}">
                <a16:creationId xmlns:a16="http://schemas.microsoft.com/office/drawing/2014/main" id="{EDE259C6-4DC6-4543-ABCB-46C92C16B3A2}"/>
              </a:ext>
            </a:extLst>
          </p:cNvPr>
          <p:cNvSpPr>
            <a:spLocks noGrp="1"/>
          </p:cNvSpPr>
          <p:nvPr>
            <p:ph type="ftr" sz="quarter" idx="11"/>
          </p:nvPr>
        </p:nvSpPr>
        <p:spPr/>
        <p:txBody>
          <a:bodyPr/>
          <a:lstStyle/>
          <a:p>
            <a:r>
              <a:rPr lang="en-US"/>
              <a:t>Copyright 1992-2015, Leadership Strategies, Inc. V15.02</a:t>
            </a:r>
          </a:p>
        </p:txBody>
      </p:sp>
      <p:sp>
        <p:nvSpPr>
          <p:cNvPr id="23" name="Title 4"/>
          <p:cNvSpPr txBox="1">
            <a:spLocks/>
          </p:cNvSpPr>
          <p:nvPr/>
        </p:nvSpPr>
        <p:spPr>
          <a:xfrm>
            <a:off x="657225" y="1152146"/>
            <a:ext cx="9651546" cy="114898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6 Ps to ask the project sponsor?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iding-into-base.jpg"/>
          <p:cNvPicPr>
            <a:picLocks noChangeAspect="1"/>
          </p:cNvPicPr>
          <p:nvPr/>
        </p:nvPicPr>
        <p:blipFill>
          <a:blip r:embed="rId3"/>
          <a:srcRect t="15579" b="28473"/>
          <a:stretch>
            <a:fillRect/>
          </a:stretch>
        </p:blipFill>
        <p:spPr>
          <a:xfrm>
            <a:off x="0" y="0"/>
            <a:ext cx="12192000" cy="34290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13" name="Footer Placeholder 4">
            <a:extLst>
              <a:ext uri="{FF2B5EF4-FFF2-40B4-BE49-F238E27FC236}">
                <a16:creationId xmlns:a16="http://schemas.microsoft.com/office/drawing/2014/main" id="{F24461B9-C2DE-4569-8A9B-B39438C62BAA}"/>
              </a:ext>
            </a:extLst>
          </p:cNvPr>
          <p:cNvSpPr>
            <a:spLocks noGrp="1"/>
          </p:cNvSpPr>
          <p:nvPr>
            <p:ph type="ftr" sz="quarter" idx="11"/>
          </p:nvPr>
        </p:nvSpPr>
        <p:spPr/>
        <p:txBody>
          <a:bodyPr/>
          <a:lstStyle/>
          <a:p>
            <a:r>
              <a:rPr lang="en-US" dirty="0"/>
              <a:t>Copyright 1992-2015, Leadership Strategies, Inc. V15.02</a:t>
            </a:r>
          </a:p>
        </p:txBody>
      </p:sp>
      <p:sp>
        <p:nvSpPr>
          <p:cNvPr id="10" name="Title 1">
            <a:extLst>
              <a:ext uri="{FF2B5EF4-FFF2-40B4-BE49-F238E27FC236}">
                <a16:creationId xmlns:a16="http://schemas.microsoft.com/office/drawing/2014/main" id="{52299828-592E-46AB-9A48-A92F7FEBFA81}"/>
              </a:ext>
            </a:extLst>
          </p:cNvPr>
          <p:cNvSpPr txBox="1">
            <a:spLocks/>
          </p:cNvSpPr>
          <p:nvPr/>
        </p:nvSpPr>
        <p:spPr>
          <a:xfrm>
            <a:off x="1523999" y="3830146"/>
            <a:ext cx="9144000" cy="1143000"/>
          </a:xfrm>
          <a:prstGeom prst="rect">
            <a:avLst/>
          </a:prstGeom>
        </p:spPr>
        <p:txBody>
          <a:bodyPr vert="horz" lIns="91440" tIns="45720" rIns="91440" bIns="45720" rtlCol="0" anchor="t">
            <a:noAutofit/>
          </a:bodyPr>
          <a:lstStyle/>
          <a:p>
            <a:pPr algn="ctr">
              <a:lnSpc>
                <a:spcPts val="77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Cover all The bases</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40</a:t>
            </a:fld>
            <a:endParaRPr lang="en-US" dirty="0"/>
          </a:p>
        </p:txBody>
      </p:sp>
      <p:sp>
        <p:nvSpPr>
          <p:cNvPr id="27" name="Content Placeholder 26"/>
          <p:cNvSpPr>
            <a:spLocks noGrp="1"/>
          </p:cNvSpPr>
          <p:nvPr>
            <p:ph type="body" sz="quarter" idx="13"/>
          </p:nvPr>
        </p:nvSpPr>
        <p:spPr>
          <a:xfrm>
            <a:off x="560388" y="2225153"/>
            <a:ext cx="11426825" cy="4904283"/>
          </a:xfrm>
        </p:spPr>
        <p:txBody>
          <a:bodyPr>
            <a:normAutofit/>
          </a:bodyPr>
          <a:lstStyle/>
          <a:p>
            <a:pPr>
              <a:lnSpc>
                <a:spcPct val="100000"/>
              </a:lnSpc>
              <a:spcAft>
                <a:spcPts val="600"/>
              </a:spcAft>
            </a:pPr>
            <a:r>
              <a:rPr lang="en-US" sz="2400" dirty="0"/>
              <a:t>People not in favor of session</a:t>
            </a:r>
          </a:p>
          <a:p>
            <a:pPr>
              <a:lnSpc>
                <a:spcPct val="100000"/>
              </a:lnSpc>
              <a:spcAft>
                <a:spcPts val="600"/>
              </a:spcAft>
            </a:pPr>
            <a:r>
              <a:rPr lang="en-US" sz="2400" dirty="0"/>
              <a:t>Those who stand to lose</a:t>
            </a:r>
          </a:p>
          <a:p>
            <a:pPr>
              <a:lnSpc>
                <a:spcPct val="100000"/>
              </a:lnSpc>
              <a:spcAft>
                <a:spcPts val="600"/>
              </a:spcAft>
            </a:pPr>
            <a:r>
              <a:rPr lang="en-US" sz="2400" dirty="0"/>
              <a:t>Those on unfavorable terms</a:t>
            </a:r>
          </a:p>
          <a:p>
            <a:pPr>
              <a:lnSpc>
                <a:spcPct val="100000"/>
              </a:lnSpc>
              <a:spcAft>
                <a:spcPts val="600"/>
              </a:spcAft>
            </a:pPr>
            <a:r>
              <a:rPr lang="en-US" sz="2400" dirty="0"/>
              <a:t>Naysayers</a:t>
            </a:r>
          </a:p>
        </p:txBody>
      </p:sp>
      <p:sp>
        <p:nvSpPr>
          <p:cNvPr id="2" name="Footer Placeholder 1">
            <a:extLst>
              <a:ext uri="{FF2B5EF4-FFF2-40B4-BE49-F238E27FC236}">
                <a16:creationId xmlns:a16="http://schemas.microsoft.com/office/drawing/2014/main" id="{74B46784-C078-4C90-A56D-24CF5B5E97E8}"/>
              </a:ext>
            </a:extLst>
          </p:cNvPr>
          <p:cNvSpPr>
            <a:spLocks noGrp="1"/>
          </p:cNvSpPr>
          <p:nvPr>
            <p:ph type="ftr" sz="quarter" idx="11"/>
          </p:nvPr>
        </p:nvSpPr>
        <p:spPr/>
        <p:txBody>
          <a:bodyPr/>
          <a:lstStyle/>
          <a:p>
            <a:r>
              <a:rPr lang="en-US"/>
              <a:t>Copyright 1992-2015, Leadership Strategies, Inc. V15.02</a:t>
            </a:r>
          </a:p>
        </p:txBody>
      </p:sp>
      <p:sp>
        <p:nvSpPr>
          <p:cNvPr id="23" name="Title 4"/>
          <p:cNvSpPr txBox="1">
            <a:spLocks/>
          </p:cNvSpPr>
          <p:nvPr/>
        </p:nvSpPr>
        <p:spPr>
          <a:xfrm>
            <a:off x="560388" y="1469030"/>
            <a:ext cx="9563326" cy="540369"/>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types of participant attitudes to identify early?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41</a:t>
            </a:fld>
            <a:endParaRPr lang="en-US" dirty="0"/>
          </a:p>
        </p:txBody>
      </p:sp>
      <p:sp>
        <p:nvSpPr>
          <p:cNvPr id="27" name="Content Placeholder 26"/>
          <p:cNvSpPr>
            <a:spLocks noGrp="1"/>
          </p:cNvSpPr>
          <p:nvPr>
            <p:ph type="body" sz="quarter" idx="13"/>
          </p:nvPr>
        </p:nvSpPr>
        <p:spPr>
          <a:xfrm>
            <a:off x="382587" y="2487162"/>
            <a:ext cx="11426825" cy="4602544"/>
          </a:xfrm>
        </p:spPr>
        <p:txBody>
          <a:bodyPr>
            <a:normAutofit/>
          </a:bodyPr>
          <a:lstStyle/>
          <a:p>
            <a:pPr>
              <a:lnSpc>
                <a:spcPct val="100000"/>
              </a:lnSpc>
              <a:spcAft>
                <a:spcPts val="600"/>
              </a:spcAft>
            </a:pPr>
            <a:r>
              <a:rPr lang="en-US" sz="2400" dirty="0">
                <a:solidFill>
                  <a:srgbClr val="F26522"/>
                </a:solidFill>
              </a:rPr>
              <a:t>O</a:t>
            </a:r>
            <a:r>
              <a:rPr lang="en-US" sz="2400" dirty="0"/>
              <a:t>rder of the processes </a:t>
            </a:r>
          </a:p>
          <a:p>
            <a:pPr>
              <a:lnSpc>
                <a:spcPct val="100000"/>
              </a:lnSpc>
              <a:spcAft>
                <a:spcPts val="600"/>
              </a:spcAft>
            </a:pPr>
            <a:r>
              <a:rPr lang="en-US" sz="2400" dirty="0">
                <a:solidFill>
                  <a:srgbClr val="F26522"/>
                </a:solidFill>
              </a:rPr>
              <a:t>P</a:t>
            </a:r>
            <a:r>
              <a:rPr lang="en-US" sz="2400" dirty="0"/>
              <a:t>rocess technique </a:t>
            </a:r>
          </a:p>
          <a:p>
            <a:pPr>
              <a:lnSpc>
                <a:spcPct val="100000"/>
              </a:lnSpc>
              <a:spcAft>
                <a:spcPts val="600"/>
              </a:spcAft>
            </a:pPr>
            <a:r>
              <a:rPr lang="en-US" sz="2400" dirty="0">
                <a:solidFill>
                  <a:srgbClr val="F26522"/>
                </a:solidFill>
              </a:rPr>
              <a:t>Q</a:t>
            </a:r>
            <a:r>
              <a:rPr lang="en-US" sz="2400" dirty="0"/>
              <a:t>uestion (starting)</a:t>
            </a:r>
          </a:p>
          <a:p>
            <a:pPr>
              <a:lnSpc>
                <a:spcPct val="100000"/>
              </a:lnSpc>
              <a:spcAft>
                <a:spcPts val="600"/>
              </a:spcAft>
            </a:pPr>
            <a:r>
              <a:rPr lang="en-US" sz="2400" dirty="0">
                <a:solidFill>
                  <a:srgbClr val="F26522"/>
                </a:solidFill>
              </a:rPr>
              <a:t>R</a:t>
            </a:r>
            <a:r>
              <a:rPr lang="en-US" sz="2400" dirty="0"/>
              <a:t>ecording format</a:t>
            </a:r>
          </a:p>
          <a:p>
            <a:pPr>
              <a:lnSpc>
                <a:spcPct val="100000"/>
              </a:lnSpc>
              <a:spcAft>
                <a:spcPts val="600"/>
              </a:spcAft>
            </a:pPr>
            <a:r>
              <a:rPr lang="en-US" sz="2400" dirty="0">
                <a:solidFill>
                  <a:srgbClr val="F26522"/>
                </a:solidFill>
              </a:rPr>
              <a:t>S</a:t>
            </a:r>
            <a:r>
              <a:rPr lang="en-US" sz="2400" dirty="0"/>
              <a:t>upplies </a:t>
            </a:r>
          </a:p>
          <a:p>
            <a:pPr>
              <a:lnSpc>
                <a:spcPct val="100000"/>
              </a:lnSpc>
              <a:spcAft>
                <a:spcPts val="600"/>
              </a:spcAft>
            </a:pPr>
            <a:r>
              <a:rPr lang="en-US" sz="2400" dirty="0">
                <a:solidFill>
                  <a:srgbClr val="F26522"/>
                </a:solidFill>
              </a:rPr>
              <a:t>T</a:t>
            </a:r>
            <a:r>
              <a:rPr lang="en-US" sz="2400" dirty="0"/>
              <a:t>iming</a:t>
            </a:r>
          </a:p>
        </p:txBody>
      </p:sp>
      <p:sp>
        <p:nvSpPr>
          <p:cNvPr id="2" name="Footer Placeholder 1">
            <a:extLst>
              <a:ext uri="{FF2B5EF4-FFF2-40B4-BE49-F238E27FC236}">
                <a16:creationId xmlns:a16="http://schemas.microsoft.com/office/drawing/2014/main" id="{2428B06E-96D8-4C94-A537-8C82C1C40389}"/>
              </a:ext>
            </a:extLst>
          </p:cNvPr>
          <p:cNvSpPr>
            <a:spLocks noGrp="1"/>
          </p:cNvSpPr>
          <p:nvPr>
            <p:ph type="ftr" sz="quarter" idx="11"/>
          </p:nvPr>
        </p:nvSpPr>
        <p:spPr/>
        <p:txBody>
          <a:bodyPr/>
          <a:lstStyle/>
          <a:p>
            <a:r>
              <a:rPr lang="en-US"/>
              <a:t>Copyright 1992-2015, Leadership Strategies, Inc. V15.02</a:t>
            </a:r>
          </a:p>
        </p:txBody>
      </p:sp>
      <p:sp>
        <p:nvSpPr>
          <p:cNvPr id="23" name="Title 4"/>
          <p:cNvSpPr txBox="1">
            <a:spLocks/>
          </p:cNvSpPr>
          <p:nvPr/>
        </p:nvSpPr>
        <p:spPr>
          <a:xfrm>
            <a:off x="657224" y="1473531"/>
            <a:ext cx="10810097" cy="822846"/>
          </a:xfrm>
          <a:prstGeom prst="rect">
            <a:avLst/>
          </a:prstGeom>
        </p:spPr>
        <p:txBody>
          <a:bodyPr vert="horz" lIns="91440" tIns="45720" rIns="91440" bIns="45720" rtlCol="0" anchor="t">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If you know your process cold, what are the six things you will know?</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ats.jpg"/>
          <p:cNvPicPr>
            <a:picLocks noChangeAspect="1"/>
          </p:cNvPicPr>
          <p:nvPr/>
        </p:nvPicPr>
        <p:blipFill rotWithShape="1">
          <a:blip r:embed="rId3"/>
          <a:srcRect l="-1" r="-1"/>
          <a:stretch/>
        </p:blipFill>
        <p:spPr>
          <a:xfrm>
            <a:off x="0" y="0"/>
            <a:ext cx="12192000" cy="6858000"/>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42</a:t>
            </a:fld>
            <a:endParaRPr lang="en-US" dirty="0"/>
          </a:p>
        </p:txBody>
      </p:sp>
      <p:sp>
        <p:nvSpPr>
          <p:cNvPr id="2" name="Footer Placeholder 1">
            <a:extLst>
              <a:ext uri="{FF2B5EF4-FFF2-40B4-BE49-F238E27FC236}">
                <a16:creationId xmlns:a16="http://schemas.microsoft.com/office/drawing/2014/main" id="{8DD954A7-EAA7-49F2-866F-02BD09928F00}"/>
              </a:ext>
            </a:extLst>
          </p:cNvPr>
          <p:cNvSpPr>
            <a:spLocks noGrp="1"/>
          </p:cNvSpPr>
          <p:nvPr>
            <p:ph type="ftr" sz="quarter" idx="11"/>
          </p:nvPr>
        </p:nvSpPr>
        <p:spPr/>
        <p:txBody>
          <a:bodyPr/>
          <a:lstStyle/>
          <a:p>
            <a:r>
              <a:rPr lang="en-US"/>
              <a:t>Copyright 1992-2015, Leadership Strategies, Inc. V15.02</a:t>
            </a:r>
          </a:p>
        </p:txBody>
      </p:sp>
      <p:sp>
        <p:nvSpPr>
          <p:cNvPr id="15" name="Footer Placeholder 4">
            <a:extLst>
              <a:ext uri="{FF2B5EF4-FFF2-40B4-BE49-F238E27FC236}">
                <a16:creationId xmlns:a16="http://schemas.microsoft.com/office/drawing/2014/main" id="{4A3241CB-3BFB-4100-8A34-408964CFF73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18" name="Rectangle 17">
            <a:extLst>
              <a:ext uri="{FF2B5EF4-FFF2-40B4-BE49-F238E27FC236}">
                <a16:creationId xmlns:a16="http://schemas.microsoft.com/office/drawing/2014/main" id="{9430AA45-39DF-407C-92EF-5446165350DD}"/>
              </a:ext>
            </a:extLst>
          </p:cNvPr>
          <p:cNvSpPr/>
          <p:nvPr/>
        </p:nvSpPr>
        <p:spPr>
          <a:xfrm>
            <a:off x="1701865" y="381023"/>
            <a:ext cx="8788269" cy="797537"/>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342900" indent="-342900" algn="ctr">
              <a:buFont typeface="+mj-lt"/>
              <a:buAutoNum type="alphaUcPeriod" startAt="7"/>
            </a:pPr>
            <a:r>
              <a:rPr lang="en-US" sz="3600" dirty="0">
                <a:latin typeface="Arial" panose="020B0604020202020204" pitchFamily="34" charset="0"/>
                <a:cs typeface="Arial" panose="020B0604020202020204" pitchFamily="34" charset="0"/>
              </a:rPr>
              <a:t>PREPARE FOR THE HAT TECHNIQUE</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fontScale="90000"/>
          </a:bodyPr>
          <a:lstStyle/>
          <a:p>
            <a:r>
              <a:rPr lang="en-US" b="0" dirty="0"/>
              <a:t>G. Prepare for the Hat Technique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43</a:t>
            </a:fld>
            <a:endParaRPr lang="en-US" dirty="0"/>
          </a:p>
        </p:txBody>
      </p:sp>
      <p:sp>
        <p:nvSpPr>
          <p:cNvPr id="5" name="Content Placeholder 4"/>
          <p:cNvSpPr>
            <a:spLocks noGrp="1"/>
          </p:cNvSpPr>
          <p:nvPr>
            <p:ph type="body" sz="quarter" idx="13"/>
          </p:nvPr>
        </p:nvSpPr>
        <p:spPr/>
        <p:txBody>
          <a:bodyPr>
            <a:normAutofit/>
          </a:bodyPr>
          <a:lstStyle/>
          <a:p>
            <a:pPr>
              <a:lnSpc>
                <a:spcPct val="100000"/>
              </a:lnSpc>
              <a:spcAft>
                <a:spcPts val="1200"/>
              </a:spcAft>
            </a:pPr>
            <a:r>
              <a:rPr lang="en-US" sz="2400" dirty="0"/>
              <a:t>There may be times during facilitated sessions when you are the </a:t>
            </a:r>
            <a:r>
              <a:rPr lang="en-US" sz="2400" dirty="0">
                <a:solidFill>
                  <a:srgbClr val="F26522"/>
                </a:solidFill>
              </a:rPr>
              <a:t>facilitator </a:t>
            </a:r>
            <a:r>
              <a:rPr lang="en-US" sz="2400" dirty="0"/>
              <a:t>as well as the </a:t>
            </a:r>
            <a:r>
              <a:rPr lang="en-US" sz="2400" dirty="0">
                <a:solidFill>
                  <a:srgbClr val="F26522"/>
                </a:solidFill>
              </a:rPr>
              <a:t>project sponsor </a:t>
            </a:r>
            <a:r>
              <a:rPr lang="en-US" sz="2400" dirty="0"/>
              <a:t>or a </a:t>
            </a:r>
            <a:r>
              <a:rPr lang="en-US" sz="2400" dirty="0">
                <a:solidFill>
                  <a:srgbClr val="F26522"/>
                </a:solidFill>
              </a:rPr>
              <a:t>participant</a:t>
            </a:r>
          </a:p>
          <a:p>
            <a:pPr>
              <a:lnSpc>
                <a:spcPct val="100000"/>
              </a:lnSpc>
              <a:spcAft>
                <a:spcPts val="1200"/>
              </a:spcAft>
            </a:pPr>
            <a:r>
              <a:rPr lang="en-US" sz="2400" dirty="0"/>
              <a:t>Alert participants when you are transferring from facilitator to the role of participant by </a:t>
            </a:r>
            <a:r>
              <a:rPr lang="en-US" sz="2400" dirty="0">
                <a:solidFill>
                  <a:srgbClr val="F26522"/>
                </a:solidFill>
              </a:rPr>
              <a:t>changing hats</a:t>
            </a:r>
          </a:p>
        </p:txBody>
      </p:sp>
      <p:sp>
        <p:nvSpPr>
          <p:cNvPr id="2" name="Footer Placeholder 1">
            <a:extLst>
              <a:ext uri="{FF2B5EF4-FFF2-40B4-BE49-F238E27FC236}">
                <a16:creationId xmlns:a16="http://schemas.microsoft.com/office/drawing/2014/main" id="{3A01FA4F-D39D-4A70-ACAC-1266C1A2B366}"/>
              </a:ext>
            </a:extLst>
          </p:cNvPr>
          <p:cNvSpPr>
            <a:spLocks noGrp="1"/>
          </p:cNvSpPr>
          <p:nvPr>
            <p:ph type="ftr" sz="quarter" idx="11"/>
          </p:nvPr>
        </p:nvSpPr>
        <p:spPr/>
        <p:txBody>
          <a:bodyPr/>
          <a:lstStyle/>
          <a:p>
            <a:r>
              <a:rPr lang="en-US"/>
              <a:t>Copyright 1992-2015, Leadership Strategies, Inc. V15.02</a:t>
            </a:r>
          </a:p>
        </p:txBody>
      </p:sp>
      <p:sp>
        <p:nvSpPr>
          <p:cNvPr id="6" name="TextBox 5"/>
          <p:cNvSpPr txBox="1"/>
          <p:nvPr/>
        </p:nvSpPr>
        <p:spPr>
          <a:xfrm>
            <a:off x="1074255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1-11</a:t>
            </a:r>
          </a:p>
        </p:txBody>
      </p:sp>
      <p:sp>
        <p:nvSpPr>
          <p:cNvPr id="8" name="TextBox 7"/>
          <p:cNvSpPr txBox="1"/>
          <p:nvPr/>
        </p:nvSpPr>
        <p:spPr>
          <a:xfrm>
            <a:off x="11631612" y="252468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 r="1"/>
          <a:stretch/>
        </p:blipFill>
        <p:spPr>
          <a:xfrm>
            <a:off x="0" y="0"/>
            <a:ext cx="12192000" cy="6897756"/>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44</a:t>
            </a:fld>
            <a:endParaRPr lang="en-US" dirty="0"/>
          </a:p>
        </p:txBody>
      </p:sp>
      <p:sp>
        <p:nvSpPr>
          <p:cNvPr id="2" name="Footer Placeholder 1">
            <a:extLst>
              <a:ext uri="{FF2B5EF4-FFF2-40B4-BE49-F238E27FC236}">
                <a16:creationId xmlns:a16="http://schemas.microsoft.com/office/drawing/2014/main" id="{A9407090-1EDA-4D09-B006-38947CCC7614}"/>
              </a:ext>
            </a:extLst>
          </p:cNvPr>
          <p:cNvSpPr>
            <a:spLocks noGrp="1"/>
          </p:cNvSpPr>
          <p:nvPr>
            <p:ph type="ftr" sz="quarter" idx="11"/>
          </p:nvPr>
        </p:nvSpPr>
        <p:spPr/>
        <p:txBody>
          <a:bodyPr/>
          <a:lstStyle/>
          <a:p>
            <a:r>
              <a:rPr lang="en-US"/>
              <a:t>Copyright 1992-2015, Leadership Strategies, Inc. V15.02</a:t>
            </a:r>
          </a:p>
        </p:txBody>
      </p:sp>
      <p:sp>
        <p:nvSpPr>
          <p:cNvPr id="15" name="Footer Placeholder 4">
            <a:extLst>
              <a:ext uri="{FF2B5EF4-FFF2-40B4-BE49-F238E27FC236}">
                <a16:creationId xmlns:a16="http://schemas.microsoft.com/office/drawing/2014/main" id="{F6792F14-4B79-4390-A021-D69E283F4D0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18" name="Rectangle 17">
            <a:extLst>
              <a:ext uri="{FF2B5EF4-FFF2-40B4-BE49-F238E27FC236}">
                <a16:creationId xmlns:a16="http://schemas.microsoft.com/office/drawing/2014/main" id="{8C39D7A7-E7E7-4833-932E-EC7877BF666D}"/>
              </a:ext>
            </a:extLst>
          </p:cNvPr>
          <p:cNvSpPr/>
          <p:nvPr/>
        </p:nvSpPr>
        <p:spPr>
          <a:xfrm>
            <a:off x="2262176" y="1769673"/>
            <a:ext cx="8271063"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1">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h. Interview the participants</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H. Interview the Participants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45</a:t>
            </a:fld>
            <a:endParaRPr lang="en-US" dirty="0"/>
          </a:p>
        </p:txBody>
      </p:sp>
      <p:sp>
        <p:nvSpPr>
          <p:cNvPr id="5" name="Content Placeholder 4"/>
          <p:cNvSpPr>
            <a:spLocks noGrp="1"/>
          </p:cNvSpPr>
          <p:nvPr>
            <p:ph type="body" sz="quarter" idx="13"/>
          </p:nvPr>
        </p:nvSpPr>
        <p:spPr/>
        <p:txBody>
          <a:bodyPr>
            <a:normAutofit/>
          </a:bodyPr>
          <a:lstStyle/>
          <a:p>
            <a:pPr>
              <a:lnSpc>
                <a:spcPct val="100000"/>
              </a:lnSpc>
              <a:spcAft>
                <a:spcPts val="1200"/>
              </a:spcAft>
            </a:pPr>
            <a:r>
              <a:rPr lang="en-US" sz="2400" dirty="0"/>
              <a:t>Identify individual concerns, establish expectations, anticipate issues and pitfalls</a:t>
            </a:r>
          </a:p>
          <a:p>
            <a:pPr>
              <a:lnSpc>
                <a:spcPct val="100000"/>
              </a:lnSpc>
              <a:spcBef>
                <a:spcPts val="2400"/>
              </a:spcBef>
              <a:spcAft>
                <a:spcPts val="1200"/>
              </a:spcAft>
            </a:pPr>
            <a:r>
              <a:rPr lang="en-US" sz="2400" dirty="0"/>
              <a:t>Face-to-face</a:t>
            </a:r>
          </a:p>
          <a:p>
            <a:pPr>
              <a:lnSpc>
                <a:spcPct val="100000"/>
              </a:lnSpc>
              <a:spcBef>
                <a:spcPts val="5400"/>
              </a:spcBef>
              <a:spcAft>
                <a:spcPts val="1200"/>
              </a:spcAft>
            </a:pPr>
            <a:r>
              <a:rPr lang="en-US" sz="2400" dirty="0"/>
              <a:t>Phone</a:t>
            </a:r>
          </a:p>
          <a:p>
            <a:pPr>
              <a:lnSpc>
                <a:spcPct val="100000"/>
              </a:lnSpc>
              <a:spcBef>
                <a:spcPts val="5400"/>
              </a:spcBef>
              <a:spcAft>
                <a:spcPts val="1200"/>
              </a:spcAft>
            </a:pPr>
            <a:r>
              <a:rPr lang="en-US" sz="2400" dirty="0"/>
              <a:t>As a group</a:t>
            </a:r>
          </a:p>
        </p:txBody>
      </p:sp>
      <p:sp>
        <p:nvSpPr>
          <p:cNvPr id="3" name="Footer Placeholder 2">
            <a:extLst>
              <a:ext uri="{FF2B5EF4-FFF2-40B4-BE49-F238E27FC236}">
                <a16:creationId xmlns:a16="http://schemas.microsoft.com/office/drawing/2014/main" id="{87C78111-F517-4470-BFE1-F92FC985C292}"/>
              </a:ext>
            </a:extLst>
          </p:cNvPr>
          <p:cNvSpPr>
            <a:spLocks noGrp="1"/>
          </p:cNvSpPr>
          <p:nvPr>
            <p:ph type="ftr" sz="quarter" idx="11"/>
          </p:nvPr>
        </p:nvSpPr>
        <p:spPr/>
        <p:txBody>
          <a:bodyPr/>
          <a:lstStyle/>
          <a:p>
            <a:r>
              <a:rPr lang="en-US" dirty="0"/>
              <a:t>Copyright 1992-2015, Leadership Strategies, Inc. V15.02</a:t>
            </a:r>
          </a:p>
        </p:txBody>
      </p:sp>
      <p:sp>
        <p:nvSpPr>
          <p:cNvPr id="6" name="TextBox 5"/>
          <p:cNvSpPr txBox="1"/>
          <p:nvPr/>
        </p:nvSpPr>
        <p:spPr>
          <a:xfrm>
            <a:off x="10945812" y="5688837"/>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1-11</a:t>
            </a:r>
          </a:p>
        </p:txBody>
      </p:sp>
      <p:pic>
        <p:nvPicPr>
          <p:cNvPr id="7" name="Picture 6"/>
          <p:cNvPicPr>
            <a:picLocks noChangeAspect="1"/>
          </p:cNvPicPr>
          <p:nvPr/>
        </p:nvPicPr>
        <p:blipFill>
          <a:blip r:embed="rId3">
            <a:duotone>
              <a:prstClr val="black"/>
              <a:schemeClr val="accent1">
                <a:tint val="45000"/>
                <a:satMod val="400000"/>
              </a:schemeClr>
            </a:duotone>
          </a:blip>
          <a:stretch>
            <a:fillRect/>
          </a:stretch>
        </p:blipFill>
        <p:spPr>
          <a:xfrm>
            <a:off x="4947618" y="4976624"/>
            <a:ext cx="1793021" cy="1275804"/>
          </a:xfrm>
          <a:prstGeom prst="rect">
            <a:avLst/>
          </a:prstGeom>
        </p:spPr>
      </p:pic>
      <p:pic>
        <p:nvPicPr>
          <p:cNvPr id="8" name="Picture 7"/>
          <p:cNvPicPr>
            <a:picLocks noChangeAspect="1"/>
          </p:cNvPicPr>
          <p:nvPr/>
        </p:nvPicPr>
        <p:blipFill>
          <a:blip r:embed="rId4">
            <a:duotone>
              <a:prstClr val="black"/>
              <a:schemeClr val="accent1">
                <a:tint val="45000"/>
                <a:satMod val="400000"/>
              </a:schemeClr>
            </a:duotone>
          </a:blip>
          <a:stretch>
            <a:fillRect/>
          </a:stretch>
        </p:blipFill>
        <p:spPr>
          <a:xfrm>
            <a:off x="5100881" y="2231186"/>
            <a:ext cx="639928" cy="1197814"/>
          </a:xfrm>
          <a:prstGeom prst="rect">
            <a:avLst/>
          </a:prstGeom>
        </p:spPr>
      </p:pic>
      <p:pic>
        <p:nvPicPr>
          <p:cNvPr id="11" name="Picture 10"/>
          <p:cNvPicPr>
            <a:picLocks noChangeAspect="1"/>
          </p:cNvPicPr>
          <p:nvPr/>
        </p:nvPicPr>
        <p:blipFill>
          <a:blip r:embed="rId4">
            <a:duotone>
              <a:prstClr val="black"/>
              <a:schemeClr val="accent1">
                <a:tint val="45000"/>
                <a:satMod val="400000"/>
              </a:schemeClr>
            </a:duotone>
          </a:blip>
          <a:stretch>
            <a:fillRect/>
          </a:stretch>
        </p:blipFill>
        <p:spPr>
          <a:xfrm>
            <a:off x="5982308" y="2231186"/>
            <a:ext cx="639928" cy="1197814"/>
          </a:xfrm>
          <a:prstGeom prst="rect">
            <a:avLst/>
          </a:prstGeom>
        </p:spPr>
      </p:pic>
      <p:pic>
        <p:nvPicPr>
          <p:cNvPr id="1026" name="Picture 2" descr="Telephon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 y="65314"/>
            <a:ext cx="523875" cy="419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410895">
            <a:off x="8197965" y="2854130"/>
            <a:ext cx="1757725" cy="646331"/>
          </a:xfrm>
          <a:prstGeom prst="rect">
            <a:avLst/>
          </a:prstGeom>
          <a:noFill/>
        </p:spPr>
        <p:txBody>
          <a:bodyPr wrap="none" rtlCol="0">
            <a:spAutoFit/>
          </a:bodyPr>
          <a:lstStyle/>
          <a:p>
            <a:r>
              <a:rPr lang="en-US" sz="3600" b="1" u="sng" dirty="0">
                <a:solidFill>
                  <a:srgbClr val="F26522"/>
                </a:solidFill>
                <a:latin typeface="Arial" panose="020B0604020202020204" pitchFamily="34" charset="0"/>
                <a:cs typeface="Arial" panose="020B0604020202020204" pitchFamily="34" charset="0"/>
              </a:rPr>
              <a:t>3 Ways</a:t>
            </a:r>
          </a:p>
        </p:txBody>
      </p:sp>
      <p:sp>
        <p:nvSpPr>
          <p:cNvPr id="15" name="TextBox 14"/>
          <p:cNvSpPr txBox="1"/>
          <p:nvPr/>
        </p:nvSpPr>
        <p:spPr>
          <a:xfrm>
            <a:off x="11142715" y="493995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pic>
        <p:nvPicPr>
          <p:cNvPr id="18" name="Picture 17" descr="A picture containing drawing, clock&#10;&#10;Description automatically generated">
            <a:extLst>
              <a:ext uri="{FF2B5EF4-FFF2-40B4-BE49-F238E27FC236}">
                <a16:creationId xmlns:a16="http://schemas.microsoft.com/office/drawing/2014/main" id="{5D27DB49-1DC9-437D-AFDD-C4D11D64C74B}"/>
              </a:ext>
            </a:extLst>
          </p:cNvPr>
          <p:cNvPicPr>
            <a:picLocks noChangeAspect="1"/>
          </p:cNvPicPr>
          <p:nvPr/>
        </p:nvPicPr>
        <p:blipFill>
          <a:blip r:embed="rId6">
            <a:duotone>
              <a:schemeClr val="accent1">
                <a:shade val="45000"/>
                <a:satMod val="135000"/>
              </a:schemeClr>
              <a:prstClr val="white"/>
            </a:duotone>
            <a:extLst>
              <a:ext uri="{837473B0-CC2E-450A-ABE3-18F120FF3D39}">
                <a1611:picAttrSrcUrl xmlns:a1611="http://schemas.microsoft.com/office/drawing/2016/11/main" r:id="rId7"/>
              </a:ext>
            </a:extLst>
          </a:blip>
          <a:stretch>
            <a:fillRect/>
          </a:stretch>
        </p:blipFill>
        <p:spPr>
          <a:xfrm>
            <a:off x="5121182" y="3565931"/>
            <a:ext cx="1438275" cy="14382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H. Interview the Participants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46</a:t>
            </a:fld>
            <a:endParaRPr lang="en-US" dirty="0"/>
          </a:p>
        </p:txBody>
      </p:sp>
      <p:sp>
        <p:nvSpPr>
          <p:cNvPr id="5" name="Content Placeholder 4"/>
          <p:cNvSpPr>
            <a:spLocks noGrp="1"/>
          </p:cNvSpPr>
          <p:nvPr>
            <p:ph type="body" sz="quarter" idx="13"/>
          </p:nvPr>
        </p:nvSpPr>
        <p:spPr/>
        <p:txBody>
          <a:bodyPr>
            <a:normAutofit/>
          </a:bodyPr>
          <a:lstStyle/>
          <a:p>
            <a:pPr>
              <a:lnSpc>
                <a:spcPct val="100000"/>
              </a:lnSpc>
              <a:spcAft>
                <a:spcPts val="1200"/>
              </a:spcAft>
            </a:pPr>
            <a:r>
              <a:rPr lang="en-US" sz="2400" dirty="0">
                <a:solidFill>
                  <a:srgbClr val="F26522"/>
                </a:solidFill>
              </a:rPr>
              <a:t>Key questions:  </a:t>
            </a:r>
          </a:p>
          <a:p>
            <a:pPr lvl="1">
              <a:lnSpc>
                <a:spcPct val="100000"/>
              </a:lnSpc>
              <a:spcAft>
                <a:spcPts val="1200"/>
              </a:spcAft>
            </a:pPr>
            <a:r>
              <a:rPr lang="en-US" dirty="0"/>
              <a:t>Why is the session being held?</a:t>
            </a:r>
          </a:p>
          <a:p>
            <a:pPr lvl="1">
              <a:lnSpc>
                <a:spcPct val="100000"/>
              </a:lnSpc>
              <a:spcAft>
                <a:spcPts val="1200"/>
              </a:spcAft>
            </a:pPr>
            <a:r>
              <a:rPr lang="en-US" dirty="0"/>
              <a:t>What are the key results to be achieved?</a:t>
            </a:r>
          </a:p>
          <a:p>
            <a:pPr lvl="1">
              <a:lnSpc>
                <a:spcPct val="100000"/>
              </a:lnSpc>
              <a:spcAft>
                <a:spcPts val="1200"/>
              </a:spcAft>
            </a:pPr>
            <a:r>
              <a:rPr lang="en-US" dirty="0"/>
              <a:t>What are the potential problems that may surface?</a:t>
            </a:r>
          </a:p>
          <a:p>
            <a:pPr lvl="1">
              <a:lnSpc>
                <a:spcPct val="100000"/>
              </a:lnSpc>
              <a:spcAft>
                <a:spcPts val="1200"/>
              </a:spcAft>
            </a:pPr>
            <a:r>
              <a:rPr lang="en-US" dirty="0"/>
              <a:t>How do we ensure that the session is not a waste of time?</a:t>
            </a:r>
          </a:p>
          <a:p>
            <a:pPr>
              <a:lnSpc>
                <a:spcPct val="100000"/>
              </a:lnSpc>
              <a:spcAft>
                <a:spcPts val="1200"/>
              </a:spcAft>
            </a:pPr>
            <a:r>
              <a:rPr lang="en-US" sz="2400" dirty="0"/>
              <a:t>Provide list of items to bring to session</a:t>
            </a:r>
          </a:p>
        </p:txBody>
      </p:sp>
      <p:sp>
        <p:nvSpPr>
          <p:cNvPr id="2" name="Footer Placeholder 1">
            <a:extLst>
              <a:ext uri="{FF2B5EF4-FFF2-40B4-BE49-F238E27FC236}">
                <a16:creationId xmlns:a16="http://schemas.microsoft.com/office/drawing/2014/main" id="{8A62928A-BC3E-4A96-A8A4-19AE04A40E6D}"/>
              </a:ext>
            </a:extLst>
          </p:cNvPr>
          <p:cNvSpPr>
            <a:spLocks noGrp="1"/>
          </p:cNvSpPr>
          <p:nvPr>
            <p:ph type="ftr" sz="quarter" idx="11"/>
          </p:nvPr>
        </p:nvSpPr>
        <p:spPr/>
        <p:txBody>
          <a:bodyPr/>
          <a:lstStyle/>
          <a:p>
            <a:r>
              <a:rPr lang="en-US"/>
              <a:t>Copyright 1992-2015, Leadership Strategies, Inc. V15.02</a:t>
            </a:r>
          </a:p>
        </p:txBody>
      </p:sp>
      <p:sp>
        <p:nvSpPr>
          <p:cNvPr id="6" name="TextBox 5"/>
          <p:cNvSpPr txBox="1"/>
          <p:nvPr/>
        </p:nvSpPr>
        <p:spPr>
          <a:xfrm>
            <a:off x="10897543" y="56719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1-12</a:t>
            </a:r>
          </a:p>
        </p:txBody>
      </p:sp>
      <p:sp>
        <p:nvSpPr>
          <p:cNvPr id="7" name="TextBox 6"/>
          <p:cNvSpPr txBox="1"/>
          <p:nvPr/>
        </p:nvSpPr>
        <p:spPr>
          <a:xfrm>
            <a:off x="11045518" y="464815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extLst>
      <p:ext uri="{BB962C8B-B14F-4D97-AF65-F5344CB8AC3E}">
        <p14:creationId xmlns:p14="http://schemas.microsoft.com/office/powerpoint/2010/main" val="2507297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Selecting Session Participants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47</a:t>
            </a:fld>
            <a:endParaRPr lang="en-US" dirty="0"/>
          </a:p>
        </p:txBody>
      </p:sp>
      <p:sp>
        <p:nvSpPr>
          <p:cNvPr id="2" name="Content Placeholder 1"/>
          <p:cNvSpPr>
            <a:spLocks noGrp="1"/>
          </p:cNvSpPr>
          <p:nvPr>
            <p:ph type="body" sz="quarter" idx="13"/>
          </p:nvPr>
        </p:nvSpPr>
        <p:spPr>
          <a:xfrm>
            <a:off x="1903526" y="3618903"/>
            <a:ext cx="4936898" cy="2505911"/>
          </a:xfrm>
        </p:spPr>
        <p:txBody>
          <a:bodyPr>
            <a:noAutofit/>
          </a:bodyPr>
          <a:lstStyle/>
          <a:p>
            <a:r>
              <a:rPr lang="en-US" sz="2400" dirty="0"/>
              <a:t>Understand issue</a:t>
            </a:r>
          </a:p>
          <a:p>
            <a:r>
              <a:rPr lang="en-US" sz="2400" dirty="0"/>
              <a:t>Have a stake</a:t>
            </a:r>
          </a:p>
          <a:p>
            <a:r>
              <a:rPr lang="en-US" sz="2400" dirty="0"/>
              <a:t>Be empowered</a:t>
            </a:r>
          </a:p>
          <a:p>
            <a:r>
              <a:rPr lang="en-US" sz="2400" dirty="0"/>
              <a:t>Be perceived as leader</a:t>
            </a:r>
          </a:p>
          <a:p>
            <a:r>
              <a:rPr lang="en-US" sz="2400" dirty="0"/>
              <a:t>Be open</a:t>
            </a:r>
          </a:p>
        </p:txBody>
      </p:sp>
      <p:sp>
        <p:nvSpPr>
          <p:cNvPr id="3" name="Content Placeholder 2"/>
          <p:cNvSpPr>
            <a:spLocks noGrp="1"/>
          </p:cNvSpPr>
          <p:nvPr>
            <p:ph idx="4294967295"/>
          </p:nvPr>
        </p:nvSpPr>
        <p:spPr>
          <a:xfrm>
            <a:off x="6387929" y="3623749"/>
            <a:ext cx="5150927" cy="2892425"/>
          </a:xfrm>
        </p:spPr>
        <p:txBody>
          <a:bodyPr>
            <a:normAutofit/>
          </a:bodyPr>
          <a:lstStyle/>
          <a:p>
            <a:pPr marL="457200" indent="-457200">
              <a:lnSpc>
                <a:spcPct val="100000"/>
              </a:lnSpc>
              <a:buClr>
                <a:srgbClr val="009383"/>
              </a:buClr>
              <a:buFont typeface="Arial" panose="020B0604020202020204" pitchFamily="34" charset="0"/>
              <a:buChar char="•"/>
            </a:pPr>
            <a:r>
              <a:rPr lang="en-US" sz="2400" b="0" dirty="0">
                <a:solidFill>
                  <a:schemeClr val="tx1"/>
                </a:solidFill>
              </a:rPr>
              <a:t>Four Communication styles</a:t>
            </a:r>
          </a:p>
          <a:p>
            <a:pPr marL="457200" indent="-457200">
              <a:lnSpc>
                <a:spcPct val="100000"/>
              </a:lnSpc>
              <a:buClr>
                <a:srgbClr val="009383"/>
              </a:buClr>
              <a:buFont typeface="Arial" panose="020B0604020202020204" pitchFamily="34" charset="0"/>
              <a:buChar char="•"/>
            </a:pPr>
            <a:r>
              <a:rPr lang="en-US" sz="2400" b="0" dirty="0">
                <a:solidFill>
                  <a:schemeClr val="tx1"/>
                </a:solidFill>
              </a:rPr>
              <a:t>Knowledgeable all areas</a:t>
            </a:r>
          </a:p>
          <a:p>
            <a:pPr marL="457200" indent="-457200">
              <a:lnSpc>
                <a:spcPct val="100000"/>
              </a:lnSpc>
              <a:buClr>
                <a:srgbClr val="009383"/>
              </a:buClr>
              <a:buFont typeface="Arial" panose="020B0604020202020204" pitchFamily="34" charset="0"/>
              <a:buChar char="•"/>
            </a:pPr>
            <a:r>
              <a:rPr lang="en-US" sz="2400" b="0" dirty="0">
                <a:solidFill>
                  <a:schemeClr val="tx1"/>
                </a:solidFill>
              </a:rPr>
              <a:t>Cross-functional</a:t>
            </a:r>
          </a:p>
          <a:p>
            <a:pPr marL="457200" indent="-457200">
              <a:lnSpc>
                <a:spcPct val="100000"/>
              </a:lnSpc>
              <a:buClr>
                <a:srgbClr val="009383"/>
              </a:buClr>
              <a:buFont typeface="Arial" panose="020B0604020202020204" pitchFamily="34" charset="0"/>
              <a:buChar char="•"/>
            </a:pPr>
            <a:r>
              <a:rPr lang="en-US" sz="2400" b="0" dirty="0">
                <a:solidFill>
                  <a:schemeClr val="tx1"/>
                </a:solidFill>
              </a:rPr>
              <a:t>Various levels</a:t>
            </a:r>
          </a:p>
        </p:txBody>
      </p:sp>
      <p:pic>
        <p:nvPicPr>
          <p:cNvPr id="13" name="Picture 1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05179" y="1503868"/>
            <a:ext cx="2225118" cy="1583258"/>
          </a:xfrm>
          <a:prstGeom prst="rect">
            <a:avLst/>
          </a:prstGeom>
        </p:spPr>
      </p:pic>
      <p:pic>
        <p:nvPicPr>
          <p:cNvPr id="14" name="Picture 1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448941" y="1525262"/>
            <a:ext cx="834420" cy="1561864"/>
          </a:xfrm>
          <a:prstGeom prst="rect">
            <a:avLst/>
          </a:prstGeom>
        </p:spPr>
      </p:pic>
      <p:sp>
        <p:nvSpPr>
          <p:cNvPr id="15" name="TextBox 14"/>
          <p:cNvSpPr txBox="1"/>
          <p:nvPr/>
        </p:nvSpPr>
        <p:spPr>
          <a:xfrm>
            <a:off x="2447192" y="3056615"/>
            <a:ext cx="2837918" cy="477054"/>
          </a:xfrm>
          <a:prstGeom prst="rect">
            <a:avLst/>
          </a:prstGeom>
          <a:noFill/>
        </p:spPr>
        <p:txBody>
          <a:bodyPr wrap="none" rtlCol="0">
            <a:spAutoFit/>
          </a:bodyPr>
          <a:lstStyle/>
          <a:p>
            <a:pPr algn="ctr"/>
            <a:r>
              <a:rPr lang="en-US" sz="2500" b="1" dirty="0">
                <a:solidFill>
                  <a:srgbClr val="FF9933"/>
                </a:solidFill>
                <a:latin typeface="Franklin Gothic Medium"/>
                <a:cs typeface="Franklin Gothic Medium"/>
              </a:rPr>
              <a:t>EACH PARTICIPANT</a:t>
            </a:r>
          </a:p>
        </p:txBody>
      </p:sp>
      <p:sp>
        <p:nvSpPr>
          <p:cNvPr id="17" name="TextBox 16"/>
          <p:cNvSpPr txBox="1"/>
          <p:nvPr/>
        </p:nvSpPr>
        <p:spPr>
          <a:xfrm>
            <a:off x="7007400" y="3056615"/>
            <a:ext cx="1925728" cy="477054"/>
          </a:xfrm>
          <a:prstGeom prst="rect">
            <a:avLst/>
          </a:prstGeom>
          <a:noFill/>
        </p:spPr>
        <p:txBody>
          <a:bodyPr wrap="none" rtlCol="0">
            <a:spAutoFit/>
          </a:bodyPr>
          <a:lstStyle/>
          <a:p>
            <a:pPr algn="ctr"/>
            <a:r>
              <a:rPr lang="en-US" sz="2500" b="1" dirty="0">
                <a:solidFill>
                  <a:srgbClr val="FF9933"/>
                </a:solidFill>
                <a:latin typeface="Franklin Gothic Medium"/>
                <a:cs typeface="Franklin Gothic Medium"/>
              </a:rPr>
              <a:t>AS A GROUP</a:t>
            </a:r>
          </a:p>
        </p:txBody>
      </p:sp>
      <p:sp>
        <p:nvSpPr>
          <p:cNvPr id="10" name="TextBox 9"/>
          <p:cNvSpPr txBox="1"/>
          <p:nvPr/>
        </p:nvSpPr>
        <p:spPr>
          <a:xfrm>
            <a:off x="11155556" y="493962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1" name="TextBox 10"/>
          <p:cNvSpPr txBox="1"/>
          <p:nvPr/>
        </p:nvSpPr>
        <p:spPr>
          <a:xfrm>
            <a:off x="10878405" y="577062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1-12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H. Interview the Participants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48</a:t>
            </a:fld>
            <a:endParaRPr lang="en-US" dirty="0"/>
          </a:p>
        </p:txBody>
      </p:sp>
      <p:sp>
        <p:nvSpPr>
          <p:cNvPr id="5" name="Content Placeholder 4"/>
          <p:cNvSpPr>
            <a:spLocks noGrp="1"/>
          </p:cNvSpPr>
          <p:nvPr>
            <p:ph type="body" sz="quarter" idx="13"/>
          </p:nvPr>
        </p:nvSpPr>
        <p:spPr/>
        <p:txBody>
          <a:bodyPr>
            <a:normAutofit/>
          </a:bodyPr>
          <a:lstStyle/>
          <a:p>
            <a:pPr marL="0" indent="0">
              <a:spcAft>
                <a:spcPts val="1200"/>
              </a:spcAft>
              <a:buNone/>
            </a:pPr>
            <a:r>
              <a:rPr lang="en-US" dirty="0"/>
              <a:t>Identify participants with concerns:</a:t>
            </a:r>
          </a:p>
          <a:p>
            <a:pPr>
              <a:spcAft>
                <a:spcPts val="1200"/>
              </a:spcAft>
            </a:pPr>
            <a:r>
              <a:rPr lang="en-US" sz="2400" dirty="0"/>
              <a:t>Not in favor of holding the session</a:t>
            </a:r>
          </a:p>
          <a:p>
            <a:pPr>
              <a:spcAft>
                <a:spcPts val="1200"/>
              </a:spcAft>
            </a:pPr>
            <a:r>
              <a:rPr lang="en-US" sz="2400" dirty="0"/>
              <a:t>Believe they stand to lose something</a:t>
            </a:r>
          </a:p>
          <a:p>
            <a:pPr>
              <a:spcAft>
                <a:spcPts val="1200"/>
              </a:spcAft>
            </a:pPr>
            <a:r>
              <a:rPr lang="en-US" sz="2400" dirty="0"/>
              <a:t>Not on favorable terms</a:t>
            </a:r>
          </a:p>
          <a:p>
            <a:pPr>
              <a:spcAft>
                <a:spcPts val="1200"/>
              </a:spcAft>
            </a:pPr>
            <a:r>
              <a:rPr lang="en-US" sz="2400" dirty="0"/>
              <a:t>Tend to point out problems</a:t>
            </a:r>
          </a:p>
          <a:p>
            <a:pPr marL="0" indent="0">
              <a:spcAft>
                <a:spcPts val="1200"/>
              </a:spcAft>
              <a:buNone/>
            </a:pPr>
            <a:r>
              <a:rPr lang="en-US" sz="2400" dirty="0"/>
              <a:t>Get agreement to arrive 10 minutes early</a:t>
            </a:r>
          </a:p>
        </p:txBody>
      </p:sp>
      <p:sp>
        <p:nvSpPr>
          <p:cNvPr id="2" name="Footer Placeholder 1">
            <a:extLst>
              <a:ext uri="{FF2B5EF4-FFF2-40B4-BE49-F238E27FC236}">
                <a16:creationId xmlns:a16="http://schemas.microsoft.com/office/drawing/2014/main" id="{624C6DA6-6587-47D7-B5EE-FAAB9262C197}"/>
              </a:ext>
            </a:extLst>
          </p:cNvPr>
          <p:cNvSpPr>
            <a:spLocks noGrp="1"/>
          </p:cNvSpPr>
          <p:nvPr>
            <p:ph type="ftr" sz="quarter" idx="11"/>
          </p:nvPr>
        </p:nvSpPr>
        <p:spPr/>
        <p:txBody>
          <a:bodyPr/>
          <a:lstStyle/>
          <a:p>
            <a:r>
              <a:rPr lang="en-US" dirty="0"/>
              <a:t>Copyright 1992-2015, Leadership Strategies, Inc. V15.02</a:t>
            </a:r>
          </a:p>
        </p:txBody>
      </p:sp>
      <p:sp>
        <p:nvSpPr>
          <p:cNvPr id="6" name="TextBox 5"/>
          <p:cNvSpPr txBox="1"/>
          <p:nvPr/>
        </p:nvSpPr>
        <p:spPr>
          <a:xfrm>
            <a:off x="10945812" y="581719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1-13</a:t>
            </a:r>
          </a:p>
        </p:txBody>
      </p:sp>
      <p:sp>
        <p:nvSpPr>
          <p:cNvPr id="7" name="TextBox 6"/>
          <p:cNvSpPr txBox="1"/>
          <p:nvPr/>
        </p:nvSpPr>
        <p:spPr>
          <a:xfrm>
            <a:off x="11093787" y="4793354"/>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extLst>
      <p:ext uri="{BB962C8B-B14F-4D97-AF65-F5344CB8AC3E}">
        <p14:creationId xmlns:p14="http://schemas.microsoft.com/office/powerpoint/2010/main" val="3555219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a:stretch/>
        </p:blipFill>
        <p:spPr>
          <a:xfrm>
            <a:off x="0" y="-21317"/>
            <a:ext cx="12192000" cy="6900634"/>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49</a:t>
            </a:fld>
            <a:endParaRPr lang="en-US" dirty="0"/>
          </a:p>
        </p:txBody>
      </p:sp>
      <p:sp>
        <p:nvSpPr>
          <p:cNvPr id="2" name="Footer Placeholder 1">
            <a:extLst>
              <a:ext uri="{FF2B5EF4-FFF2-40B4-BE49-F238E27FC236}">
                <a16:creationId xmlns:a16="http://schemas.microsoft.com/office/drawing/2014/main" id="{9BC31E27-9E46-46F2-B47F-B49574101E6C}"/>
              </a:ext>
            </a:extLst>
          </p:cNvPr>
          <p:cNvSpPr>
            <a:spLocks noGrp="1"/>
          </p:cNvSpPr>
          <p:nvPr>
            <p:ph type="ftr" sz="quarter" idx="11"/>
          </p:nvPr>
        </p:nvSpPr>
        <p:spPr/>
        <p:txBody>
          <a:bodyPr/>
          <a:lstStyle/>
          <a:p>
            <a:r>
              <a:rPr lang="en-US"/>
              <a:t>Copyright 1992-2015, Leadership Strategies, Inc. V15.02</a:t>
            </a:r>
          </a:p>
        </p:txBody>
      </p:sp>
      <p:sp>
        <p:nvSpPr>
          <p:cNvPr id="18" name="Footer Placeholder 4">
            <a:extLst>
              <a:ext uri="{FF2B5EF4-FFF2-40B4-BE49-F238E27FC236}">
                <a16:creationId xmlns:a16="http://schemas.microsoft.com/office/drawing/2014/main" id="{D3919981-B723-4C8E-BC6B-236A74A90DB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20" name="Rectangle 19">
            <a:extLst>
              <a:ext uri="{FF2B5EF4-FFF2-40B4-BE49-F238E27FC236}">
                <a16:creationId xmlns:a16="http://schemas.microsoft.com/office/drawing/2014/main" id="{EE7020EF-0435-476E-8788-7C3025DB6217}"/>
              </a:ext>
            </a:extLst>
          </p:cNvPr>
          <p:cNvSpPr/>
          <p:nvPr/>
        </p:nvSpPr>
        <p:spPr>
          <a:xfrm>
            <a:off x="2081288" y="315417"/>
            <a:ext cx="8029423" cy="1219738"/>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spcBef>
                <a:spcPct val="0"/>
              </a:spcBef>
              <a:defRPr/>
            </a:pPr>
            <a:r>
              <a:rPr lang="en-US" sz="3600" cap="all" dirty="0">
                <a:solidFill>
                  <a:schemeClr val="bg1"/>
                </a:solidFill>
                <a:latin typeface="Arial" panose="020B0604020202020204" pitchFamily="34" charset="0"/>
                <a:cs typeface="Arial" panose="020B0604020202020204" pitchFamily="34" charset="0"/>
              </a:rPr>
              <a:t>i. Get oriented on the business area</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1</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6" name="Content Placeholder 5"/>
          <p:cNvSpPr>
            <a:spLocks noGrp="1"/>
          </p:cNvSpPr>
          <p:nvPr>
            <p:ph type="body" sz="quarter" idx="13"/>
          </p:nvPr>
        </p:nvSpPr>
        <p:spPr>
          <a:xfrm>
            <a:off x="560388" y="2246312"/>
            <a:ext cx="5404983" cy="3938969"/>
          </a:xfrm>
        </p:spPr>
        <p:txBody>
          <a:bodyPr>
            <a:noAutofit/>
          </a:bodyPr>
          <a:lstStyle/>
          <a:p>
            <a:pPr marL="514350" indent="-514350">
              <a:lnSpc>
                <a:spcPct val="100000"/>
              </a:lnSpc>
              <a:buFont typeface="+mj-lt"/>
              <a:buAutoNum type="alphaUcPeriod"/>
            </a:pPr>
            <a:r>
              <a:rPr lang="en-US" sz="2400" dirty="0"/>
              <a:t>Interview Sponsor</a:t>
            </a:r>
          </a:p>
          <a:p>
            <a:pPr marL="514350" indent="-514350">
              <a:lnSpc>
                <a:spcPct val="100000"/>
              </a:lnSpc>
              <a:buFont typeface="+mj-lt"/>
              <a:buAutoNum type="alphaUcPeriod"/>
            </a:pPr>
            <a:r>
              <a:rPr lang="en-US" sz="2400" dirty="0"/>
              <a:t>Identify Key Roles in Session</a:t>
            </a:r>
          </a:p>
          <a:p>
            <a:pPr marL="514350" indent="-514350">
              <a:lnSpc>
                <a:spcPct val="100000"/>
              </a:lnSpc>
              <a:buFont typeface="+mj-lt"/>
              <a:buAutoNum type="alphaUcPeriod"/>
            </a:pPr>
            <a:r>
              <a:rPr lang="en-US" sz="2400" dirty="0"/>
              <a:t>Define Objective and Agenda</a:t>
            </a:r>
          </a:p>
          <a:p>
            <a:pPr marL="514350" indent="-514350">
              <a:lnSpc>
                <a:spcPct val="100000"/>
              </a:lnSpc>
              <a:buFont typeface="+mj-lt"/>
              <a:buAutoNum type="alphaUcPeriod"/>
            </a:pPr>
            <a:r>
              <a:rPr lang="en-US" sz="2400" dirty="0"/>
              <a:t>Prepare Sample Deliverable</a:t>
            </a:r>
          </a:p>
          <a:p>
            <a:pPr marL="514350" indent="-514350">
              <a:lnSpc>
                <a:spcPct val="100000"/>
              </a:lnSpc>
              <a:buFont typeface="+mj-lt"/>
              <a:buAutoNum type="alphaUcPeriod"/>
            </a:pPr>
            <a:r>
              <a:rPr lang="en-US" sz="2400" dirty="0"/>
              <a:t>Know the Process Cold</a:t>
            </a:r>
          </a:p>
          <a:p>
            <a:pPr marL="514350" indent="-514350">
              <a:lnSpc>
                <a:spcPct val="100000"/>
              </a:lnSpc>
              <a:buFont typeface="+mj-lt"/>
              <a:buAutoNum type="alphaUcPeriod"/>
            </a:pPr>
            <a:r>
              <a:rPr lang="en-US" sz="2400" dirty="0"/>
              <a:t>Educate the Project Team</a:t>
            </a:r>
          </a:p>
        </p:txBody>
      </p:sp>
      <p:sp>
        <p:nvSpPr>
          <p:cNvPr id="7" name="Content Placeholder 6"/>
          <p:cNvSpPr>
            <a:spLocks noGrp="1"/>
          </p:cNvSpPr>
          <p:nvPr>
            <p:ph idx="4294967295"/>
          </p:nvPr>
        </p:nvSpPr>
        <p:spPr>
          <a:xfrm>
            <a:off x="6525078" y="2230573"/>
            <a:ext cx="5106534" cy="3938969"/>
          </a:xfrm>
        </p:spPr>
        <p:txBody>
          <a:bodyPr>
            <a:normAutofit/>
          </a:bodyPr>
          <a:lstStyle/>
          <a:p>
            <a:pPr marL="514350" indent="-514350">
              <a:lnSpc>
                <a:spcPct val="100000"/>
              </a:lnSpc>
              <a:buClr>
                <a:srgbClr val="009383"/>
              </a:buClr>
              <a:buFont typeface="+mj-lt"/>
              <a:buAutoNum type="alphaUcPeriod" startAt="7"/>
            </a:pPr>
            <a:r>
              <a:rPr lang="en-US" sz="2400" b="0" dirty="0">
                <a:solidFill>
                  <a:schemeClr val="tx1"/>
                </a:solidFill>
              </a:rPr>
              <a:t>Prepare for Hat Technique</a:t>
            </a:r>
          </a:p>
          <a:p>
            <a:pPr marL="514350" indent="-514350">
              <a:lnSpc>
                <a:spcPct val="100000"/>
              </a:lnSpc>
              <a:buClr>
                <a:srgbClr val="009383"/>
              </a:buClr>
              <a:buFont typeface="+mj-lt"/>
              <a:buAutoNum type="alphaUcPeriod" startAt="7"/>
            </a:pPr>
            <a:r>
              <a:rPr lang="en-US" sz="2400" b="0" dirty="0">
                <a:solidFill>
                  <a:schemeClr val="tx1"/>
                </a:solidFill>
              </a:rPr>
              <a:t>Interview the Participants</a:t>
            </a:r>
          </a:p>
          <a:p>
            <a:pPr marL="514350" indent="-514350">
              <a:lnSpc>
                <a:spcPct val="100000"/>
              </a:lnSpc>
              <a:buClr>
                <a:srgbClr val="009383"/>
              </a:buClr>
              <a:buFont typeface="+mj-lt"/>
              <a:buAutoNum type="alphaUcPeriod" startAt="7"/>
            </a:pPr>
            <a:r>
              <a:rPr lang="en-US" sz="2400" b="0" dirty="0">
                <a:solidFill>
                  <a:schemeClr val="tx1"/>
                </a:solidFill>
              </a:rPr>
              <a:t>Get Oriented on the Business Arena</a:t>
            </a:r>
          </a:p>
          <a:p>
            <a:pPr marL="514350" indent="-514350">
              <a:lnSpc>
                <a:spcPct val="100000"/>
              </a:lnSpc>
              <a:buClr>
                <a:srgbClr val="009383"/>
              </a:buClr>
              <a:buFont typeface="+mj-lt"/>
              <a:buAutoNum type="alphaUcPeriod" startAt="7"/>
            </a:pPr>
            <a:r>
              <a:rPr lang="en-US" sz="2400" b="0" dirty="0">
                <a:solidFill>
                  <a:schemeClr val="tx1"/>
                </a:solidFill>
              </a:rPr>
              <a:t>Prepare the Room</a:t>
            </a:r>
          </a:p>
          <a:p>
            <a:pPr marL="514350" indent="-514350">
              <a:lnSpc>
                <a:spcPct val="100000"/>
              </a:lnSpc>
              <a:buClr>
                <a:srgbClr val="009383"/>
              </a:buClr>
              <a:buFont typeface="+mj-lt"/>
              <a:buAutoNum type="alphaUcPeriod" startAt="7"/>
            </a:pPr>
            <a:r>
              <a:rPr lang="en-US" sz="2400" b="0" dirty="0">
                <a:solidFill>
                  <a:schemeClr val="tx1"/>
                </a:solidFill>
              </a:rPr>
              <a:t>Prepare Opening</a:t>
            </a:r>
          </a:p>
        </p:txBody>
      </p:sp>
      <p:sp>
        <p:nvSpPr>
          <p:cNvPr id="8" name="Title 4"/>
          <p:cNvSpPr txBox="1">
            <a:spLocks/>
          </p:cNvSpPr>
          <p:nvPr/>
        </p:nvSpPr>
        <p:spPr>
          <a:xfrm>
            <a:off x="610734" y="1017778"/>
            <a:ext cx="8071290" cy="1143000"/>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Preparing for Success</a:t>
            </a:r>
          </a:p>
        </p:txBody>
      </p:sp>
      <p:sp>
        <p:nvSpPr>
          <p:cNvPr id="10" name="TextBox 9"/>
          <p:cNvSpPr txBox="1"/>
          <p:nvPr/>
        </p:nvSpPr>
        <p:spPr>
          <a:xfrm>
            <a:off x="560388" y="1741880"/>
            <a:ext cx="3289490"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Covering All the Bases</a:t>
            </a:r>
          </a:p>
        </p:txBody>
      </p:sp>
    </p:spTree>
    <p:extLst>
      <p:ext uri="{BB962C8B-B14F-4D97-AF65-F5344CB8AC3E}">
        <p14:creationId xmlns:p14="http://schemas.microsoft.com/office/powerpoint/2010/main" val="268292132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I. Get Oriented on Business Area</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50</a:t>
            </a:fld>
            <a:endParaRPr lang="en-US" dirty="0"/>
          </a:p>
        </p:txBody>
      </p:sp>
      <p:sp>
        <p:nvSpPr>
          <p:cNvPr id="6" name="Content Placeholder 5"/>
          <p:cNvSpPr>
            <a:spLocks noGrp="1"/>
          </p:cNvSpPr>
          <p:nvPr>
            <p:ph type="body" sz="quarter" idx="13"/>
          </p:nvPr>
        </p:nvSpPr>
        <p:spPr>
          <a:xfrm>
            <a:off x="955222" y="1475921"/>
            <a:ext cx="4708298" cy="4658107"/>
          </a:xfrm>
        </p:spPr>
        <p:txBody>
          <a:bodyPr>
            <a:noAutofit/>
          </a:bodyPr>
          <a:lstStyle/>
          <a:p>
            <a:pPr marL="0" indent="0">
              <a:spcAft>
                <a:spcPts val="600"/>
              </a:spcAft>
              <a:buNone/>
            </a:pPr>
            <a:r>
              <a:rPr lang="en-US" dirty="0">
                <a:solidFill>
                  <a:srgbClr val="F26522"/>
                </a:solidFill>
              </a:rPr>
              <a:t>Hold an Orientation </a:t>
            </a:r>
            <a:br>
              <a:rPr lang="en-US" dirty="0">
                <a:solidFill>
                  <a:srgbClr val="F26522"/>
                </a:solidFill>
              </a:rPr>
            </a:br>
            <a:r>
              <a:rPr lang="en-US" dirty="0">
                <a:solidFill>
                  <a:srgbClr val="F26522"/>
                </a:solidFill>
              </a:rPr>
              <a:t>Session</a:t>
            </a:r>
          </a:p>
          <a:p>
            <a:pPr marL="514350" indent="-514350">
              <a:lnSpc>
                <a:spcPct val="100000"/>
              </a:lnSpc>
              <a:spcAft>
                <a:spcPts val="600"/>
              </a:spcAft>
              <a:buFont typeface="+mj-lt"/>
              <a:buAutoNum type="alphaUcPeriod"/>
            </a:pPr>
            <a:r>
              <a:rPr lang="en-US" sz="2400" dirty="0"/>
              <a:t>Background info</a:t>
            </a:r>
          </a:p>
          <a:p>
            <a:pPr marL="514350" indent="-514350">
              <a:lnSpc>
                <a:spcPct val="100000"/>
              </a:lnSpc>
              <a:spcAft>
                <a:spcPts val="600"/>
              </a:spcAft>
              <a:buFont typeface="+mj-lt"/>
              <a:buAutoNum type="alphaUcPeriod"/>
            </a:pPr>
            <a:r>
              <a:rPr lang="en-US" sz="2400" dirty="0"/>
              <a:t>Organization</a:t>
            </a:r>
          </a:p>
          <a:p>
            <a:pPr marL="514350" indent="-514350">
              <a:lnSpc>
                <a:spcPct val="100000"/>
              </a:lnSpc>
              <a:spcAft>
                <a:spcPts val="600"/>
              </a:spcAft>
              <a:buFont typeface="+mj-lt"/>
              <a:buAutoNum type="alphaUcPeriod"/>
            </a:pPr>
            <a:r>
              <a:rPr lang="en-US" sz="2400" dirty="0"/>
              <a:t>Project</a:t>
            </a:r>
          </a:p>
          <a:p>
            <a:pPr marL="514350" indent="-514350">
              <a:lnSpc>
                <a:spcPct val="100000"/>
              </a:lnSpc>
              <a:spcAft>
                <a:spcPts val="600"/>
              </a:spcAft>
              <a:buFont typeface="+mj-lt"/>
              <a:buAutoNum type="alphaUcPeriod"/>
            </a:pPr>
            <a:r>
              <a:rPr lang="en-US" sz="2400" dirty="0"/>
              <a:t>Unfamiliar business processes</a:t>
            </a:r>
          </a:p>
        </p:txBody>
      </p:sp>
      <p:sp>
        <p:nvSpPr>
          <p:cNvPr id="11" name="Content Placeholder 5"/>
          <p:cNvSpPr>
            <a:spLocks noGrp="1"/>
          </p:cNvSpPr>
          <p:nvPr>
            <p:ph idx="4294967295"/>
          </p:nvPr>
        </p:nvSpPr>
        <p:spPr>
          <a:xfrm>
            <a:off x="6528481" y="1527175"/>
            <a:ext cx="4106862" cy="4805363"/>
          </a:xfrm>
        </p:spPr>
        <p:txBody>
          <a:bodyPr>
            <a:noAutofit/>
          </a:bodyPr>
          <a:lstStyle/>
          <a:p>
            <a:pPr marL="0" indent="0">
              <a:spcAft>
                <a:spcPts val="600"/>
              </a:spcAft>
              <a:buNone/>
            </a:pPr>
            <a:r>
              <a:rPr lang="en-US" sz="2800" b="0" dirty="0">
                <a:solidFill>
                  <a:srgbClr val="F26522"/>
                </a:solidFill>
              </a:rPr>
              <a:t>Understand the Key </a:t>
            </a:r>
            <a:br>
              <a:rPr lang="en-US" sz="2800" b="0" dirty="0">
                <a:solidFill>
                  <a:srgbClr val="F26522"/>
                </a:solidFill>
              </a:rPr>
            </a:br>
            <a:r>
              <a:rPr lang="en-US" sz="2800" b="0" dirty="0">
                <a:solidFill>
                  <a:srgbClr val="F26522"/>
                </a:solidFill>
              </a:rPr>
              <a:t>Issues</a:t>
            </a:r>
          </a:p>
          <a:p>
            <a:pPr marL="514350" indent="-514350">
              <a:lnSpc>
                <a:spcPct val="100000"/>
              </a:lnSpc>
              <a:spcAft>
                <a:spcPts val="600"/>
              </a:spcAft>
              <a:buClr>
                <a:srgbClr val="009383"/>
              </a:buClr>
              <a:buFont typeface="+mj-lt"/>
              <a:buAutoNum type="alphaUcPeriod"/>
            </a:pPr>
            <a:r>
              <a:rPr lang="en-US" sz="2400" b="0" dirty="0">
                <a:solidFill>
                  <a:schemeClr val="tx1"/>
                </a:solidFill>
              </a:rPr>
              <a:t>Industry</a:t>
            </a:r>
          </a:p>
          <a:p>
            <a:pPr marL="514350" indent="-514350">
              <a:lnSpc>
                <a:spcPct val="100000"/>
              </a:lnSpc>
              <a:spcAft>
                <a:spcPts val="600"/>
              </a:spcAft>
              <a:buClr>
                <a:srgbClr val="009383"/>
              </a:buClr>
              <a:buFont typeface="+mj-lt"/>
              <a:buAutoNum type="alphaUcPeriod"/>
            </a:pPr>
            <a:r>
              <a:rPr lang="en-US" sz="2400" b="0" dirty="0">
                <a:solidFill>
                  <a:schemeClr val="tx1"/>
                </a:solidFill>
              </a:rPr>
              <a:t>Company</a:t>
            </a:r>
          </a:p>
          <a:p>
            <a:pPr marL="514350" indent="-514350">
              <a:lnSpc>
                <a:spcPct val="100000"/>
              </a:lnSpc>
              <a:spcAft>
                <a:spcPts val="600"/>
              </a:spcAft>
              <a:buClr>
                <a:srgbClr val="009383"/>
              </a:buClr>
              <a:buFont typeface="+mj-lt"/>
              <a:buAutoNum type="alphaUcPeriod"/>
            </a:pPr>
            <a:r>
              <a:rPr lang="en-US" sz="2400" b="0" dirty="0">
                <a:solidFill>
                  <a:schemeClr val="tx1"/>
                </a:solidFill>
              </a:rPr>
              <a:t>Department</a:t>
            </a:r>
          </a:p>
          <a:p>
            <a:pPr marL="514350" indent="-514350">
              <a:lnSpc>
                <a:spcPct val="100000"/>
              </a:lnSpc>
              <a:spcAft>
                <a:spcPts val="600"/>
              </a:spcAft>
              <a:buClr>
                <a:srgbClr val="009383"/>
              </a:buClr>
              <a:buFont typeface="+mj-lt"/>
              <a:buAutoNum type="alphaUcPeriod"/>
            </a:pPr>
            <a:r>
              <a:rPr lang="en-US" sz="2400" b="0" dirty="0">
                <a:solidFill>
                  <a:schemeClr val="tx1"/>
                </a:solidFill>
              </a:rPr>
              <a:t>Project</a:t>
            </a:r>
          </a:p>
        </p:txBody>
      </p:sp>
      <p:sp>
        <p:nvSpPr>
          <p:cNvPr id="8" name="TextBox 7"/>
          <p:cNvSpPr txBox="1"/>
          <p:nvPr/>
        </p:nvSpPr>
        <p:spPr>
          <a:xfrm>
            <a:off x="10945812"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1-14</a:t>
            </a:r>
          </a:p>
        </p:txBody>
      </p:sp>
      <p:sp>
        <p:nvSpPr>
          <p:cNvPr id="9" name="TextBox 8"/>
          <p:cNvSpPr txBox="1"/>
          <p:nvPr/>
        </p:nvSpPr>
        <p:spPr>
          <a:xfrm>
            <a:off x="11093787" y="404131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fade">
                                      <p:cBhvr>
                                        <p:cTn id="30" dur="500"/>
                                        <p:tgtEl>
                                          <p:spTgt spid="11">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xEl>
                                              <p:pRg st="4" end="4"/>
                                            </p:txEl>
                                          </p:spTgt>
                                        </p:tgtEl>
                                        <p:attrNameLst>
                                          <p:attrName>style.visibility</p:attrName>
                                        </p:attrNameLst>
                                      </p:cBhvr>
                                      <p:to>
                                        <p:strVal val="visible"/>
                                      </p:to>
                                    </p:set>
                                    <p:animEffect transition="in" filter="fade">
                                      <p:cBhvr>
                                        <p:cTn id="36"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a:stretch/>
        </p:blipFill>
        <p:spPr>
          <a:xfrm rot="16200000">
            <a:off x="2637529" y="-2666999"/>
            <a:ext cx="6916946" cy="12192001"/>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51</a:t>
            </a:fld>
            <a:endParaRPr lang="en-US" dirty="0"/>
          </a:p>
        </p:txBody>
      </p:sp>
      <p:sp>
        <p:nvSpPr>
          <p:cNvPr id="3" name="Footer Placeholder 2">
            <a:extLst>
              <a:ext uri="{FF2B5EF4-FFF2-40B4-BE49-F238E27FC236}">
                <a16:creationId xmlns:a16="http://schemas.microsoft.com/office/drawing/2014/main" id="{74A7A14D-9350-40E8-BA40-7D91CE06C5E4}"/>
              </a:ext>
            </a:extLst>
          </p:cNvPr>
          <p:cNvSpPr>
            <a:spLocks noGrp="1"/>
          </p:cNvSpPr>
          <p:nvPr>
            <p:ph type="ftr" sz="quarter" idx="11"/>
          </p:nvPr>
        </p:nvSpPr>
        <p:spPr/>
        <p:txBody>
          <a:bodyPr/>
          <a:lstStyle/>
          <a:p>
            <a:r>
              <a:rPr lang="en-US" dirty="0"/>
              <a:t>Copyright 1992-2015, Leadership Strategies, Inc. V15.02</a:t>
            </a:r>
          </a:p>
        </p:txBody>
      </p:sp>
      <p:grpSp>
        <p:nvGrpSpPr>
          <p:cNvPr id="15" name="Group 11">
            <a:extLst>
              <a:ext uri="{FF2B5EF4-FFF2-40B4-BE49-F238E27FC236}">
                <a16:creationId xmlns:a16="http://schemas.microsoft.com/office/drawing/2014/main" id="{28A7F88E-0EA7-4EFB-A54B-D49806136407}"/>
              </a:ext>
            </a:extLst>
          </p:cNvPr>
          <p:cNvGrpSpPr/>
          <p:nvPr/>
        </p:nvGrpSpPr>
        <p:grpSpPr>
          <a:xfrm>
            <a:off x="2752298" y="304002"/>
            <a:ext cx="6687403" cy="772885"/>
            <a:chOff x="342941" y="1979030"/>
            <a:chExt cx="8276757" cy="946259"/>
          </a:xfrm>
        </p:grpSpPr>
        <p:sp>
          <p:nvSpPr>
            <p:cNvPr id="18" name="Rectangle 17">
              <a:extLst>
                <a:ext uri="{FF2B5EF4-FFF2-40B4-BE49-F238E27FC236}">
                  <a16:creationId xmlns:a16="http://schemas.microsoft.com/office/drawing/2014/main" id="{7A2618AF-3223-49F7-8CE2-CDA1E909B719}"/>
                </a:ext>
              </a:extLst>
            </p:cNvPr>
            <p:cNvSpPr/>
            <p:nvPr/>
          </p:nvSpPr>
          <p:spPr>
            <a:xfrm>
              <a:off x="342941" y="1979030"/>
              <a:ext cx="8276757"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b" anchorCtr="0"/>
            <a:lstStyle/>
            <a:p>
              <a:pPr algn="ctr"/>
              <a:endParaRPr lang="en-US" dirty="0"/>
            </a:p>
          </p:txBody>
        </p:sp>
        <p:sp>
          <p:nvSpPr>
            <p:cNvPr id="20" name="Title 1">
              <a:extLst>
                <a:ext uri="{FF2B5EF4-FFF2-40B4-BE49-F238E27FC236}">
                  <a16:creationId xmlns:a16="http://schemas.microsoft.com/office/drawing/2014/main" id="{5F3C74D4-D272-4864-9E5A-145CEA23BCA7}"/>
                </a:ext>
              </a:extLst>
            </p:cNvPr>
            <p:cNvSpPr txBox="1">
              <a:spLocks/>
            </p:cNvSpPr>
            <p:nvPr/>
          </p:nvSpPr>
          <p:spPr>
            <a:xfrm>
              <a:off x="1030403" y="2111328"/>
              <a:ext cx="5766938" cy="681662"/>
            </a:xfrm>
            <a:prstGeom prst="rect">
              <a:avLst/>
            </a:prstGeom>
          </p:spPr>
          <p:txBody>
            <a:bodyPr vert="horz" wrap="none" lIns="91440" tIns="45720" rIns="91440" bIns="45720" rtlCol="0" anchor="b" anchorCtr="0">
              <a:noAutofit/>
            </a:bodyPr>
            <a:lstStyle/>
            <a:p>
              <a:pPr>
                <a:lnSpc>
                  <a:spcPts val="6260"/>
                </a:lnSpc>
                <a:spcBef>
                  <a:spcPct val="0"/>
                </a:spcBef>
                <a:defRPr/>
              </a:pPr>
              <a:r>
                <a:rPr lang="en-US" sz="3600" cap="all" dirty="0">
                  <a:solidFill>
                    <a:schemeClr val="bg1"/>
                  </a:solidFill>
                  <a:latin typeface="Arial" panose="020B0604020202020204" pitchFamily="34" charset="0"/>
                  <a:ea typeface="+mj-ea"/>
                  <a:cs typeface="Arial" panose="020B0604020202020204" pitchFamily="34" charset="0"/>
                </a:rPr>
                <a:t>j. Prepare the “room”</a:t>
              </a:r>
            </a:p>
          </p:txBody>
        </p:sp>
      </p:grpSp>
      <p:sp>
        <p:nvSpPr>
          <p:cNvPr id="21" name="Footer Placeholder 4">
            <a:extLst>
              <a:ext uri="{FF2B5EF4-FFF2-40B4-BE49-F238E27FC236}">
                <a16:creationId xmlns:a16="http://schemas.microsoft.com/office/drawing/2014/main" id="{2132E726-21D1-4A00-86B2-C9C1C74CA5D7}"/>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J. Prepare the Room</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52</a:t>
            </a:fld>
            <a:endParaRPr lang="en-US" dirty="0"/>
          </a:p>
        </p:txBody>
      </p:sp>
      <p:sp>
        <p:nvSpPr>
          <p:cNvPr id="2" name="Content Placeholder 1"/>
          <p:cNvSpPr>
            <a:spLocks noGrp="1"/>
          </p:cNvSpPr>
          <p:nvPr>
            <p:ph type="body" sz="quarter" idx="13"/>
          </p:nvPr>
        </p:nvSpPr>
        <p:spPr/>
        <p:txBody>
          <a:bodyPr>
            <a:normAutofit/>
          </a:bodyPr>
          <a:lstStyle/>
          <a:p>
            <a:r>
              <a:rPr lang="en-US" sz="2400" dirty="0"/>
              <a:t>Survey room to understand constraints</a:t>
            </a:r>
          </a:p>
          <a:p>
            <a:r>
              <a:rPr lang="en-US" sz="2400" dirty="0"/>
              <a:t>Preferred seating arrangements:</a:t>
            </a:r>
          </a:p>
        </p:txBody>
      </p:sp>
      <p:sp>
        <p:nvSpPr>
          <p:cNvPr id="7" name="Footer Placeholder 6">
            <a:extLst>
              <a:ext uri="{FF2B5EF4-FFF2-40B4-BE49-F238E27FC236}">
                <a16:creationId xmlns:a16="http://schemas.microsoft.com/office/drawing/2014/main" id="{1005104C-066A-4C98-A8AF-2B908E12DFB4}"/>
              </a:ext>
            </a:extLst>
          </p:cNvPr>
          <p:cNvSpPr>
            <a:spLocks noGrp="1"/>
          </p:cNvSpPr>
          <p:nvPr>
            <p:ph type="ftr" sz="quarter" idx="11"/>
          </p:nvPr>
        </p:nvSpPr>
        <p:spPr/>
        <p:txBody>
          <a:bodyPr/>
          <a:lstStyle/>
          <a:p>
            <a:r>
              <a:rPr lang="en-US"/>
              <a:t>Copyright 1992-2015, Leadership Strategies, Inc. V15.02</a:t>
            </a:r>
          </a:p>
        </p:txBody>
      </p:sp>
      <p:grpSp>
        <p:nvGrpSpPr>
          <p:cNvPr id="3" name="Group 2"/>
          <p:cNvGrpSpPr/>
          <p:nvPr/>
        </p:nvGrpSpPr>
        <p:grpSpPr>
          <a:xfrm>
            <a:off x="1479513" y="926790"/>
            <a:ext cx="4430213" cy="4765722"/>
            <a:chOff x="706368" y="716279"/>
            <a:chExt cx="4430213" cy="4765722"/>
          </a:xfrm>
        </p:grpSpPr>
        <p:pic>
          <p:nvPicPr>
            <p:cNvPr id="56" name="Picture 5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06368" y="2681924"/>
              <a:ext cx="239213" cy="434250"/>
            </a:xfrm>
            <a:prstGeom prst="rect">
              <a:avLst/>
            </a:prstGeom>
          </p:spPr>
        </p:pic>
        <p:pic>
          <p:nvPicPr>
            <p:cNvPr id="57" name="Picture 5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03958" y="3242038"/>
              <a:ext cx="239213" cy="434250"/>
            </a:xfrm>
            <a:prstGeom prst="rect">
              <a:avLst/>
            </a:prstGeom>
          </p:spPr>
        </p:pic>
        <p:pic>
          <p:nvPicPr>
            <p:cNvPr id="58" name="Picture 5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45581" y="3802152"/>
              <a:ext cx="239213" cy="434250"/>
            </a:xfrm>
            <a:prstGeom prst="rect">
              <a:avLst/>
            </a:prstGeom>
          </p:spPr>
        </p:pic>
        <p:pic>
          <p:nvPicPr>
            <p:cNvPr id="59" name="Picture 5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361472" y="4362267"/>
              <a:ext cx="239213" cy="434250"/>
            </a:xfrm>
            <a:prstGeom prst="rect">
              <a:avLst/>
            </a:prstGeom>
          </p:spPr>
        </p:pic>
        <p:pic>
          <p:nvPicPr>
            <p:cNvPr id="61" name="Picture 6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751947" y="4694562"/>
              <a:ext cx="239213" cy="434250"/>
            </a:xfrm>
            <a:prstGeom prst="rect">
              <a:avLst/>
            </a:prstGeom>
          </p:spPr>
        </p:pic>
        <p:pic>
          <p:nvPicPr>
            <p:cNvPr id="62" name="Picture 6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149518" y="4918442"/>
              <a:ext cx="239213" cy="434250"/>
            </a:xfrm>
            <a:prstGeom prst="rect">
              <a:avLst/>
            </a:prstGeom>
          </p:spPr>
        </p:pic>
        <p:pic>
          <p:nvPicPr>
            <p:cNvPr id="64" name="Picture 6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739800" y="4694562"/>
              <a:ext cx="239213" cy="434250"/>
            </a:xfrm>
            <a:prstGeom prst="rect">
              <a:avLst/>
            </a:prstGeom>
          </p:spPr>
        </p:pic>
        <p:pic>
          <p:nvPicPr>
            <p:cNvPr id="65" name="Picture 6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745875" y="5047751"/>
              <a:ext cx="239213" cy="434250"/>
            </a:xfrm>
            <a:prstGeom prst="rect">
              <a:avLst/>
            </a:prstGeom>
          </p:spPr>
        </p:pic>
        <p:pic>
          <p:nvPicPr>
            <p:cNvPr id="66" name="Picture 6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342231" y="4918442"/>
              <a:ext cx="239213" cy="434250"/>
            </a:xfrm>
            <a:prstGeom prst="rect">
              <a:avLst/>
            </a:prstGeom>
          </p:spPr>
        </p:pic>
        <p:pic>
          <p:nvPicPr>
            <p:cNvPr id="67" name="Picture 6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897368" y="2681924"/>
              <a:ext cx="239213" cy="434250"/>
            </a:xfrm>
            <a:prstGeom prst="rect">
              <a:avLst/>
            </a:prstGeom>
          </p:spPr>
        </p:pic>
        <p:pic>
          <p:nvPicPr>
            <p:cNvPr id="68" name="Picture 6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803687" y="3242038"/>
              <a:ext cx="239213" cy="434250"/>
            </a:xfrm>
            <a:prstGeom prst="rect">
              <a:avLst/>
            </a:prstGeom>
          </p:spPr>
        </p:pic>
        <p:pic>
          <p:nvPicPr>
            <p:cNvPr id="69" name="Picture 6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592568" y="3802152"/>
              <a:ext cx="239213" cy="434250"/>
            </a:xfrm>
            <a:prstGeom prst="rect">
              <a:avLst/>
            </a:prstGeom>
          </p:spPr>
        </p:pic>
        <p:pic>
          <p:nvPicPr>
            <p:cNvPr id="70" name="Picture 6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287768" y="4362267"/>
              <a:ext cx="239213" cy="434250"/>
            </a:xfrm>
            <a:prstGeom prst="rect">
              <a:avLst/>
            </a:prstGeom>
          </p:spPr>
        </p:pic>
        <p:sp>
          <p:nvSpPr>
            <p:cNvPr id="75" name="Block Arc 74"/>
            <p:cNvSpPr/>
            <p:nvPr/>
          </p:nvSpPr>
          <p:spPr>
            <a:xfrm flipV="1">
              <a:off x="1044619" y="716279"/>
              <a:ext cx="3759068" cy="4112453"/>
            </a:xfrm>
            <a:prstGeom prst="blockArc">
              <a:avLst>
                <a:gd name="adj1" fmla="val 10800000"/>
                <a:gd name="adj2" fmla="val 79243"/>
                <a:gd name="adj3" fmla="val 11811"/>
              </a:avLst>
            </a:prstGeom>
            <a:solidFill>
              <a:srgbClr val="002C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6" name="TextBox 75"/>
            <p:cNvSpPr txBox="1"/>
            <p:nvPr/>
          </p:nvSpPr>
          <p:spPr>
            <a:xfrm>
              <a:off x="2056540" y="3116174"/>
              <a:ext cx="1735227" cy="477054"/>
            </a:xfrm>
            <a:prstGeom prst="rect">
              <a:avLst/>
            </a:prstGeom>
            <a:noFill/>
          </p:spPr>
          <p:txBody>
            <a:bodyPr wrap="none" rtlCol="0">
              <a:spAutoFit/>
            </a:bodyPr>
            <a:lstStyle/>
            <a:p>
              <a:pPr algn="ctr"/>
              <a:r>
                <a:rPr lang="en-US" sz="2500" dirty="0">
                  <a:solidFill>
                    <a:srgbClr val="00467F"/>
                  </a:solidFill>
                  <a:latin typeface="Franklin Gothic Medium"/>
                  <a:cs typeface="Franklin Gothic Medium"/>
                </a:rPr>
                <a:t>Semi-Circle</a:t>
              </a:r>
            </a:p>
          </p:txBody>
        </p:sp>
      </p:grpSp>
      <p:grpSp>
        <p:nvGrpSpPr>
          <p:cNvPr id="6" name="Group 5"/>
          <p:cNvGrpSpPr/>
          <p:nvPr/>
        </p:nvGrpSpPr>
        <p:grpSpPr>
          <a:xfrm>
            <a:off x="6964591" y="2872159"/>
            <a:ext cx="2988329" cy="2603290"/>
            <a:chOff x="5670605" y="2749402"/>
            <a:chExt cx="2988329" cy="2603290"/>
          </a:xfrm>
        </p:grpSpPr>
        <p:grpSp>
          <p:nvGrpSpPr>
            <p:cNvPr id="53" name="Group 52"/>
            <p:cNvGrpSpPr/>
            <p:nvPr/>
          </p:nvGrpSpPr>
          <p:grpSpPr>
            <a:xfrm>
              <a:off x="5670605" y="2749402"/>
              <a:ext cx="2988329" cy="2603290"/>
              <a:chOff x="5051763" y="1688311"/>
              <a:chExt cx="3586603" cy="3221679"/>
            </a:xfrm>
          </p:grpSpPr>
          <p:grpSp>
            <p:nvGrpSpPr>
              <p:cNvPr id="52" name="Group 51"/>
              <p:cNvGrpSpPr/>
              <p:nvPr/>
            </p:nvGrpSpPr>
            <p:grpSpPr>
              <a:xfrm>
                <a:off x="5548832" y="1741506"/>
                <a:ext cx="2592464" cy="2500961"/>
                <a:chOff x="5548832" y="1741506"/>
                <a:chExt cx="2592464" cy="2500961"/>
              </a:xfrm>
            </p:grpSpPr>
            <p:sp>
              <p:nvSpPr>
                <p:cNvPr id="8" name="Rectangle 7"/>
                <p:cNvSpPr/>
                <p:nvPr/>
              </p:nvSpPr>
              <p:spPr>
                <a:xfrm>
                  <a:off x="5548832" y="1741506"/>
                  <a:ext cx="641569" cy="2500961"/>
                </a:xfrm>
                <a:prstGeom prst="rect">
                  <a:avLst/>
                </a:prstGeom>
                <a:solidFill>
                  <a:srgbClr val="002C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7499727" y="1741506"/>
                  <a:ext cx="641569" cy="2500961"/>
                </a:xfrm>
                <a:prstGeom prst="rect">
                  <a:avLst/>
                </a:prstGeom>
                <a:solidFill>
                  <a:srgbClr val="002C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rot="16200000">
                  <a:off x="6478528" y="2671202"/>
                  <a:ext cx="641569" cy="2500961"/>
                </a:xfrm>
                <a:prstGeom prst="rect">
                  <a:avLst/>
                </a:prstGeom>
                <a:solidFill>
                  <a:srgbClr val="002C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2" name="Picture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051763" y="1688311"/>
                <a:ext cx="287104" cy="537402"/>
              </a:xfrm>
              <a:prstGeom prst="rect">
                <a:avLst/>
              </a:prstGeom>
            </p:spPr>
          </p:pic>
          <p:pic>
            <p:nvPicPr>
              <p:cNvPr id="13" name="Picture 1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051763" y="2360562"/>
                <a:ext cx="287104" cy="537402"/>
              </a:xfrm>
              <a:prstGeom prst="rect">
                <a:avLst/>
              </a:prstGeom>
            </p:spPr>
          </p:pic>
          <p:pic>
            <p:nvPicPr>
              <p:cNvPr id="15" name="Picture 1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051763" y="3032813"/>
                <a:ext cx="287104" cy="537402"/>
              </a:xfrm>
              <a:prstGeom prst="rect">
                <a:avLst/>
              </a:prstGeom>
            </p:spPr>
          </p:pic>
          <p:pic>
            <p:nvPicPr>
              <p:cNvPr id="16" name="Picture 1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051763" y="3705065"/>
                <a:ext cx="287104" cy="537402"/>
              </a:xfrm>
              <a:prstGeom prst="rect">
                <a:avLst/>
              </a:prstGeom>
            </p:spPr>
          </p:pic>
          <p:pic>
            <p:nvPicPr>
              <p:cNvPr id="17" name="Picture 1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351262" y="1688311"/>
                <a:ext cx="287104" cy="537402"/>
              </a:xfrm>
              <a:prstGeom prst="rect">
                <a:avLst/>
              </a:prstGeom>
            </p:spPr>
          </p:pic>
          <p:pic>
            <p:nvPicPr>
              <p:cNvPr id="23" name="Picture 2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520413" y="4372588"/>
                <a:ext cx="287104" cy="537402"/>
              </a:xfrm>
              <a:prstGeom prst="rect">
                <a:avLst/>
              </a:prstGeom>
            </p:spPr>
          </p:pic>
          <p:pic>
            <p:nvPicPr>
              <p:cNvPr id="24" name="Picture 2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997579" y="4372588"/>
                <a:ext cx="287104" cy="537402"/>
              </a:xfrm>
              <a:prstGeom prst="rect">
                <a:avLst/>
              </a:prstGeom>
            </p:spPr>
          </p:pic>
          <p:pic>
            <p:nvPicPr>
              <p:cNvPr id="26" name="Picture 2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951911" y="4372588"/>
                <a:ext cx="287104" cy="537402"/>
              </a:xfrm>
              <a:prstGeom prst="rect">
                <a:avLst/>
              </a:prstGeom>
            </p:spPr>
          </p:pic>
          <p:pic>
            <p:nvPicPr>
              <p:cNvPr id="27" name="Picture 2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906241" y="4372588"/>
                <a:ext cx="287104" cy="537402"/>
              </a:xfrm>
              <a:prstGeom prst="rect">
                <a:avLst/>
              </a:prstGeom>
            </p:spPr>
          </p:pic>
          <p:pic>
            <p:nvPicPr>
              <p:cNvPr id="28" name="Picture 2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474745" y="4372588"/>
                <a:ext cx="287104" cy="537402"/>
              </a:xfrm>
              <a:prstGeom prst="rect">
                <a:avLst/>
              </a:prstGeom>
            </p:spPr>
          </p:pic>
          <p:pic>
            <p:nvPicPr>
              <p:cNvPr id="29" name="Picture 2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429077" y="4372588"/>
                <a:ext cx="287104" cy="537402"/>
              </a:xfrm>
              <a:prstGeom prst="rect">
                <a:avLst/>
              </a:prstGeom>
            </p:spPr>
          </p:pic>
          <p:pic>
            <p:nvPicPr>
              <p:cNvPr id="30" name="Picture 2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351262" y="1688311"/>
                <a:ext cx="287104" cy="537402"/>
              </a:xfrm>
              <a:prstGeom prst="rect">
                <a:avLst/>
              </a:prstGeom>
            </p:spPr>
          </p:pic>
          <p:pic>
            <p:nvPicPr>
              <p:cNvPr id="31" name="Picture 3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351262" y="2360562"/>
                <a:ext cx="287104" cy="537402"/>
              </a:xfrm>
              <a:prstGeom prst="rect">
                <a:avLst/>
              </a:prstGeom>
            </p:spPr>
          </p:pic>
          <p:pic>
            <p:nvPicPr>
              <p:cNvPr id="32" name="Picture 3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351262" y="3032813"/>
                <a:ext cx="287104" cy="537402"/>
              </a:xfrm>
              <a:prstGeom prst="rect">
                <a:avLst/>
              </a:prstGeom>
            </p:spPr>
          </p:pic>
          <p:pic>
            <p:nvPicPr>
              <p:cNvPr id="33" name="Picture 3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351262" y="3705065"/>
                <a:ext cx="287104" cy="537402"/>
              </a:xfrm>
              <a:prstGeom prst="rect">
                <a:avLst/>
              </a:prstGeom>
            </p:spPr>
          </p:pic>
        </p:grpSp>
        <p:sp>
          <p:nvSpPr>
            <p:cNvPr id="77" name="TextBox 76"/>
            <p:cNvSpPr txBox="1"/>
            <p:nvPr/>
          </p:nvSpPr>
          <p:spPr>
            <a:xfrm>
              <a:off x="6728624" y="3116174"/>
              <a:ext cx="905391" cy="861774"/>
            </a:xfrm>
            <a:prstGeom prst="rect">
              <a:avLst/>
            </a:prstGeom>
            <a:noFill/>
          </p:spPr>
          <p:txBody>
            <a:bodyPr wrap="none" rtlCol="0">
              <a:spAutoFit/>
            </a:bodyPr>
            <a:lstStyle/>
            <a:p>
              <a:pPr algn="ctr"/>
              <a:r>
                <a:rPr lang="en-US" sz="2500" dirty="0">
                  <a:solidFill>
                    <a:srgbClr val="00467F"/>
                  </a:solidFill>
                  <a:latin typeface="Franklin Gothic Medium"/>
                  <a:cs typeface="Franklin Gothic Medium"/>
                </a:rPr>
                <a:t>Open</a:t>
              </a:r>
            </a:p>
            <a:p>
              <a:pPr algn="ctr"/>
              <a:r>
                <a:rPr lang="en-US" sz="2500" dirty="0">
                  <a:solidFill>
                    <a:srgbClr val="00467F"/>
                  </a:solidFill>
                  <a:latin typeface="Franklin Gothic Medium"/>
                  <a:cs typeface="Franklin Gothic Medium"/>
                </a:rPr>
                <a:t>“U”</a:t>
              </a:r>
            </a:p>
          </p:txBody>
        </p:sp>
      </p:grpSp>
      <p:sp>
        <p:nvSpPr>
          <p:cNvPr id="41" name="TextBox 40"/>
          <p:cNvSpPr txBox="1"/>
          <p:nvPr/>
        </p:nvSpPr>
        <p:spPr>
          <a:xfrm>
            <a:off x="10816865" y="5671475"/>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1-15</a:t>
            </a:r>
          </a:p>
        </p:txBody>
      </p:sp>
      <p:sp>
        <p:nvSpPr>
          <p:cNvPr id="42" name="TextBox 41"/>
          <p:cNvSpPr txBox="1"/>
          <p:nvPr/>
        </p:nvSpPr>
        <p:spPr>
          <a:xfrm>
            <a:off x="10964840" y="419437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53</a:t>
            </a:fld>
            <a:endParaRPr lang="en-US" dirty="0"/>
          </a:p>
        </p:txBody>
      </p:sp>
      <p:sp>
        <p:nvSpPr>
          <p:cNvPr id="6" name="Title 5"/>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HANDLING DIFFICULT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ROOM SETUPS:</a:t>
            </a:r>
          </a:p>
        </p:txBody>
      </p:sp>
      <p:sp>
        <p:nvSpPr>
          <p:cNvPr id="8" name="Footer Placeholder 2">
            <a:extLst>
              <a:ext uri="{FF2B5EF4-FFF2-40B4-BE49-F238E27FC236}">
                <a16:creationId xmlns:a16="http://schemas.microsoft.com/office/drawing/2014/main" id="{880AE26D-E3B5-46C2-94F8-E3EA2CDADAF3}"/>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858500" y="582077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1-16</a:t>
            </a: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eting-Office-RedBG.jpg"/>
          <p:cNvPicPr>
            <a:picLocks noChangeAspect="1"/>
          </p:cNvPicPr>
          <p:nvPr/>
        </p:nvPicPr>
        <p:blipFill rotWithShape="1">
          <a:blip r:embed="rId3"/>
          <a:srcRect b="7288"/>
          <a:stretch/>
        </p:blipFill>
        <p:spPr>
          <a:xfrm>
            <a:off x="0" y="-1"/>
            <a:ext cx="12192000" cy="6858001"/>
          </a:xfrm>
          <a:prstGeom prst="rect">
            <a:avLst/>
          </a:prstGeom>
        </p:spPr>
      </p:pic>
      <p:sp>
        <p:nvSpPr>
          <p:cNvPr id="9" name="Rectangle 8"/>
          <p:cNvSpPr/>
          <p:nvPr/>
        </p:nvSpPr>
        <p:spPr>
          <a:xfrm>
            <a:off x="2468356" y="136525"/>
            <a:ext cx="7255287"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CONFERENCE ROOM TABLES</a:t>
            </a:r>
          </a:p>
        </p:txBody>
      </p:sp>
      <p:sp>
        <p:nvSpPr>
          <p:cNvPr id="12" name="Rectangle 11"/>
          <p:cNvSpPr/>
          <p:nvPr/>
        </p:nvSpPr>
        <p:spPr>
          <a:xfrm>
            <a:off x="7242176" y="3665934"/>
            <a:ext cx="3663593" cy="15814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14D2447A-7946-4F00-9FAC-A8D9924B7F58}"/>
              </a:ext>
            </a:extLst>
          </p:cNvPr>
          <p:cNvSpPr>
            <a:spLocks noGrp="1"/>
          </p:cNvSpPr>
          <p:nvPr>
            <p:ph type="sldNum" sz="quarter" idx="12"/>
          </p:nvPr>
        </p:nvSpPr>
        <p:spPr/>
        <p:txBody>
          <a:bodyPr/>
          <a:lstStyle/>
          <a:p>
            <a:fld id="{F29FD61F-2294-5D42-A9D7-9928D42B3773}" type="slidenum">
              <a:rPr lang="en-US" smtClean="0"/>
              <a:pPr/>
              <a:t>54</a:t>
            </a:fld>
            <a:endParaRPr lang="en-US" dirty="0"/>
          </a:p>
        </p:txBody>
      </p:sp>
      <p:sp>
        <p:nvSpPr>
          <p:cNvPr id="2" name="Footer Placeholder 1">
            <a:extLst>
              <a:ext uri="{FF2B5EF4-FFF2-40B4-BE49-F238E27FC236}">
                <a16:creationId xmlns:a16="http://schemas.microsoft.com/office/drawing/2014/main" id="{52FC2E72-295F-494F-8FA6-41B1125E7863}"/>
              </a:ext>
            </a:extLst>
          </p:cNvPr>
          <p:cNvSpPr>
            <a:spLocks noGrp="1"/>
          </p:cNvSpPr>
          <p:nvPr>
            <p:ph type="ftr" sz="quarter" idx="11"/>
          </p:nvPr>
        </p:nvSpPr>
        <p:spPr/>
        <p:txBody>
          <a:bodyPr/>
          <a:lstStyle/>
          <a:p>
            <a:r>
              <a:rPr lang="en-US"/>
              <a:t>Copyright 1992-2015, Leadership Strategies, Inc. V15.02</a:t>
            </a:r>
          </a:p>
        </p:txBody>
      </p:sp>
      <p:sp>
        <p:nvSpPr>
          <p:cNvPr id="14" name="Content Placeholder 2"/>
          <p:cNvSpPr>
            <a:spLocks noGrp="1"/>
          </p:cNvSpPr>
          <p:nvPr>
            <p:ph type="body" sz="quarter" idx="4294967295"/>
          </p:nvPr>
        </p:nvSpPr>
        <p:spPr>
          <a:xfrm>
            <a:off x="7242175" y="3665933"/>
            <a:ext cx="3663593" cy="1927915"/>
          </a:xfrm>
          <a:noFill/>
        </p:spPr>
        <p:txBody>
          <a:bodyPr>
            <a:normAutofit/>
          </a:bodyPr>
          <a:lstStyle/>
          <a:p>
            <a:pPr>
              <a:buNone/>
            </a:pPr>
            <a:r>
              <a:rPr lang="en-US" dirty="0">
                <a:solidFill>
                  <a:srgbClr val="009383"/>
                </a:solidFill>
                <a:latin typeface="Arial" panose="020B0604020202020204" pitchFamily="34" charset="0"/>
                <a:cs typeface="Arial" panose="020B0604020202020204" pitchFamily="34" charset="0"/>
              </a:rPr>
              <a:t>Solutions:</a:t>
            </a:r>
          </a:p>
          <a:p>
            <a:pPr>
              <a:buClr>
                <a:srgbClr val="009383"/>
              </a:buClr>
            </a:pPr>
            <a:r>
              <a:rPr lang="en-US" sz="2400" dirty="0">
                <a:latin typeface="Arial" panose="020B0604020202020204" pitchFamily="34" charset="0"/>
                <a:cs typeface="Arial" panose="020B0604020202020204" pitchFamily="34" charset="0"/>
              </a:rPr>
              <a:t>Use round robins</a:t>
            </a:r>
          </a:p>
          <a:p>
            <a:pPr>
              <a:buClr>
                <a:srgbClr val="009383"/>
              </a:buClr>
            </a:pPr>
            <a:r>
              <a:rPr lang="en-US" sz="2400" dirty="0">
                <a:latin typeface="Arial" panose="020B0604020202020204" pitchFamily="34" charset="0"/>
                <a:cs typeface="Arial" panose="020B0604020202020204" pitchFamily="34" charset="0"/>
              </a:rPr>
              <a:t>Walk the room</a:t>
            </a:r>
          </a:p>
        </p:txBody>
      </p:sp>
      <p:sp>
        <p:nvSpPr>
          <p:cNvPr id="15" name="Rectangle 14"/>
          <p:cNvSpPr/>
          <p:nvPr/>
        </p:nvSpPr>
        <p:spPr>
          <a:xfrm>
            <a:off x="1741715" y="3457932"/>
            <a:ext cx="3663593" cy="19279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2"/>
          <p:cNvSpPr txBox="1">
            <a:spLocks/>
          </p:cNvSpPr>
          <p:nvPr/>
        </p:nvSpPr>
        <p:spPr>
          <a:xfrm>
            <a:off x="1741716" y="3457932"/>
            <a:ext cx="3645344" cy="1945342"/>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US" sz="2800" dirty="0">
                <a:solidFill>
                  <a:srgbClr val="009383"/>
                </a:solidFill>
                <a:latin typeface="Arial" panose="020B0604020202020204" pitchFamily="34" charset="0"/>
                <a:cs typeface="Arial" panose="020B0604020202020204" pitchFamily="34" charset="0"/>
              </a:rPr>
              <a:t>Issues:</a:t>
            </a:r>
          </a:p>
          <a:p>
            <a:pPr>
              <a:buClr>
                <a:srgbClr val="009383"/>
              </a:buClr>
            </a:pPr>
            <a:r>
              <a:rPr lang="en-US" sz="2400" dirty="0">
                <a:solidFill>
                  <a:schemeClr val="tx1"/>
                </a:solidFill>
                <a:latin typeface="Arial" panose="020B0604020202020204" pitchFamily="34" charset="0"/>
                <a:cs typeface="Arial" panose="020B0604020202020204" pitchFamily="34" charset="0"/>
              </a:rPr>
              <a:t>Facilitator can’t move to manage discussion</a:t>
            </a:r>
          </a:p>
          <a:p>
            <a:pPr>
              <a:buClr>
                <a:srgbClr val="009383"/>
              </a:buClr>
            </a:pPr>
            <a:r>
              <a:rPr lang="en-US" sz="2400" dirty="0">
                <a:solidFill>
                  <a:schemeClr val="tx1"/>
                </a:solidFill>
                <a:latin typeface="Arial" panose="020B0604020202020204" pitchFamily="34" charset="0"/>
                <a:cs typeface="Arial" panose="020B0604020202020204" pitchFamily="34" charset="0"/>
              </a:rPr>
              <a:t>Control reduced</a:t>
            </a:r>
          </a:p>
        </p:txBody>
      </p:sp>
      <p:sp>
        <p:nvSpPr>
          <p:cNvPr id="17" name="Footer Placeholder 4">
            <a:extLst>
              <a:ext uri="{FF2B5EF4-FFF2-40B4-BE49-F238E27FC236}">
                <a16:creationId xmlns:a16="http://schemas.microsoft.com/office/drawing/2014/main" id="{A5BF3170-895E-4660-A976-37E34CEBC66A}"/>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fade">
                                      <p:cBhvr>
                                        <p:cTn id="33" dur="500"/>
                                        <p:tgtEl>
                                          <p:spTgt spid="1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fade">
                                      <p:cBhvr>
                                        <p:cTn id="3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build="p"/>
      <p:bldP spid="15" grpId="0" animBg="1"/>
      <p:bldP spid="1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srcRect/>
          <a:stretch>
            <a:fillRect/>
          </a:stretch>
        </p:blipFill>
        <p:spPr bwMode="auto">
          <a:xfrm>
            <a:off x="0" y="-28575"/>
            <a:ext cx="12192000" cy="6915150"/>
          </a:xfrm>
          <a:prstGeom prst="rect">
            <a:avLst/>
          </a:prstGeom>
          <a:noFill/>
          <a:ln w="9525">
            <a:noFill/>
            <a:miter lim="800000"/>
            <a:headEnd/>
            <a:tailEnd/>
          </a:ln>
        </p:spPr>
      </p:pic>
      <p:sp>
        <p:nvSpPr>
          <p:cNvPr id="9" name="Rectangle 8"/>
          <p:cNvSpPr/>
          <p:nvPr/>
        </p:nvSpPr>
        <p:spPr>
          <a:xfrm>
            <a:off x="3326573" y="150421"/>
            <a:ext cx="5538854"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CLASSROOM STYLE</a:t>
            </a:r>
          </a:p>
        </p:txBody>
      </p:sp>
      <p:sp>
        <p:nvSpPr>
          <p:cNvPr id="12" name="Rectangle 11"/>
          <p:cNvSpPr/>
          <p:nvPr/>
        </p:nvSpPr>
        <p:spPr>
          <a:xfrm>
            <a:off x="7004408" y="2152257"/>
            <a:ext cx="3663593" cy="1572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84C30B36-3028-48D7-BD8F-5CCD4E199E51}"/>
              </a:ext>
            </a:extLst>
          </p:cNvPr>
          <p:cNvSpPr>
            <a:spLocks noGrp="1"/>
          </p:cNvSpPr>
          <p:nvPr>
            <p:ph type="sldNum" sz="quarter" idx="12"/>
          </p:nvPr>
        </p:nvSpPr>
        <p:spPr/>
        <p:txBody>
          <a:bodyPr/>
          <a:lstStyle/>
          <a:p>
            <a:fld id="{F29FD61F-2294-5D42-A9D7-9928D42B3773}" type="slidenum">
              <a:rPr lang="en-US" smtClean="0"/>
              <a:pPr/>
              <a:t>55</a:t>
            </a:fld>
            <a:endParaRPr lang="en-US" dirty="0"/>
          </a:p>
        </p:txBody>
      </p:sp>
      <p:sp>
        <p:nvSpPr>
          <p:cNvPr id="2" name="Footer Placeholder 1">
            <a:extLst>
              <a:ext uri="{FF2B5EF4-FFF2-40B4-BE49-F238E27FC236}">
                <a16:creationId xmlns:a16="http://schemas.microsoft.com/office/drawing/2014/main" id="{A15A5D22-0C5F-4B59-927D-3044A1A80FC1}"/>
              </a:ext>
            </a:extLst>
          </p:cNvPr>
          <p:cNvSpPr>
            <a:spLocks noGrp="1"/>
          </p:cNvSpPr>
          <p:nvPr>
            <p:ph type="ftr" sz="quarter" idx="11"/>
          </p:nvPr>
        </p:nvSpPr>
        <p:spPr/>
        <p:txBody>
          <a:bodyPr/>
          <a:lstStyle/>
          <a:p>
            <a:r>
              <a:rPr lang="en-US"/>
              <a:t>Copyright 1992-2015, Leadership Strategies, Inc. V15.02</a:t>
            </a:r>
          </a:p>
        </p:txBody>
      </p:sp>
      <p:sp>
        <p:nvSpPr>
          <p:cNvPr id="13" name="Content Placeholder 2"/>
          <p:cNvSpPr>
            <a:spLocks noGrp="1"/>
          </p:cNvSpPr>
          <p:nvPr>
            <p:ph type="body" sz="quarter" idx="4294967295"/>
          </p:nvPr>
        </p:nvSpPr>
        <p:spPr>
          <a:xfrm>
            <a:off x="7004408" y="2234871"/>
            <a:ext cx="3663591" cy="1917052"/>
          </a:xfrm>
          <a:noFill/>
        </p:spPr>
        <p:txBody>
          <a:bodyPr>
            <a:normAutofit/>
          </a:bodyPr>
          <a:lstStyle/>
          <a:p>
            <a:pPr marL="0" indent="0">
              <a:buNone/>
            </a:pPr>
            <a:r>
              <a:rPr lang="en-US" dirty="0">
                <a:solidFill>
                  <a:srgbClr val="009383"/>
                </a:solidFill>
                <a:latin typeface="Arial" panose="020B0604020202020204" pitchFamily="34" charset="0"/>
                <a:cs typeface="Arial" panose="020B0604020202020204" pitchFamily="34" charset="0"/>
              </a:rPr>
              <a:t>Solutions:</a:t>
            </a:r>
          </a:p>
          <a:p>
            <a:pPr>
              <a:buClr>
                <a:srgbClr val="009383"/>
              </a:buClr>
            </a:pPr>
            <a:r>
              <a:rPr lang="en-US" sz="2400" dirty="0">
                <a:latin typeface="Arial" panose="020B0604020202020204" pitchFamily="34" charset="0"/>
                <a:cs typeface="Arial" panose="020B0604020202020204" pitchFamily="34" charset="0"/>
              </a:rPr>
              <a:t>Use break-outs</a:t>
            </a:r>
          </a:p>
          <a:p>
            <a:pPr>
              <a:buClr>
                <a:srgbClr val="009383"/>
              </a:buClr>
            </a:pPr>
            <a:r>
              <a:rPr lang="en-US" sz="2400" dirty="0">
                <a:latin typeface="Arial" panose="020B0604020202020204" pitchFamily="34" charset="0"/>
                <a:cs typeface="Arial" panose="020B0604020202020204" pitchFamily="34" charset="0"/>
              </a:rPr>
              <a:t>Use names</a:t>
            </a:r>
          </a:p>
        </p:txBody>
      </p:sp>
      <p:sp>
        <p:nvSpPr>
          <p:cNvPr id="14" name="Rectangle 13"/>
          <p:cNvSpPr/>
          <p:nvPr/>
        </p:nvSpPr>
        <p:spPr>
          <a:xfrm>
            <a:off x="1524001" y="2152256"/>
            <a:ext cx="3663593" cy="19279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ontent Placeholder 2"/>
          <p:cNvSpPr txBox="1">
            <a:spLocks/>
          </p:cNvSpPr>
          <p:nvPr/>
        </p:nvSpPr>
        <p:spPr>
          <a:xfrm>
            <a:off x="1524001" y="2152257"/>
            <a:ext cx="3663593" cy="191705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rgbClr val="009383"/>
                </a:solidFill>
                <a:latin typeface="Arial" panose="020B0604020202020204" pitchFamily="34" charset="0"/>
                <a:cs typeface="Arial" panose="020B0604020202020204" pitchFamily="34" charset="0"/>
              </a:rPr>
              <a:t>Issues:</a:t>
            </a:r>
          </a:p>
          <a:p>
            <a:pPr>
              <a:buClr>
                <a:srgbClr val="009383"/>
              </a:buClr>
            </a:pPr>
            <a:r>
              <a:rPr lang="en-US" sz="2400" dirty="0">
                <a:solidFill>
                  <a:schemeClr val="tx1"/>
                </a:solidFill>
                <a:latin typeface="Arial" panose="020B0604020202020204" pitchFamily="34" charset="0"/>
                <a:cs typeface="Arial" panose="020B0604020202020204" pitchFamily="34" charset="0"/>
              </a:rPr>
              <a:t>Participants can’t see one another</a:t>
            </a:r>
          </a:p>
          <a:p>
            <a:pPr>
              <a:buClr>
                <a:srgbClr val="009383"/>
              </a:buClr>
            </a:pPr>
            <a:r>
              <a:rPr lang="en-US" sz="2400" dirty="0">
                <a:solidFill>
                  <a:schemeClr val="tx1"/>
                </a:solidFill>
                <a:latin typeface="Arial" panose="020B0604020202020204" pitchFamily="34" charset="0"/>
                <a:cs typeface="Arial" panose="020B0604020202020204" pitchFamily="34" charset="0"/>
              </a:rPr>
              <a:t>Interaction limited</a:t>
            </a:r>
          </a:p>
        </p:txBody>
      </p:sp>
      <p:sp>
        <p:nvSpPr>
          <p:cNvPr id="17" name="Footer Placeholder 4">
            <a:extLst>
              <a:ext uri="{FF2B5EF4-FFF2-40B4-BE49-F238E27FC236}">
                <a16:creationId xmlns:a16="http://schemas.microsoft.com/office/drawing/2014/main" id="{044F06D9-EEEF-4820-B351-B3EB70B261AB}"/>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fade">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500"/>
                                        <p:tgtEl>
                                          <p:spTgt spid="1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uiExpand="1" build="p"/>
      <p:bldP spid="14" grpId="0" animBg="1"/>
      <p:bldP spid="1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7847" r="2315"/>
          <a:stretch>
            <a:fillRect/>
          </a:stretch>
        </p:blipFill>
        <p:spPr>
          <a:xfrm>
            <a:off x="0" y="-32344"/>
            <a:ext cx="12192000" cy="6890343"/>
          </a:xfrm>
          <a:prstGeom prst="rect">
            <a:avLst/>
          </a:prstGeom>
        </p:spPr>
      </p:pic>
      <p:sp>
        <p:nvSpPr>
          <p:cNvPr id="9" name="Rectangle 8"/>
          <p:cNvSpPr/>
          <p:nvPr/>
        </p:nvSpPr>
        <p:spPr>
          <a:xfrm>
            <a:off x="1793442" y="211282"/>
            <a:ext cx="8605115"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ENTRANCE WAY IN FRONT OF ROOM</a:t>
            </a:r>
          </a:p>
        </p:txBody>
      </p:sp>
      <p:sp>
        <p:nvSpPr>
          <p:cNvPr id="6" name="Slide Number Placeholder 3"/>
          <p:cNvSpPr>
            <a:spLocks noGrp="1"/>
          </p:cNvSpPr>
          <p:nvPr>
            <p:ph type="sldNum" sz="quarter" idx="12"/>
          </p:nvPr>
        </p:nvSpPr>
        <p:spPr/>
        <p:txBody>
          <a:bodyPr/>
          <a:lstStyle/>
          <a:p>
            <a:fld id="{F29FD61F-2294-5D42-A9D7-9928D42B3773}" type="slidenum">
              <a:rPr lang="en-US" smtClean="0"/>
              <a:pPr/>
              <a:t>56</a:t>
            </a:fld>
            <a:endParaRPr lang="en-US" dirty="0"/>
          </a:p>
        </p:txBody>
      </p:sp>
      <p:sp>
        <p:nvSpPr>
          <p:cNvPr id="2" name="Footer Placeholder 1">
            <a:extLst>
              <a:ext uri="{FF2B5EF4-FFF2-40B4-BE49-F238E27FC236}">
                <a16:creationId xmlns:a16="http://schemas.microsoft.com/office/drawing/2014/main" id="{E82D57CF-A7A5-4DFC-812F-BABA9548B77C}"/>
              </a:ext>
            </a:extLst>
          </p:cNvPr>
          <p:cNvSpPr>
            <a:spLocks noGrp="1"/>
          </p:cNvSpPr>
          <p:nvPr>
            <p:ph type="ftr" sz="quarter" idx="11"/>
          </p:nvPr>
        </p:nvSpPr>
        <p:spPr/>
        <p:txBody>
          <a:bodyPr/>
          <a:lstStyle/>
          <a:p>
            <a:r>
              <a:rPr lang="en-US"/>
              <a:t>Copyright 1992-2015, Leadership Strategies, Inc. V15.02</a:t>
            </a:r>
          </a:p>
        </p:txBody>
      </p:sp>
      <p:sp>
        <p:nvSpPr>
          <p:cNvPr id="14" name="Footer Placeholder 4">
            <a:extLst>
              <a:ext uri="{FF2B5EF4-FFF2-40B4-BE49-F238E27FC236}">
                <a16:creationId xmlns:a16="http://schemas.microsoft.com/office/drawing/2014/main" id="{4B303C27-8384-4D87-9F44-2532DF5FE000}"/>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57</a:t>
            </a:fld>
            <a:endParaRPr lang="en-US" dirty="0"/>
          </a:p>
        </p:txBody>
      </p:sp>
      <p:sp>
        <p:nvSpPr>
          <p:cNvPr id="6" name="Title 5"/>
          <p:cNvSpPr>
            <a:spLocks noGrp="1"/>
          </p:cNvSpPr>
          <p:nvPr>
            <p:ph type="title"/>
          </p:nvPr>
        </p:nvSpPr>
        <p:spPr/>
        <p:txBody>
          <a:bodyPr>
            <a:normAutofit/>
          </a:bodyPr>
          <a:lstStyle/>
          <a:p>
            <a:r>
              <a:rPr lang="en-US" sz="5000" dirty="0">
                <a:latin typeface="Arial" panose="020B0604020202020204" pitchFamily="34" charset="0"/>
                <a:cs typeface="Arial" panose="020B0604020202020204" pitchFamily="34" charset="0"/>
              </a:rPr>
              <a:t>OTHER ROOM NEEDS:</a:t>
            </a:r>
          </a:p>
        </p:txBody>
      </p:sp>
      <p:sp>
        <p:nvSpPr>
          <p:cNvPr id="7" name="Footer Placeholder 2">
            <a:extLst>
              <a:ext uri="{FF2B5EF4-FFF2-40B4-BE49-F238E27FC236}">
                <a16:creationId xmlns:a16="http://schemas.microsoft.com/office/drawing/2014/main" id="{F8A37023-F2C1-4EFA-834B-FBACFC0185BF}"/>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858500"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1-16</a:t>
            </a:r>
          </a:p>
        </p:txBody>
      </p:sp>
    </p:spTree>
    <p:extLst>
      <p:ext uri="{BB962C8B-B14F-4D97-AF65-F5344CB8AC3E}">
        <p14:creationId xmlns:p14="http://schemas.microsoft.com/office/powerpoint/2010/main" val="97123174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ark_Projector.jpg"/>
          <p:cNvPicPr>
            <a:picLocks noChangeAspect="1"/>
          </p:cNvPicPr>
          <p:nvPr/>
        </p:nvPicPr>
        <p:blipFill rotWithShape="1">
          <a:blip r:embed="rId3"/>
          <a:srcRect/>
          <a:stretch/>
        </p:blipFill>
        <p:spPr>
          <a:xfrm>
            <a:off x="0" y="-15789"/>
            <a:ext cx="12192000" cy="6873789"/>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58</a:t>
            </a:fld>
            <a:endParaRPr lang="en-US" dirty="0"/>
          </a:p>
        </p:txBody>
      </p:sp>
      <p:sp>
        <p:nvSpPr>
          <p:cNvPr id="3" name="Footer Placeholder 2">
            <a:extLst>
              <a:ext uri="{FF2B5EF4-FFF2-40B4-BE49-F238E27FC236}">
                <a16:creationId xmlns:a16="http://schemas.microsoft.com/office/drawing/2014/main" id="{353A64EC-FE01-4B30-8FE1-D3D1BBD4FE98}"/>
              </a:ext>
            </a:extLst>
          </p:cNvPr>
          <p:cNvSpPr>
            <a:spLocks noGrp="1"/>
          </p:cNvSpPr>
          <p:nvPr>
            <p:ph type="ftr" sz="quarter" idx="11"/>
          </p:nvPr>
        </p:nvSpPr>
        <p:spPr/>
        <p:txBody>
          <a:bodyPr/>
          <a:lstStyle/>
          <a:p>
            <a:r>
              <a:rPr lang="en-US"/>
              <a:t>Copyright 1992-2015, Leadership Strategies, Inc. V15.02</a:t>
            </a:r>
          </a:p>
        </p:txBody>
      </p:sp>
      <p:sp>
        <p:nvSpPr>
          <p:cNvPr id="13" name="Rectangle 12"/>
          <p:cNvSpPr/>
          <p:nvPr/>
        </p:nvSpPr>
        <p:spPr>
          <a:xfrm>
            <a:off x="1740102" y="147591"/>
            <a:ext cx="8711794" cy="118636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ENSURE ADEQUATE SUPPLIES AND BACKUP EQUIPMENT</a:t>
            </a:r>
          </a:p>
        </p:txBody>
      </p:sp>
      <p:sp>
        <p:nvSpPr>
          <p:cNvPr id="11" name="Rectangle 10"/>
          <p:cNvSpPr/>
          <p:nvPr/>
        </p:nvSpPr>
        <p:spPr>
          <a:xfrm>
            <a:off x="3017167" y="2186402"/>
            <a:ext cx="6157665" cy="1651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ontent Placeholder 26"/>
          <p:cNvSpPr>
            <a:spLocks noGrp="1"/>
          </p:cNvSpPr>
          <p:nvPr>
            <p:ph type="body" sz="quarter" idx="4294967295"/>
          </p:nvPr>
        </p:nvSpPr>
        <p:spPr>
          <a:xfrm>
            <a:off x="3048340" y="2248488"/>
            <a:ext cx="6157665" cy="2368094"/>
          </a:xfrm>
        </p:spPr>
        <p:txBody>
          <a:bodyPr>
            <a:noAutofit/>
          </a:bodyPr>
          <a:lstStyle/>
          <a:p>
            <a:pPr>
              <a:lnSpc>
                <a:spcPct val="100000"/>
              </a:lnSpc>
              <a:buClr>
                <a:srgbClr val="009383"/>
              </a:buClr>
            </a:pPr>
            <a:r>
              <a:rPr lang="en-US" sz="2400" dirty="0">
                <a:latin typeface="Arial" panose="020B0604020202020204" pitchFamily="34" charset="0"/>
                <a:cs typeface="Arial" panose="020B0604020202020204" pitchFamily="34" charset="0"/>
              </a:rPr>
              <a:t>Tape and multi-colored markers</a:t>
            </a:r>
          </a:p>
          <a:p>
            <a:pPr>
              <a:lnSpc>
                <a:spcPct val="100000"/>
              </a:lnSpc>
              <a:buClr>
                <a:srgbClr val="009383"/>
              </a:buClr>
            </a:pPr>
            <a:r>
              <a:rPr lang="en-US" sz="2400" dirty="0">
                <a:latin typeface="Arial" panose="020B0604020202020204" pitchFamily="34" charset="0"/>
                <a:cs typeface="Arial" panose="020B0604020202020204" pitchFamily="34" charset="0"/>
              </a:rPr>
              <a:t>Flip charts</a:t>
            </a:r>
          </a:p>
          <a:p>
            <a:pPr>
              <a:lnSpc>
                <a:spcPct val="100000"/>
              </a:lnSpc>
              <a:buClr>
                <a:srgbClr val="009383"/>
              </a:buClr>
            </a:pPr>
            <a:r>
              <a:rPr lang="en-US" sz="2400" dirty="0">
                <a:latin typeface="Arial" panose="020B0604020202020204" pitchFamily="34" charset="0"/>
                <a:cs typeface="Arial" panose="020B0604020202020204" pitchFamily="34" charset="0"/>
              </a:rPr>
              <a:t>LCD projector and screen</a:t>
            </a:r>
          </a:p>
        </p:txBody>
      </p:sp>
      <p:sp>
        <p:nvSpPr>
          <p:cNvPr id="18" name="Footer Placeholder 4">
            <a:extLst>
              <a:ext uri="{FF2B5EF4-FFF2-40B4-BE49-F238E27FC236}">
                <a16:creationId xmlns:a16="http://schemas.microsoft.com/office/drawing/2014/main" id="{F90A484B-C10A-4689-808D-C96E2050E240}"/>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a:stretch/>
        </p:blipFill>
        <p:spPr>
          <a:xfrm>
            <a:off x="0" y="-27662"/>
            <a:ext cx="12192000" cy="6880330"/>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59</a:t>
            </a:fld>
            <a:endParaRPr lang="en-US" dirty="0"/>
          </a:p>
        </p:txBody>
      </p:sp>
      <p:sp>
        <p:nvSpPr>
          <p:cNvPr id="4" name="Footer Placeholder 3">
            <a:extLst>
              <a:ext uri="{FF2B5EF4-FFF2-40B4-BE49-F238E27FC236}">
                <a16:creationId xmlns:a16="http://schemas.microsoft.com/office/drawing/2014/main" id="{C1C5D906-0B64-404D-A8C0-AD88002F16AA}"/>
              </a:ext>
            </a:extLst>
          </p:cNvPr>
          <p:cNvSpPr>
            <a:spLocks noGrp="1"/>
          </p:cNvSpPr>
          <p:nvPr>
            <p:ph type="ftr" sz="quarter" idx="11"/>
          </p:nvPr>
        </p:nvSpPr>
        <p:spPr/>
        <p:txBody>
          <a:bodyPr/>
          <a:lstStyle/>
          <a:p>
            <a:r>
              <a:rPr lang="en-US"/>
              <a:t>Copyright 1992-2015, Leadership Strategies, Inc. V15.02</a:t>
            </a:r>
          </a:p>
        </p:txBody>
      </p:sp>
      <p:grpSp>
        <p:nvGrpSpPr>
          <p:cNvPr id="2" name="Group 13"/>
          <p:cNvGrpSpPr/>
          <p:nvPr/>
        </p:nvGrpSpPr>
        <p:grpSpPr>
          <a:xfrm>
            <a:off x="2136257" y="234205"/>
            <a:ext cx="7927861" cy="1143000"/>
            <a:chOff x="831221" y="2568744"/>
            <a:chExt cx="7927861" cy="1143000"/>
          </a:xfrm>
        </p:grpSpPr>
        <p:sp>
          <p:nvSpPr>
            <p:cNvPr id="13" name="Rectangle 12"/>
            <p:cNvSpPr/>
            <p:nvPr/>
          </p:nvSpPr>
          <p:spPr>
            <a:xfrm>
              <a:off x="831221" y="2667115"/>
              <a:ext cx="7927861"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1"/>
            <p:cNvSpPr txBox="1">
              <a:spLocks/>
            </p:cNvSpPr>
            <p:nvPr/>
          </p:nvSpPr>
          <p:spPr>
            <a:xfrm>
              <a:off x="966323" y="2568744"/>
              <a:ext cx="7792759" cy="1143000"/>
            </a:xfrm>
            <a:prstGeom prst="rect">
              <a:avLst/>
            </a:prstGeom>
          </p:spPr>
          <p:txBody>
            <a:bodyPr vert="horz" lIns="91440" tIns="45720" rIns="91440" bIns="45720" rtlCol="0" anchor="ctr">
              <a:noAutofit/>
            </a:bodyPr>
            <a:lstStyle/>
            <a:p>
              <a:pPr>
                <a:lnSpc>
                  <a:spcPts val="6260"/>
                </a:lnSpc>
                <a:spcBef>
                  <a:spcPct val="0"/>
                </a:spcBef>
                <a:defRPr/>
              </a:pPr>
              <a:r>
                <a:rPr lang="en-US" sz="4000" cap="all" dirty="0">
                  <a:solidFill>
                    <a:schemeClr val="bg1"/>
                  </a:solidFill>
                  <a:latin typeface="Arial" panose="020B0604020202020204" pitchFamily="34" charset="0"/>
                  <a:ea typeface="+mj-ea"/>
                  <a:cs typeface="Arial" panose="020B0604020202020204" pitchFamily="34" charset="0"/>
                </a:rPr>
                <a:t>Establish your wall plan</a:t>
              </a:r>
            </a:p>
          </p:txBody>
        </p:sp>
      </p:grpSp>
      <p:sp>
        <p:nvSpPr>
          <p:cNvPr id="15" name="Rectangle 14"/>
          <p:cNvSpPr/>
          <p:nvPr/>
        </p:nvSpPr>
        <p:spPr>
          <a:xfrm>
            <a:off x="2013578" y="1726184"/>
            <a:ext cx="7927860" cy="14341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ontent Placeholder 26"/>
          <p:cNvSpPr txBox="1">
            <a:spLocks/>
          </p:cNvSpPr>
          <p:nvPr/>
        </p:nvSpPr>
        <p:spPr>
          <a:xfrm>
            <a:off x="6096000" y="1779608"/>
            <a:ext cx="3598330" cy="1702225"/>
          </a:xfrm>
          <a:prstGeom prst="rect">
            <a:avLst/>
          </a:prstGeom>
        </p:spPr>
        <p:txBody>
          <a:bodyPr vert="horz" lIns="91440" tIns="45720" rIns="91440" bIns="45720" rtlCol="0">
            <a:noAutofit/>
          </a:bodyPr>
          <a:lstStyle/>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Direction for posting</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Chart placement</a:t>
            </a:r>
          </a:p>
        </p:txBody>
      </p:sp>
      <p:sp>
        <p:nvSpPr>
          <p:cNvPr id="3" name="Rectangle 2"/>
          <p:cNvSpPr/>
          <p:nvPr/>
        </p:nvSpPr>
        <p:spPr>
          <a:xfrm>
            <a:off x="3173374" y="3697689"/>
            <a:ext cx="5608268" cy="830997"/>
          </a:xfrm>
          <a:prstGeom prst="rect">
            <a:avLst/>
          </a:prstGeom>
          <a:solidFill>
            <a:schemeClr val="bg1"/>
          </a:solidFill>
        </p:spPr>
        <p:txBody>
          <a:bodyPr wrap="square">
            <a:spAutoFit/>
          </a:bodyPr>
          <a:lstStyle/>
          <a:p>
            <a:r>
              <a:rPr lang="en-US" sz="2400" dirty="0">
                <a:latin typeface="Arial" panose="020B0604020202020204" pitchFamily="34" charset="0"/>
                <a:cs typeface="Arial" panose="020B0604020202020204" pitchFamily="34" charset="0"/>
              </a:rPr>
              <a:t>Communicate any facility changes or additional needs </a:t>
            </a:r>
          </a:p>
        </p:txBody>
      </p:sp>
      <p:sp>
        <p:nvSpPr>
          <p:cNvPr id="21" name="TextBox 20"/>
          <p:cNvSpPr txBox="1"/>
          <p:nvPr/>
        </p:nvSpPr>
        <p:spPr>
          <a:xfrm>
            <a:off x="11231900" y="389950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20" name="Content Placeholder 26"/>
          <p:cNvSpPr>
            <a:spLocks noGrp="1"/>
          </p:cNvSpPr>
          <p:nvPr>
            <p:ph type="body" sz="quarter" idx="4294967295"/>
          </p:nvPr>
        </p:nvSpPr>
        <p:spPr>
          <a:xfrm>
            <a:off x="2136257" y="1820471"/>
            <a:ext cx="3773108" cy="1664547"/>
          </a:xfrm>
        </p:spPr>
        <p:txBody>
          <a:bodyPr>
            <a:noAutofit/>
          </a:bodyPr>
          <a:lstStyle/>
          <a:p>
            <a:pPr>
              <a:buClr>
                <a:srgbClr val="009383"/>
              </a:buClr>
            </a:pPr>
            <a:r>
              <a:rPr lang="en-US" sz="2400" dirty="0">
                <a:latin typeface="Arial" panose="020B0604020202020204" pitchFamily="34" charset="0"/>
                <a:cs typeface="Arial" panose="020B0604020202020204" pitchFamily="34" charset="0"/>
              </a:rPr>
              <a:t>Charts for front</a:t>
            </a:r>
          </a:p>
          <a:p>
            <a:pPr>
              <a:buClr>
                <a:srgbClr val="009383"/>
              </a:buClr>
            </a:pPr>
            <a:r>
              <a:rPr lang="en-US" sz="2400" dirty="0">
                <a:latin typeface="Arial" panose="020B0604020202020204" pitchFamily="34" charset="0"/>
                <a:cs typeface="Arial" panose="020B0604020202020204" pitchFamily="34" charset="0"/>
              </a:rPr>
              <a:t>Starting points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for charts</a:t>
            </a:r>
          </a:p>
        </p:txBody>
      </p:sp>
      <p:sp>
        <p:nvSpPr>
          <p:cNvPr id="18" name="Footer Placeholder 4">
            <a:extLst>
              <a:ext uri="{FF2B5EF4-FFF2-40B4-BE49-F238E27FC236}">
                <a16:creationId xmlns:a16="http://schemas.microsoft.com/office/drawing/2014/main" id="{29DB5393-32D1-4AE7-9D74-6ADA87B7BC3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fade">
                                      <p:cBhvr>
                                        <p:cTn id="20" dur="500"/>
                                        <p:tgtEl>
                                          <p:spTgt spid="2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build="p"/>
      <p:bldP spid="3" grpId="0" animBg="1"/>
      <p:bldP spid="2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Cover All the Bases</a:t>
            </a:r>
          </a:p>
        </p:txBody>
      </p:sp>
      <p:sp>
        <p:nvSpPr>
          <p:cNvPr id="14" name="Slide Number Placeholder 13"/>
          <p:cNvSpPr>
            <a:spLocks noGrp="1"/>
          </p:cNvSpPr>
          <p:nvPr>
            <p:ph type="sldNum" sz="quarter" idx="12"/>
          </p:nvPr>
        </p:nvSpPr>
        <p:spPr/>
        <p:txBody>
          <a:bodyPr/>
          <a:lstStyle/>
          <a:p>
            <a:fld id="{F29FD61F-2294-5D42-A9D7-9928D42B3773}" type="slidenum">
              <a:rPr lang="en-US" smtClean="0"/>
              <a:pPr/>
              <a:t>6</a:t>
            </a:fld>
            <a:endParaRPr lang="en-US" dirty="0"/>
          </a:p>
        </p:txBody>
      </p:sp>
      <p:sp>
        <p:nvSpPr>
          <p:cNvPr id="3" name="Content Placeholder 2"/>
          <p:cNvSpPr>
            <a:spLocks noGrp="1"/>
          </p:cNvSpPr>
          <p:nvPr>
            <p:ph type="body" sz="quarter" idx="13"/>
          </p:nvPr>
        </p:nvSpPr>
        <p:spPr/>
        <p:txBody>
          <a:bodyPr>
            <a:normAutofit/>
          </a:bodyPr>
          <a:lstStyle/>
          <a:p>
            <a:r>
              <a:rPr lang="en-US" sz="2400" dirty="0"/>
              <a:t>Twelve bases grouped into three categories</a:t>
            </a:r>
          </a:p>
        </p:txBody>
      </p:sp>
      <p:sp>
        <p:nvSpPr>
          <p:cNvPr id="9" name="Footer Placeholder 8">
            <a:extLst>
              <a:ext uri="{FF2B5EF4-FFF2-40B4-BE49-F238E27FC236}">
                <a16:creationId xmlns:a16="http://schemas.microsoft.com/office/drawing/2014/main" id="{9D38AD8B-7730-4996-A51B-D10944E390B8}"/>
              </a:ext>
            </a:extLst>
          </p:cNvPr>
          <p:cNvSpPr>
            <a:spLocks noGrp="1"/>
          </p:cNvSpPr>
          <p:nvPr>
            <p:ph type="ftr" sz="quarter" idx="11"/>
          </p:nvPr>
        </p:nvSpPr>
        <p:spPr/>
        <p:txBody>
          <a:bodyPr/>
          <a:lstStyle/>
          <a:p>
            <a:r>
              <a:rPr lang="en-US"/>
              <a:t>Copyright 1992-2015, Leadership Strategies, Inc. V15.02</a:t>
            </a:r>
          </a:p>
        </p:txBody>
      </p:sp>
      <p:grpSp>
        <p:nvGrpSpPr>
          <p:cNvPr id="4" name="Group 3"/>
          <p:cNvGrpSpPr/>
          <p:nvPr/>
        </p:nvGrpSpPr>
        <p:grpSpPr>
          <a:xfrm>
            <a:off x="2193090" y="2614948"/>
            <a:ext cx="1904128" cy="2063252"/>
            <a:chOff x="669090" y="2614948"/>
            <a:chExt cx="1904128" cy="2063252"/>
          </a:xfrm>
        </p:grpSpPr>
        <p:pic>
          <p:nvPicPr>
            <p:cNvPr id="7" name="Picture 6"/>
            <p:cNvPicPr>
              <a:picLocks noChangeAspect="1"/>
            </p:cNvPicPr>
            <p:nvPr/>
          </p:nvPicPr>
          <p:blipFill>
            <a:blip r:embed="rId3"/>
            <a:stretch>
              <a:fillRect/>
            </a:stretch>
          </p:blipFill>
          <p:spPr>
            <a:xfrm>
              <a:off x="935790" y="2614948"/>
              <a:ext cx="1409700" cy="1628104"/>
            </a:xfrm>
            <a:prstGeom prst="rect">
              <a:avLst/>
            </a:prstGeom>
          </p:spPr>
        </p:pic>
        <p:sp>
          <p:nvSpPr>
            <p:cNvPr id="10" name="TextBox 9"/>
            <p:cNvSpPr txBox="1"/>
            <p:nvPr/>
          </p:nvSpPr>
          <p:spPr>
            <a:xfrm>
              <a:off x="669090" y="4011223"/>
              <a:ext cx="1904128" cy="666977"/>
            </a:xfrm>
            <a:prstGeom prst="rect">
              <a:avLst/>
            </a:prstGeom>
            <a:noFill/>
          </p:spPr>
          <p:txBody>
            <a:bodyPr wrap="square" rtlCol="0">
              <a:spAutoFit/>
            </a:bodyPr>
            <a:lstStyle/>
            <a:p>
              <a:pPr algn="ctr">
                <a:lnSpc>
                  <a:spcPts val="5300"/>
                </a:lnSpc>
              </a:pPr>
              <a:r>
                <a:rPr lang="en-US" sz="2200" dirty="0">
                  <a:solidFill>
                    <a:srgbClr val="00467F"/>
                  </a:solidFill>
                  <a:latin typeface="Franklin Gothic Book"/>
                  <a:cs typeface="Franklin Gothic Book"/>
                </a:rPr>
                <a:t>The People</a:t>
              </a:r>
            </a:p>
          </p:txBody>
        </p:sp>
      </p:grpSp>
      <p:grpSp>
        <p:nvGrpSpPr>
          <p:cNvPr id="5" name="Group 4"/>
          <p:cNvGrpSpPr/>
          <p:nvPr/>
        </p:nvGrpSpPr>
        <p:grpSpPr>
          <a:xfrm>
            <a:off x="5106007" y="2583180"/>
            <a:ext cx="1915979" cy="2095020"/>
            <a:chOff x="3582006" y="2583180"/>
            <a:chExt cx="1915979" cy="2095020"/>
          </a:xfrm>
        </p:grpSpPr>
        <p:pic>
          <p:nvPicPr>
            <p:cNvPr id="8" name="Picture 7"/>
            <p:cNvPicPr>
              <a:picLocks noChangeAspect="1"/>
            </p:cNvPicPr>
            <p:nvPr/>
          </p:nvPicPr>
          <p:blipFill>
            <a:blip r:embed="rId4"/>
            <a:stretch>
              <a:fillRect/>
            </a:stretch>
          </p:blipFill>
          <p:spPr>
            <a:xfrm>
              <a:off x="3582006" y="2583180"/>
              <a:ext cx="1915979" cy="1691640"/>
            </a:xfrm>
            <a:prstGeom prst="rect">
              <a:avLst/>
            </a:prstGeom>
          </p:spPr>
        </p:pic>
        <p:sp>
          <p:nvSpPr>
            <p:cNvPr id="11" name="TextBox 10"/>
            <p:cNvSpPr txBox="1"/>
            <p:nvPr/>
          </p:nvSpPr>
          <p:spPr>
            <a:xfrm>
              <a:off x="3956214" y="4011223"/>
              <a:ext cx="1167563" cy="666977"/>
            </a:xfrm>
            <a:prstGeom prst="rect">
              <a:avLst/>
            </a:prstGeom>
            <a:noFill/>
          </p:spPr>
          <p:txBody>
            <a:bodyPr wrap="none" rtlCol="0">
              <a:spAutoFit/>
            </a:bodyPr>
            <a:lstStyle/>
            <a:p>
              <a:pPr algn="ctr">
                <a:lnSpc>
                  <a:spcPts val="5300"/>
                </a:lnSpc>
              </a:pPr>
              <a:r>
                <a:rPr lang="en-US" sz="2200" dirty="0">
                  <a:solidFill>
                    <a:srgbClr val="00467F"/>
                  </a:solidFill>
                  <a:latin typeface="Franklin Gothic Book"/>
                  <a:cs typeface="Franklin Gothic Book"/>
                </a:rPr>
                <a:t> Method</a:t>
              </a:r>
            </a:p>
          </p:txBody>
        </p:sp>
      </p:grpSp>
      <p:grpSp>
        <p:nvGrpSpPr>
          <p:cNvPr id="6" name="Group 5"/>
          <p:cNvGrpSpPr/>
          <p:nvPr/>
        </p:nvGrpSpPr>
        <p:grpSpPr>
          <a:xfrm>
            <a:off x="8242300" y="2590800"/>
            <a:ext cx="1676400" cy="2087400"/>
            <a:chOff x="6718300" y="2590800"/>
            <a:chExt cx="1676400" cy="2087400"/>
          </a:xfrm>
        </p:grpSpPr>
        <p:sp>
          <p:nvSpPr>
            <p:cNvPr id="12" name="TextBox 11"/>
            <p:cNvSpPr txBox="1"/>
            <p:nvPr/>
          </p:nvSpPr>
          <p:spPr>
            <a:xfrm>
              <a:off x="6948804" y="4011223"/>
              <a:ext cx="1215396" cy="666977"/>
            </a:xfrm>
            <a:prstGeom prst="rect">
              <a:avLst/>
            </a:prstGeom>
            <a:noFill/>
          </p:spPr>
          <p:txBody>
            <a:bodyPr wrap="none" rtlCol="0">
              <a:spAutoFit/>
            </a:bodyPr>
            <a:lstStyle/>
            <a:p>
              <a:pPr algn="ctr">
                <a:lnSpc>
                  <a:spcPts val="5300"/>
                </a:lnSpc>
              </a:pPr>
              <a:r>
                <a:rPr lang="en-US" sz="2200" dirty="0">
                  <a:solidFill>
                    <a:srgbClr val="00467F"/>
                  </a:solidFill>
                  <a:latin typeface="Franklin Gothic Book"/>
                  <a:cs typeface="Franklin Gothic Book"/>
                </a:rPr>
                <a:t>Logistics</a:t>
              </a:r>
            </a:p>
          </p:txBody>
        </p:sp>
        <p:pic>
          <p:nvPicPr>
            <p:cNvPr id="17" name="Picture 16"/>
            <p:cNvPicPr>
              <a:picLocks noChangeAspect="1"/>
            </p:cNvPicPr>
            <p:nvPr/>
          </p:nvPicPr>
          <p:blipFill>
            <a:blip r:embed="rId5"/>
            <a:stretch>
              <a:fillRect/>
            </a:stretch>
          </p:blipFill>
          <p:spPr>
            <a:xfrm>
              <a:off x="6718300" y="2590800"/>
              <a:ext cx="1676400" cy="1676400"/>
            </a:xfrm>
            <a:prstGeom prst="rect">
              <a:avLst/>
            </a:prstGeom>
          </p:spPr>
        </p:pic>
      </p:grpSp>
      <p:sp>
        <p:nvSpPr>
          <p:cNvPr id="13" name="TextBox 12"/>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1" r="1"/>
          <a:stretch/>
        </p:blipFill>
        <p:spPr>
          <a:xfrm>
            <a:off x="0" y="0"/>
            <a:ext cx="12191999" cy="6883748"/>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60</a:t>
            </a:fld>
            <a:endParaRPr lang="en-US" dirty="0"/>
          </a:p>
        </p:txBody>
      </p:sp>
      <p:sp>
        <p:nvSpPr>
          <p:cNvPr id="3" name="Footer Placeholder 2">
            <a:extLst>
              <a:ext uri="{FF2B5EF4-FFF2-40B4-BE49-F238E27FC236}">
                <a16:creationId xmlns:a16="http://schemas.microsoft.com/office/drawing/2014/main" id="{67B16E84-4235-4195-81EE-64E37F01986D}"/>
              </a:ext>
            </a:extLst>
          </p:cNvPr>
          <p:cNvSpPr>
            <a:spLocks noGrp="1"/>
          </p:cNvSpPr>
          <p:nvPr>
            <p:ph type="ftr" sz="quarter" idx="11"/>
          </p:nvPr>
        </p:nvSpPr>
        <p:spPr/>
        <p:txBody>
          <a:bodyPr/>
          <a:lstStyle/>
          <a:p>
            <a:r>
              <a:rPr lang="en-US"/>
              <a:t>Copyright 1992-2015, Leadership Strategies, Inc. V15.02</a:t>
            </a:r>
          </a:p>
        </p:txBody>
      </p:sp>
      <p:sp>
        <p:nvSpPr>
          <p:cNvPr id="15" name="Footer Placeholder 4">
            <a:extLst>
              <a:ext uri="{FF2B5EF4-FFF2-40B4-BE49-F238E27FC236}">
                <a16:creationId xmlns:a16="http://schemas.microsoft.com/office/drawing/2014/main" id="{C9EA5B88-A0A0-4F85-A696-A18306D91FE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18" name="Rectangle 17">
            <a:extLst>
              <a:ext uri="{FF2B5EF4-FFF2-40B4-BE49-F238E27FC236}">
                <a16:creationId xmlns:a16="http://schemas.microsoft.com/office/drawing/2014/main" id="{5C202D56-16E9-441B-A2FD-1F5D05D3C4EC}"/>
              </a:ext>
            </a:extLst>
          </p:cNvPr>
          <p:cNvSpPr/>
          <p:nvPr/>
        </p:nvSpPr>
        <p:spPr>
          <a:xfrm>
            <a:off x="2696826" y="433259"/>
            <a:ext cx="6790841"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mj-lt"/>
              <a:buAutoNum type="alphaUcPeriod" startAt="11"/>
            </a:pPr>
            <a:r>
              <a:rPr lang="en-US" sz="3600" dirty="0">
                <a:latin typeface="Arial" panose="020B0604020202020204" pitchFamily="34" charset="0"/>
                <a:cs typeface="Arial" panose="020B0604020202020204" pitchFamily="34" charset="0"/>
              </a:rPr>
              <a:t>PREPARE YOUR OPENING </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K. Prepare Your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61</a:t>
            </a:fld>
            <a:endParaRPr lang="en-US" dirty="0"/>
          </a:p>
        </p:txBody>
      </p:sp>
      <p:sp>
        <p:nvSpPr>
          <p:cNvPr id="17" name="Content Placeholder 4"/>
          <p:cNvSpPr>
            <a:spLocks noGrp="1"/>
          </p:cNvSpPr>
          <p:nvPr>
            <p:ph type="body" sz="quarter" idx="13"/>
          </p:nvPr>
        </p:nvSpPr>
        <p:spPr>
          <a:xfrm>
            <a:off x="197069" y="1570181"/>
            <a:ext cx="11426825" cy="4602544"/>
          </a:xfrm>
        </p:spPr>
        <p:txBody>
          <a:bodyPr>
            <a:normAutofit/>
          </a:bodyPr>
          <a:lstStyle/>
          <a:p>
            <a:pPr marL="0" indent="0">
              <a:spcAft>
                <a:spcPts val="600"/>
              </a:spcAft>
              <a:buNone/>
            </a:pPr>
            <a:r>
              <a:rPr lang="en-US" sz="2400" dirty="0"/>
              <a:t>Through your opening words, you must:</a:t>
            </a:r>
          </a:p>
        </p:txBody>
      </p:sp>
      <p:sp>
        <p:nvSpPr>
          <p:cNvPr id="2" name="Footer Placeholder 1">
            <a:extLst>
              <a:ext uri="{FF2B5EF4-FFF2-40B4-BE49-F238E27FC236}">
                <a16:creationId xmlns:a16="http://schemas.microsoft.com/office/drawing/2014/main" id="{2DD6B4F9-2A91-485C-A6B2-5D39375511F5}"/>
              </a:ext>
            </a:extLst>
          </p:cNvPr>
          <p:cNvSpPr>
            <a:spLocks noGrp="1"/>
          </p:cNvSpPr>
          <p:nvPr>
            <p:ph type="ftr" sz="quarter" idx="11"/>
          </p:nvPr>
        </p:nvSpPr>
        <p:spPr/>
        <p:txBody>
          <a:bodyPr/>
          <a:lstStyle/>
          <a:p>
            <a:r>
              <a:rPr lang="en-US" dirty="0"/>
              <a:t>Copyright 1992-2015, Leadership Strategies, Inc. V15.02</a:t>
            </a:r>
          </a:p>
        </p:txBody>
      </p:sp>
      <p:grpSp>
        <p:nvGrpSpPr>
          <p:cNvPr id="20" name="Group 19"/>
          <p:cNvGrpSpPr/>
          <p:nvPr/>
        </p:nvGrpSpPr>
        <p:grpSpPr>
          <a:xfrm>
            <a:off x="7058497" y="1437461"/>
            <a:ext cx="2056456" cy="2056456"/>
            <a:chOff x="3275546" y="1305523"/>
            <a:chExt cx="2056456" cy="2056456"/>
          </a:xfrm>
        </p:grpSpPr>
        <p:sp>
          <p:nvSpPr>
            <p:cNvPr id="13" name="Teardrop 12"/>
            <p:cNvSpPr/>
            <p:nvPr/>
          </p:nvSpPr>
          <p:spPr>
            <a:xfrm rot="8100000">
              <a:off x="3275546" y="1305523"/>
              <a:ext cx="2056456" cy="2056456"/>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3697574" y="2041363"/>
              <a:ext cx="1195359" cy="584776"/>
            </a:xfrm>
            <a:prstGeom prst="rect">
              <a:avLst/>
            </a:prstGeom>
            <a:noFill/>
          </p:spPr>
          <p:txBody>
            <a:bodyPr wrap="none" rtlCol="0">
              <a:spAutoFit/>
            </a:bodyPr>
            <a:lstStyle/>
            <a:p>
              <a:pPr algn="ctr"/>
              <a:r>
                <a:rPr lang="en-US" sz="3200" dirty="0">
                  <a:solidFill>
                    <a:srgbClr val="FFFFFF"/>
                  </a:solidFill>
                  <a:latin typeface="Franklin Gothic Book"/>
                  <a:cs typeface="Franklin Gothic Book"/>
                </a:rPr>
                <a:t>Excite</a:t>
              </a:r>
            </a:p>
          </p:txBody>
        </p:sp>
      </p:grpSp>
      <p:grpSp>
        <p:nvGrpSpPr>
          <p:cNvPr id="26" name="Group 25"/>
          <p:cNvGrpSpPr/>
          <p:nvPr/>
        </p:nvGrpSpPr>
        <p:grpSpPr>
          <a:xfrm>
            <a:off x="7058497" y="4342569"/>
            <a:ext cx="2056456" cy="2056456"/>
            <a:chOff x="3275546" y="4210631"/>
            <a:chExt cx="2056456" cy="2056456"/>
          </a:xfrm>
        </p:grpSpPr>
        <p:sp>
          <p:nvSpPr>
            <p:cNvPr id="14" name="Teardrop 13"/>
            <p:cNvSpPr/>
            <p:nvPr/>
          </p:nvSpPr>
          <p:spPr>
            <a:xfrm rot="13500000" flipV="1">
              <a:off x="3275546" y="4210631"/>
              <a:ext cx="2056456" cy="2056456"/>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3605603" y="4946471"/>
              <a:ext cx="1379304" cy="584776"/>
            </a:xfrm>
            <a:prstGeom prst="rect">
              <a:avLst/>
            </a:prstGeom>
            <a:noFill/>
          </p:spPr>
          <p:txBody>
            <a:bodyPr wrap="none" rtlCol="0">
              <a:spAutoFit/>
            </a:bodyPr>
            <a:lstStyle/>
            <a:p>
              <a:pPr algn="ctr"/>
              <a:r>
                <a:rPr lang="en-US" sz="3200" dirty="0">
                  <a:solidFill>
                    <a:srgbClr val="FFFFFF"/>
                  </a:solidFill>
                  <a:latin typeface="Franklin Gothic Book"/>
                  <a:cs typeface="Franklin Gothic Book"/>
                </a:rPr>
                <a:t>Involve</a:t>
              </a:r>
            </a:p>
          </p:txBody>
        </p:sp>
      </p:grpSp>
      <p:grpSp>
        <p:nvGrpSpPr>
          <p:cNvPr id="25" name="Group 24"/>
          <p:cNvGrpSpPr/>
          <p:nvPr/>
        </p:nvGrpSpPr>
        <p:grpSpPr>
          <a:xfrm>
            <a:off x="8512631" y="2890015"/>
            <a:ext cx="2056456" cy="2056456"/>
            <a:chOff x="4729680" y="2758077"/>
            <a:chExt cx="2056456" cy="2056456"/>
          </a:xfrm>
          <a:solidFill>
            <a:srgbClr val="009383"/>
          </a:solidFill>
        </p:grpSpPr>
        <p:sp>
          <p:nvSpPr>
            <p:cNvPr id="16" name="Teardrop 15"/>
            <p:cNvSpPr/>
            <p:nvPr/>
          </p:nvSpPr>
          <p:spPr>
            <a:xfrm rot="13500000">
              <a:off x="4729680" y="2758077"/>
              <a:ext cx="2056456" cy="2056456"/>
            </a:xfrm>
            <a:prstGeom prst="teardrop">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4866478" y="3493917"/>
              <a:ext cx="1782860" cy="584776"/>
            </a:xfrm>
            <a:prstGeom prst="rect">
              <a:avLst/>
            </a:prstGeom>
            <a:grpFill/>
          </p:spPr>
          <p:txBody>
            <a:bodyPr wrap="none" rtlCol="0">
              <a:spAutoFit/>
            </a:bodyPr>
            <a:lstStyle/>
            <a:p>
              <a:pPr algn="ctr"/>
              <a:r>
                <a:rPr lang="en-US" sz="3200" dirty="0">
                  <a:solidFill>
                    <a:srgbClr val="FFFFFF"/>
                  </a:solidFill>
                  <a:latin typeface="Franklin Gothic Book"/>
                  <a:cs typeface="Franklin Gothic Book"/>
                </a:rPr>
                <a:t>Empower</a:t>
              </a:r>
            </a:p>
          </p:txBody>
        </p:sp>
      </p:grpSp>
      <p:grpSp>
        <p:nvGrpSpPr>
          <p:cNvPr id="27" name="Group 26"/>
          <p:cNvGrpSpPr/>
          <p:nvPr/>
        </p:nvGrpSpPr>
        <p:grpSpPr>
          <a:xfrm>
            <a:off x="5604363" y="2890015"/>
            <a:ext cx="2056456" cy="2056456"/>
            <a:chOff x="1821412" y="2758077"/>
            <a:chExt cx="2056456" cy="2056456"/>
          </a:xfrm>
          <a:solidFill>
            <a:srgbClr val="F1B434"/>
          </a:solidFill>
        </p:grpSpPr>
        <p:sp>
          <p:nvSpPr>
            <p:cNvPr id="18" name="Teardrop 17"/>
            <p:cNvSpPr/>
            <p:nvPr/>
          </p:nvSpPr>
          <p:spPr>
            <a:xfrm rot="2700000">
              <a:off x="1821412" y="2758077"/>
              <a:ext cx="2056456" cy="2056456"/>
            </a:xfrm>
            <a:prstGeom prst="teardrop">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2196757" y="3493917"/>
              <a:ext cx="1305766" cy="584776"/>
            </a:xfrm>
            <a:prstGeom prst="rect">
              <a:avLst/>
            </a:prstGeom>
            <a:grpFill/>
          </p:spPr>
          <p:txBody>
            <a:bodyPr wrap="none" rtlCol="0">
              <a:spAutoFit/>
            </a:bodyPr>
            <a:lstStyle/>
            <a:p>
              <a:pPr algn="ctr"/>
              <a:r>
                <a:rPr lang="en-US" sz="3200" dirty="0">
                  <a:solidFill>
                    <a:schemeClr val="bg1"/>
                  </a:solidFill>
                  <a:latin typeface="Franklin Gothic Book"/>
                  <a:cs typeface="Franklin Gothic Book"/>
                </a:rPr>
                <a:t>Inform</a:t>
              </a:r>
            </a:p>
          </p:txBody>
        </p:sp>
      </p:grpSp>
      <p:sp>
        <p:nvSpPr>
          <p:cNvPr id="19" name="TextBox 18"/>
          <p:cNvSpPr txBox="1"/>
          <p:nvPr/>
        </p:nvSpPr>
        <p:spPr>
          <a:xfrm>
            <a:off x="10938094" y="574444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1-17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o-not-pass.jpg"/>
          <p:cNvPicPr>
            <a:picLocks noChangeAspect="1"/>
          </p:cNvPicPr>
          <p:nvPr/>
        </p:nvPicPr>
        <p:blipFill>
          <a:blip r:embed="rId3"/>
          <a:stretch>
            <a:fillRect/>
          </a:stretch>
        </p:blipFill>
        <p:spPr>
          <a:xfrm>
            <a:off x="0" y="0"/>
            <a:ext cx="12192000" cy="6858000"/>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62</a:t>
            </a:fld>
            <a:endParaRPr lang="en-US" dirty="0"/>
          </a:p>
        </p:txBody>
      </p:sp>
      <p:sp>
        <p:nvSpPr>
          <p:cNvPr id="2" name="Footer Placeholder 1">
            <a:extLst>
              <a:ext uri="{FF2B5EF4-FFF2-40B4-BE49-F238E27FC236}">
                <a16:creationId xmlns:a16="http://schemas.microsoft.com/office/drawing/2014/main" id="{83C5D44A-86C9-45E9-86F4-D774B9F25D6D}"/>
              </a:ext>
            </a:extLst>
          </p:cNvPr>
          <p:cNvSpPr>
            <a:spLocks noGrp="1"/>
          </p:cNvSpPr>
          <p:nvPr>
            <p:ph type="ftr" sz="quarter" idx="11"/>
          </p:nvPr>
        </p:nvSpPr>
        <p:spPr/>
        <p:txBody>
          <a:bodyPr/>
          <a:lstStyle/>
          <a:p>
            <a:r>
              <a:rPr lang="en-US"/>
              <a:t>Copyright 1992-2015, Leadership Strategies, Inc. V15.02</a:t>
            </a:r>
          </a:p>
        </p:txBody>
      </p:sp>
      <p:sp>
        <p:nvSpPr>
          <p:cNvPr id="13" name="Rectangle 12"/>
          <p:cNvSpPr/>
          <p:nvPr/>
        </p:nvSpPr>
        <p:spPr>
          <a:xfrm>
            <a:off x="2264803" y="259011"/>
            <a:ext cx="7662393" cy="657942"/>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PREPARE YOUR GROUND RULES </a:t>
            </a:r>
          </a:p>
        </p:txBody>
      </p:sp>
      <p:sp>
        <p:nvSpPr>
          <p:cNvPr id="15" name="Rectangle 14"/>
          <p:cNvSpPr/>
          <p:nvPr/>
        </p:nvSpPr>
        <p:spPr>
          <a:xfrm>
            <a:off x="3635480" y="2605423"/>
            <a:ext cx="5524456" cy="1140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Content Placeholder 26"/>
          <p:cNvSpPr>
            <a:spLocks noGrp="1"/>
          </p:cNvSpPr>
          <p:nvPr>
            <p:ph type="body" sz="quarter" idx="4294967295"/>
          </p:nvPr>
        </p:nvSpPr>
        <p:spPr>
          <a:xfrm>
            <a:off x="3656263" y="2719724"/>
            <a:ext cx="5524456" cy="1140786"/>
          </a:xfrm>
        </p:spPr>
        <p:txBody>
          <a:bodyPr>
            <a:noAutofit/>
          </a:bodyPr>
          <a:lstStyle/>
          <a:p>
            <a:pPr>
              <a:buClr>
                <a:srgbClr val="009383"/>
              </a:buClr>
            </a:pPr>
            <a:r>
              <a:rPr lang="en-US" sz="2400" dirty="0">
                <a:latin typeface="Arial" panose="020B0604020202020204" pitchFamily="34" charset="0"/>
                <a:cs typeface="Arial" panose="020B0604020202020204" pitchFamily="34" charset="0"/>
              </a:rPr>
              <a:t>Encourage group interaction</a:t>
            </a:r>
          </a:p>
          <a:p>
            <a:pPr>
              <a:buClr>
                <a:srgbClr val="009383"/>
              </a:buClr>
            </a:pPr>
            <a:r>
              <a:rPr lang="en-US" sz="2400" dirty="0">
                <a:latin typeface="Arial" panose="020B0604020202020204" pitchFamily="34" charset="0"/>
                <a:cs typeface="Arial" panose="020B0604020202020204" pitchFamily="34" charset="0"/>
              </a:rPr>
              <a:t>Address potential issues</a:t>
            </a:r>
          </a:p>
        </p:txBody>
      </p:sp>
      <p:sp>
        <p:nvSpPr>
          <p:cNvPr id="18" name="Footer Placeholder 4">
            <a:extLst>
              <a:ext uri="{FF2B5EF4-FFF2-40B4-BE49-F238E27FC236}">
                <a16:creationId xmlns:a16="http://schemas.microsoft.com/office/drawing/2014/main" id="{FD1F2091-38F8-4A23-A144-30E9B6D1E78F}"/>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Effect transition="in" filter="fade">
                                      <p:cBhvr>
                                        <p:cTn id="1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1" y="0"/>
            <a:ext cx="12191999" cy="6858000"/>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63</a:t>
            </a:fld>
            <a:endParaRPr lang="en-US" dirty="0"/>
          </a:p>
        </p:txBody>
      </p:sp>
      <p:sp>
        <p:nvSpPr>
          <p:cNvPr id="3" name="Footer Placeholder 2">
            <a:extLst>
              <a:ext uri="{FF2B5EF4-FFF2-40B4-BE49-F238E27FC236}">
                <a16:creationId xmlns:a16="http://schemas.microsoft.com/office/drawing/2014/main" id="{4ACCE2B2-489C-4285-AB99-BC3F104E4056}"/>
              </a:ext>
            </a:extLst>
          </p:cNvPr>
          <p:cNvSpPr>
            <a:spLocks noGrp="1"/>
          </p:cNvSpPr>
          <p:nvPr>
            <p:ph type="ftr" sz="quarter" idx="11"/>
          </p:nvPr>
        </p:nvSpPr>
        <p:spPr/>
        <p:txBody>
          <a:bodyPr/>
          <a:lstStyle/>
          <a:p>
            <a:r>
              <a:rPr lang="en-US" dirty="0"/>
              <a:t>Copyright 1992-2015, Leadership Strategies, Inc. V15.02</a:t>
            </a:r>
          </a:p>
        </p:txBody>
      </p:sp>
      <p:sp>
        <p:nvSpPr>
          <p:cNvPr id="13" name="Rectangle 12"/>
          <p:cNvSpPr/>
          <p:nvPr/>
        </p:nvSpPr>
        <p:spPr>
          <a:xfrm>
            <a:off x="2952770" y="1587317"/>
            <a:ext cx="6286457" cy="1333500"/>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PREPARE THE SESSION OBJECTIVE STATEMENT </a:t>
            </a:r>
          </a:p>
        </p:txBody>
      </p:sp>
      <p:sp>
        <p:nvSpPr>
          <p:cNvPr id="15" name="Footer Placeholder 4">
            <a:extLst>
              <a:ext uri="{FF2B5EF4-FFF2-40B4-BE49-F238E27FC236}">
                <a16:creationId xmlns:a16="http://schemas.microsoft.com/office/drawing/2014/main" id="{512833ED-26EA-4270-AC24-6C1C4E11F34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64</a:t>
            </a:fld>
            <a:endParaRPr lang="en-US" dirty="0"/>
          </a:p>
        </p:txBody>
      </p:sp>
      <p:sp>
        <p:nvSpPr>
          <p:cNvPr id="6" name="Title 5"/>
          <p:cNvSpPr>
            <a:spLocks noGrp="1"/>
          </p:cNvSpPr>
          <p:nvPr>
            <p:ph type="title"/>
          </p:nvPr>
        </p:nvSpPr>
        <p:spPr/>
        <p:txBody>
          <a:bodyPr anchor="ctr">
            <a:noAutofit/>
          </a:bodyPr>
          <a:lstStyle/>
          <a:p>
            <a:r>
              <a:rPr lang="en-US" sz="5000" dirty="0">
                <a:latin typeface="Arial" panose="020B0604020202020204" pitchFamily="34" charset="0"/>
                <a:cs typeface="Arial" panose="020B0604020202020204" pitchFamily="34" charset="0"/>
              </a:rPr>
              <a:t>FULL PRINCIPLE REVIEW</a:t>
            </a:r>
          </a:p>
        </p:txBody>
      </p:sp>
      <p:sp>
        <p:nvSpPr>
          <p:cNvPr id="5" name="Footer Placeholder 2">
            <a:extLst>
              <a:ext uri="{FF2B5EF4-FFF2-40B4-BE49-F238E27FC236}">
                <a16:creationId xmlns:a16="http://schemas.microsoft.com/office/drawing/2014/main" id="{4E324A80-4F02-4FAA-B512-7DE8DDCCE0EE}"/>
              </a:ext>
            </a:extLst>
          </p:cNvPr>
          <p:cNvSpPr>
            <a:spLocks noGrp="1"/>
          </p:cNvSpPr>
          <p:nvPr>
            <p:ph type="ftr" sz="quarter" idx="11"/>
          </p:nvPr>
        </p:nvSpPr>
        <p:spPr/>
        <p:txBody>
          <a:bodyPr/>
          <a:lstStyle/>
          <a:p>
            <a:r>
              <a:rPr lang="en-US" dirty="0"/>
              <a:t>Copyright 1992-2015, Leadership Strategies, Inc. V15.02</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65</a:t>
            </a:fld>
            <a:endParaRPr lang="en-US" dirty="0"/>
          </a:p>
        </p:txBody>
      </p:sp>
      <p:sp>
        <p:nvSpPr>
          <p:cNvPr id="27" name="Content Placeholder 26"/>
          <p:cNvSpPr>
            <a:spLocks noGrp="1"/>
          </p:cNvSpPr>
          <p:nvPr>
            <p:ph type="body" sz="quarter" idx="13"/>
          </p:nvPr>
        </p:nvSpPr>
        <p:spPr>
          <a:xfrm>
            <a:off x="560388" y="2351314"/>
            <a:ext cx="11426825" cy="3833968"/>
          </a:xfrm>
        </p:spPr>
        <p:txBody>
          <a:bodyPr>
            <a:normAutofit/>
          </a:bodyPr>
          <a:lstStyle/>
          <a:p>
            <a:pPr>
              <a:spcAft>
                <a:spcPts val="600"/>
              </a:spcAft>
            </a:pPr>
            <a:r>
              <a:rPr lang="en-US" sz="2400" dirty="0"/>
              <a:t>Purpose</a:t>
            </a:r>
          </a:p>
          <a:p>
            <a:pPr>
              <a:spcAft>
                <a:spcPts val="600"/>
              </a:spcAft>
            </a:pPr>
            <a:r>
              <a:rPr lang="en-US" sz="2400" dirty="0"/>
              <a:t>Product</a:t>
            </a:r>
          </a:p>
          <a:p>
            <a:pPr>
              <a:spcAft>
                <a:spcPts val="600"/>
              </a:spcAft>
            </a:pPr>
            <a:r>
              <a:rPr lang="en-US" sz="2400" dirty="0"/>
              <a:t>Participants</a:t>
            </a:r>
          </a:p>
          <a:p>
            <a:pPr>
              <a:spcAft>
                <a:spcPts val="600"/>
              </a:spcAft>
            </a:pPr>
            <a:r>
              <a:rPr lang="en-US" sz="2400" dirty="0"/>
              <a:t>Probable Issues</a:t>
            </a:r>
          </a:p>
          <a:p>
            <a:pPr>
              <a:spcAft>
                <a:spcPts val="600"/>
              </a:spcAft>
            </a:pPr>
            <a:r>
              <a:rPr lang="en-US" sz="2400" dirty="0"/>
              <a:t>Process</a:t>
            </a:r>
          </a:p>
          <a:p>
            <a:pPr>
              <a:spcAft>
                <a:spcPts val="600"/>
              </a:spcAft>
            </a:pPr>
            <a:r>
              <a:rPr lang="en-US" sz="2400" dirty="0"/>
              <a:t>Place</a:t>
            </a:r>
          </a:p>
        </p:txBody>
      </p:sp>
      <p:sp>
        <p:nvSpPr>
          <p:cNvPr id="2" name="Footer Placeholder 1">
            <a:extLst>
              <a:ext uri="{FF2B5EF4-FFF2-40B4-BE49-F238E27FC236}">
                <a16:creationId xmlns:a16="http://schemas.microsoft.com/office/drawing/2014/main" id="{A9F89200-DFDA-40A9-99EA-33A2A5201EE9}"/>
              </a:ext>
            </a:extLst>
          </p:cNvPr>
          <p:cNvSpPr>
            <a:spLocks noGrp="1"/>
          </p:cNvSpPr>
          <p:nvPr>
            <p:ph type="ftr" sz="quarter" idx="11"/>
          </p:nvPr>
        </p:nvSpPr>
        <p:spPr/>
        <p:txBody>
          <a:bodyPr/>
          <a:lstStyle/>
          <a:p>
            <a:r>
              <a:rPr lang="en-US"/>
              <a:t>Copyright 1992-2015, Leadership Strategies, Inc. V15.02</a:t>
            </a:r>
          </a:p>
        </p:txBody>
      </p:sp>
      <p:sp>
        <p:nvSpPr>
          <p:cNvPr id="23" name="Title 4"/>
          <p:cNvSpPr txBox="1">
            <a:spLocks/>
          </p:cNvSpPr>
          <p:nvPr/>
        </p:nvSpPr>
        <p:spPr>
          <a:xfrm>
            <a:off x="657225" y="1407837"/>
            <a:ext cx="8071290" cy="750637"/>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6 Ps to ask the project sponsor?</a:t>
            </a:r>
          </a:p>
        </p:txBody>
      </p:sp>
    </p:spTree>
    <p:extLst>
      <p:ext uri="{BB962C8B-B14F-4D97-AF65-F5344CB8AC3E}">
        <p14:creationId xmlns:p14="http://schemas.microsoft.com/office/powerpoint/2010/main" val="2764107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66</a:t>
            </a:fld>
            <a:endParaRPr lang="en-US" dirty="0"/>
          </a:p>
        </p:txBody>
      </p:sp>
      <p:sp>
        <p:nvSpPr>
          <p:cNvPr id="27" name="Content Placeholder 26"/>
          <p:cNvSpPr>
            <a:spLocks noGrp="1"/>
          </p:cNvSpPr>
          <p:nvPr>
            <p:ph type="body" sz="quarter" idx="13"/>
          </p:nvPr>
        </p:nvSpPr>
        <p:spPr>
          <a:xfrm>
            <a:off x="560388" y="2188030"/>
            <a:ext cx="11426825" cy="3997252"/>
          </a:xfrm>
        </p:spPr>
        <p:txBody>
          <a:bodyPr>
            <a:normAutofit/>
          </a:bodyPr>
          <a:lstStyle/>
          <a:p>
            <a:pPr>
              <a:spcAft>
                <a:spcPts val="600"/>
              </a:spcAft>
            </a:pPr>
            <a:r>
              <a:rPr lang="en-US" sz="2400" dirty="0"/>
              <a:t>People not in favor of session</a:t>
            </a:r>
          </a:p>
          <a:p>
            <a:pPr>
              <a:spcAft>
                <a:spcPts val="600"/>
              </a:spcAft>
            </a:pPr>
            <a:r>
              <a:rPr lang="en-US" sz="2400" dirty="0"/>
              <a:t>Those who stand to lose</a:t>
            </a:r>
          </a:p>
          <a:p>
            <a:pPr>
              <a:spcAft>
                <a:spcPts val="600"/>
              </a:spcAft>
            </a:pPr>
            <a:r>
              <a:rPr lang="en-US" sz="2400" dirty="0"/>
              <a:t>Those on unfavorable terms</a:t>
            </a:r>
          </a:p>
          <a:p>
            <a:pPr>
              <a:spcAft>
                <a:spcPts val="600"/>
              </a:spcAft>
            </a:pPr>
            <a:r>
              <a:rPr lang="en-US" sz="2400" dirty="0"/>
              <a:t>Naysayers</a:t>
            </a:r>
          </a:p>
        </p:txBody>
      </p:sp>
      <p:sp>
        <p:nvSpPr>
          <p:cNvPr id="2" name="Footer Placeholder 1">
            <a:extLst>
              <a:ext uri="{FF2B5EF4-FFF2-40B4-BE49-F238E27FC236}">
                <a16:creationId xmlns:a16="http://schemas.microsoft.com/office/drawing/2014/main" id="{3F3F137E-745B-4F82-8A9F-D667CC73A573}"/>
              </a:ext>
            </a:extLst>
          </p:cNvPr>
          <p:cNvSpPr>
            <a:spLocks noGrp="1"/>
          </p:cNvSpPr>
          <p:nvPr>
            <p:ph type="ftr" sz="quarter" idx="11"/>
          </p:nvPr>
        </p:nvSpPr>
        <p:spPr/>
        <p:txBody>
          <a:bodyPr/>
          <a:lstStyle/>
          <a:p>
            <a:r>
              <a:rPr lang="en-US"/>
              <a:t>Copyright 1992-2015, Leadership Strategies, Inc. V15.02</a:t>
            </a:r>
          </a:p>
        </p:txBody>
      </p:sp>
      <p:sp>
        <p:nvSpPr>
          <p:cNvPr id="23" name="Title 4"/>
          <p:cNvSpPr txBox="1">
            <a:spLocks/>
          </p:cNvSpPr>
          <p:nvPr/>
        </p:nvSpPr>
        <p:spPr>
          <a:xfrm>
            <a:off x="657225" y="1362786"/>
            <a:ext cx="9608004" cy="82524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types of participant attitudes to identify early?</a:t>
            </a:r>
          </a:p>
        </p:txBody>
      </p:sp>
    </p:spTree>
    <p:extLst>
      <p:ext uri="{BB962C8B-B14F-4D97-AF65-F5344CB8AC3E}">
        <p14:creationId xmlns:p14="http://schemas.microsoft.com/office/powerpoint/2010/main" val="1110508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67</a:t>
            </a:fld>
            <a:endParaRPr lang="en-US" dirty="0"/>
          </a:p>
        </p:txBody>
      </p:sp>
      <p:sp>
        <p:nvSpPr>
          <p:cNvPr id="27" name="Content Placeholder 26"/>
          <p:cNvSpPr>
            <a:spLocks noGrp="1"/>
          </p:cNvSpPr>
          <p:nvPr>
            <p:ph type="body" sz="quarter" idx="13"/>
          </p:nvPr>
        </p:nvSpPr>
        <p:spPr>
          <a:xfrm>
            <a:off x="560388" y="2539551"/>
            <a:ext cx="11426825" cy="3645730"/>
          </a:xfrm>
        </p:spPr>
        <p:txBody>
          <a:bodyPr>
            <a:normAutofit/>
          </a:bodyPr>
          <a:lstStyle/>
          <a:p>
            <a:pPr>
              <a:lnSpc>
                <a:spcPct val="80000"/>
              </a:lnSpc>
              <a:spcAft>
                <a:spcPts val="600"/>
              </a:spcAft>
            </a:pPr>
            <a:r>
              <a:rPr lang="en-US" sz="2400" dirty="0">
                <a:solidFill>
                  <a:srgbClr val="F26522"/>
                </a:solidFill>
                <a:latin typeface="Franklin Gothic Medium"/>
                <a:cs typeface="Franklin Gothic Medium"/>
              </a:rPr>
              <a:t>O</a:t>
            </a:r>
            <a:r>
              <a:rPr lang="en-US" sz="2400" dirty="0"/>
              <a:t>rder of the processes </a:t>
            </a:r>
          </a:p>
          <a:p>
            <a:pPr>
              <a:lnSpc>
                <a:spcPct val="80000"/>
              </a:lnSpc>
              <a:spcAft>
                <a:spcPts val="600"/>
              </a:spcAft>
            </a:pPr>
            <a:r>
              <a:rPr lang="en-US" sz="2400" dirty="0">
                <a:solidFill>
                  <a:srgbClr val="F26522"/>
                </a:solidFill>
                <a:latin typeface="Franklin Gothic Medium"/>
                <a:cs typeface="Franklin Gothic Medium"/>
              </a:rPr>
              <a:t>P</a:t>
            </a:r>
            <a:r>
              <a:rPr lang="en-US" sz="2400" dirty="0"/>
              <a:t>rocess technique </a:t>
            </a:r>
          </a:p>
          <a:p>
            <a:pPr>
              <a:lnSpc>
                <a:spcPct val="80000"/>
              </a:lnSpc>
              <a:spcAft>
                <a:spcPts val="600"/>
              </a:spcAft>
            </a:pPr>
            <a:r>
              <a:rPr lang="en-US" sz="2400" dirty="0">
                <a:solidFill>
                  <a:srgbClr val="F26522"/>
                </a:solidFill>
                <a:latin typeface="Franklin Gothic Medium"/>
                <a:cs typeface="Franklin Gothic Medium"/>
              </a:rPr>
              <a:t>Q</a:t>
            </a:r>
            <a:r>
              <a:rPr lang="en-US" sz="2400" dirty="0"/>
              <a:t>uestion (starting)</a:t>
            </a:r>
          </a:p>
          <a:p>
            <a:pPr>
              <a:lnSpc>
                <a:spcPct val="80000"/>
              </a:lnSpc>
              <a:spcAft>
                <a:spcPts val="600"/>
              </a:spcAft>
            </a:pPr>
            <a:r>
              <a:rPr lang="en-US" sz="2400" dirty="0">
                <a:solidFill>
                  <a:srgbClr val="F26522"/>
                </a:solidFill>
                <a:latin typeface="Franklin Gothic Medium"/>
                <a:cs typeface="Franklin Gothic Medium"/>
              </a:rPr>
              <a:t>R</a:t>
            </a:r>
            <a:r>
              <a:rPr lang="en-US" sz="2400" dirty="0"/>
              <a:t>ecording format</a:t>
            </a:r>
          </a:p>
          <a:p>
            <a:pPr>
              <a:lnSpc>
                <a:spcPct val="80000"/>
              </a:lnSpc>
              <a:spcAft>
                <a:spcPts val="600"/>
              </a:spcAft>
            </a:pPr>
            <a:r>
              <a:rPr lang="en-US" sz="2400" dirty="0">
                <a:solidFill>
                  <a:srgbClr val="F26522"/>
                </a:solidFill>
                <a:latin typeface="Franklin Gothic Medium"/>
                <a:cs typeface="Franklin Gothic Medium"/>
              </a:rPr>
              <a:t>S</a:t>
            </a:r>
            <a:r>
              <a:rPr lang="en-US" sz="2400" dirty="0"/>
              <a:t>upplies </a:t>
            </a:r>
          </a:p>
          <a:p>
            <a:pPr>
              <a:lnSpc>
                <a:spcPct val="80000"/>
              </a:lnSpc>
              <a:spcAft>
                <a:spcPts val="600"/>
              </a:spcAft>
            </a:pPr>
            <a:r>
              <a:rPr lang="en-US" sz="2400" dirty="0">
                <a:solidFill>
                  <a:srgbClr val="F26522"/>
                </a:solidFill>
                <a:latin typeface="Franklin Gothic Medium"/>
                <a:cs typeface="Franklin Gothic Medium"/>
              </a:rPr>
              <a:t>T</a:t>
            </a:r>
            <a:r>
              <a:rPr lang="en-US" sz="2400" dirty="0"/>
              <a:t>iming</a:t>
            </a:r>
          </a:p>
        </p:txBody>
      </p:sp>
      <p:sp>
        <p:nvSpPr>
          <p:cNvPr id="2" name="Footer Placeholder 1">
            <a:extLst>
              <a:ext uri="{FF2B5EF4-FFF2-40B4-BE49-F238E27FC236}">
                <a16:creationId xmlns:a16="http://schemas.microsoft.com/office/drawing/2014/main" id="{D17BD74D-C09D-46D7-A86D-D1475C836CDA}"/>
              </a:ext>
            </a:extLst>
          </p:cNvPr>
          <p:cNvSpPr>
            <a:spLocks noGrp="1"/>
          </p:cNvSpPr>
          <p:nvPr>
            <p:ph type="ftr" sz="quarter" idx="11"/>
          </p:nvPr>
        </p:nvSpPr>
        <p:spPr/>
        <p:txBody>
          <a:bodyPr/>
          <a:lstStyle/>
          <a:p>
            <a:r>
              <a:rPr lang="en-US"/>
              <a:t>Copyright 1992-2015, Leadership Strategies, Inc. V15.02</a:t>
            </a:r>
          </a:p>
        </p:txBody>
      </p:sp>
      <p:sp>
        <p:nvSpPr>
          <p:cNvPr id="23" name="Title 4"/>
          <p:cNvSpPr txBox="1">
            <a:spLocks/>
          </p:cNvSpPr>
          <p:nvPr/>
        </p:nvSpPr>
        <p:spPr>
          <a:xfrm>
            <a:off x="657225" y="1420684"/>
            <a:ext cx="8704489" cy="910819"/>
          </a:xfrm>
          <a:prstGeom prst="rect">
            <a:avLst/>
          </a:prstGeom>
        </p:spPr>
        <p:txBody>
          <a:bodyPr vert="horz" lIns="91440" tIns="45720" rIns="91440" bIns="45720" rtlCol="0" anchor="t">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If you know your process cold, what are the six things you will know?</a:t>
            </a:r>
          </a:p>
        </p:txBody>
      </p:sp>
    </p:spTree>
    <p:extLst>
      <p:ext uri="{BB962C8B-B14F-4D97-AF65-F5344CB8AC3E}">
        <p14:creationId xmlns:p14="http://schemas.microsoft.com/office/powerpoint/2010/main" val="997148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68</a:t>
            </a:fld>
            <a:endParaRPr lang="en-US" dirty="0"/>
          </a:p>
        </p:txBody>
      </p:sp>
      <p:sp>
        <p:nvSpPr>
          <p:cNvPr id="27" name="Content Placeholder 26"/>
          <p:cNvSpPr>
            <a:spLocks noGrp="1"/>
          </p:cNvSpPr>
          <p:nvPr>
            <p:ph type="body" sz="quarter" idx="13"/>
          </p:nvPr>
        </p:nvSpPr>
        <p:spPr>
          <a:xfrm>
            <a:off x="560388" y="2133862"/>
            <a:ext cx="11426825" cy="4051419"/>
          </a:xfrm>
        </p:spPr>
        <p:txBody>
          <a:bodyPr>
            <a:normAutofit/>
          </a:bodyPr>
          <a:lstStyle/>
          <a:p>
            <a:pPr>
              <a:spcAft>
                <a:spcPts val="600"/>
              </a:spcAft>
            </a:pPr>
            <a:r>
              <a:rPr lang="en-US" sz="2400" dirty="0"/>
              <a:t>To temporarily move from the role of a facilitator to that of a participant</a:t>
            </a:r>
          </a:p>
          <a:p>
            <a:pPr marL="0" indent="0">
              <a:spcAft>
                <a:spcPts val="600"/>
              </a:spcAft>
              <a:buNone/>
            </a:pPr>
            <a:endParaRPr lang="en-US" sz="2400" dirty="0"/>
          </a:p>
          <a:p>
            <a:pPr>
              <a:spcBef>
                <a:spcPts val="7200"/>
              </a:spcBef>
              <a:spcAft>
                <a:spcPts val="600"/>
              </a:spcAft>
            </a:pPr>
            <a:r>
              <a:rPr lang="en-US" sz="2400" dirty="0"/>
              <a:t>The facilitator “changes hats” from that of a facilitator to that of a participant and then “changes hats” back to the facilitator role</a:t>
            </a:r>
          </a:p>
        </p:txBody>
      </p:sp>
      <p:sp>
        <p:nvSpPr>
          <p:cNvPr id="2" name="Footer Placeholder 1">
            <a:extLst>
              <a:ext uri="{FF2B5EF4-FFF2-40B4-BE49-F238E27FC236}">
                <a16:creationId xmlns:a16="http://schemas.microsoft.com/office/drawing/2014/main" id="{A535BA95-C636-4FDA-819D-675FAAA70605}"/>
              </a:ext>
            </a:extLst>
          </p:cNvPr>
          <p:cNvSpPr>
            <a:spLocks noGrp="1"/>
          </p:cNvSpPr>
          <p:nvPr>
            <p:ph type="ftr" sz="quarter" idx="11"/>
          </p:nvPr>
        </p:nvSpPr>
        <p:spPr/>
        <p:txBody>
          <a:bodyPr/>
          <a:lstStyle/>
          <a:p>
            <a:r>
              <a:rPr lang="en-US"/>
              <a:t>Copyright 1992-2015, Leadership Strategies, Inc. V15.02</a:t>
            </a:r>
          </a:p>
        </p:txBody>
      </p:sp>
      <p:sp>
        <p:nvSpPr>
          <p:cNvPr id="23" name="Title 4"/>
          <p:cNvSpPr txBox="1">
            <a:spLocks/>
          </p:cNvSpPr>
          <p:nvPr/>
        </p:nvSpPr>
        <p:spPr>
          <a:xfrm>
            <a:off x="657225" y="1212636"/>
            <a:ext cx="8071290" cy="114898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Why use the “hat technique?”</a:t>
            </a:r>
          </a:p>
        </p:txBody>
      </p:sp>
      <p:sp>
        <p:nvSpPr>
          <p:cNvPr id="6" name="Title 4"/>
          <p:cNvSpPr txBox="1">
            <a:spLocks/>
          </p:cNvSpPr>
          <p:nvPr/>
        </p:nvSpPr>
        <p:spPr>
          <a:xfrm>
            <a:off x="560388" y="2831371"/>
            <a:ext cx="8071290" cy="114898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How do you use the “hat technique?”</a:t>
            </a:r>
          </a:p>
        </p:txBody>
      </p:sp>
      <p:sp>
        <p:nvSpPr>
          <p:cNvPr id="7" name="TextBox 6"/>
          <p:cNvSpPr txBox="1"/>
          <p:nvPr/>
        </p:nvSpPr>
        <p:spPr>
          <a:xfrm>
            <a:off x="11792288" y="383425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69</a:t>
            </a:fld>
            <a:endParaRPr lang="en-US" dirty="0"/>
          </a:p>
        </p:txBody>
      </p:sp>
      <p:sp>
        <p:nvSpPr>
          <p:cNvPr id="27" name="Content Placeholder 26"/>
          <p:cNvSpPr>
            <a:spLocks noGrp="1"/>
          </p:cNvSpPr>
          <p:nvPr>
            <p:ph type="body" sz="quarter" idx="13"/>
          </p:nvPr>
        </p:nvSpPr>
        <p:spPr>
          <a:xfrm>
            <a:off x="560388" y="2645228"/>
            <a:ext cx="11426825" cy="3540053"/>
          </a:xfrm>
        </p:spPr>
        <p:txBody>
          <a:bodyPr>
            <a:normAutofit/>
          </a:bodyPr>
          <a:lstStyle/>
          <a:p>
            <a:pPr>
              <a:spcAft>
                <a:spcPts val="600"/>
              </a:spcAft>
            </a:pPr>
            <a:r>
              <a:rPr lang="en-US" sz="2400" dirty="0"/>
              <a:t>The U-shape or</a:t>
            </a:r>
          </a:p>
          <a:p>
            <a:pPr>
              <a:spcAft>
                <a:spcPts val="600"/>
              </a:spcAft>
            </a:pPr>
            <a:r>
              <a:rPr lang="en-US" sz="2400" dirty="0"/>
              <a:t>Semi circle</a:t>
            </a:r>
          </a:p>
        </p:txBody>
      </p:sp>
      <p:sp>
        <p:nvSpPr>
          <p:cNvPr id="2" name="Footer Placeholder 1">
            <a:extLst>
              <a:ext uri="{FF2B5EF4-FFF2-40B4-BE49-F238E27FC236}">
                <a16:creationId xmlns:a16="http://schemas.microsoft.com/office/drawing/2014/main" id="{815C8A2A-463D-4504-A34D-6D4BA4DCF696}"/>
              </a:ext>
            </a:extLst>
          </p:cNvPr>
          <p:cNvSpPr>
            <a:spLocks noGrp="1"/>
          </p:cNvSpPr>
          <p:nvPr>
            <p:ph type="ftr" sz="quarter" idx="11"/>
          </p:nvPr>
        </p:nvSpPr>
        <p:spPr/>
        <p:txBody>
          <a:bodyPr/>
          <a:lstStyle/>
          <a:p>
            <a:r>
              <a:rPr lang="en-US"/>
              <a:t>Copyright 1992-2015, Leadership Strategies, Inc. V15.02</a:t>
            </a:r>
          </a:p>
        </p:txBody>
      </p:sp>
      <p:sp>
        <p:nvSpPr>
          <p:cNvPr id="23" name="Title 4"/>
          <p:cNvSpPr txBox="1">
            <a:spLocks/>
          </p:cNvSpPr>
          <p:nvPr/>
        </p:nvSpPr>
        <p:spPr>
          <a:xfrm>
            <a:off x="560387" y="1496243"/>
            <a:ext cx="9781041" cy="114898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is the preferred room set-up for a facilitated session?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The 12 Bases to Cover</a:t>
            </a:r>
          </a:p>
        </p:txBody>
      </p:sp>
      <p:sp>
        <p:nvSpPr>
          <p:cNvPr id="31" name="Slide Number Placeholder 30"/>
          <p:cNvSpPr>
            <a:spLocks noGrp="1"/>
          </p:cNvSpPr>
          <p:nvPr>
            <p:ph type="sldNum" sz="quarter" idx="12"/>
          </p:nvPr>
        </p:nvSpPr>
        <p:spPr/>
        <p:txBody>
          <a:bodyPr/>
          <a:lstStyle/>
          <a:p>
            <a:fld id="{F29FD61F-2294-5D42-A9D7-9928D42B3773}" type="slidenum">
              <a:rPr lang="en-US" smtClean="0"/>
              <a:pPr/>
              <a:t>7</a:t>
            </a:fld>
            <a:endParaRPr lang="en-US" dirty="0"/>
          </a:p>
        </p:txBody>
      </p:sp>
      <p:sp>
        <p:nvSpPr>
          <p:cNvPr id="3" name="Footer Placeholder 2">
            <a:extLst>
              <a:ext uri="{FF2B5EF4-FFF2-40B4-BE49-F238E27FC236}">
                <a16:creationId xmlns:a16="http://schemas.microsoft.com/office/drawing/2014/main" id="{A382F230-1C8B-4F3D-9457-02719C5EF9ED}"/>
              </a:ext>
            </a:extLst>
          </p:cNvPr>
          <p:cNvSpPr>
            <a:spLocks noGrp="1"/>
          </p:cNvSpPr>
          <p:nvPr>
            <p:ph type="ftr" sz="quarter" idx="11"/>
          </p:nvPr>
        </p:nvSpPr>
        <p:spPr/>
        <p:txBody>
          <a:bodyPr/>
          <a:lstStyle/>
          <a:p>
            <a:r>
              <a:rPr lang="en-US"/>
              <a:t>Copyright 1992-2015, Leadership Strategies, Inc. V15.02</a:t>
            </a:r>
          </a:p>
        </p:txBody>
      </p:sp>
      <p:sp>
        <p:nvSpPr>
          <p:cNvPr id="18" name="Rounded Rectangle 17"/>
          <p:cNvSpPr/>
          <p:nvPr/>
        </p:nvSpPr>
        <p:spPr>
          <a:xfrm>
            <a:off x="5650453" y="2156218"/>
            <a:ext cx="3544664" cy="883386"/>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Sponsor</a:t>
            </a:r>
          </a:p>
        </p:txBody>
      </p:sp>
      <p:sp>
        <p:nvSpPr>
          <p:cNvPr id="19" name="Rounded Rectangle 18"/>
          <p:cNvSpPr/>
          <p:nvPr/>
        </p:nvSpPr>
        <p:spPr>
          <a:xfrm>
            <a:off x="5650453" y="3290951"/>
            <a:ext cx="3544664" cy="883386"/>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Planning Team</a:t>
            </a:r>
          </a:p>
        </p:txBody>
      </p:sp>
      <p:sp>
        <p:nvSpPr>
          <p:cNvPr id="20" name="Rounded Rectangle 19"/>
          <p:cNvSpPr/>
          <p:nvPr/>
        </p:nvSpPr>
        <p:spPr>
          <a:xfrm>
            <a:off x="5650453" y="4425683"/>
            <a:ext cx="3544664" cy="883386"/>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Participants</a:t>
            </a:r>
          </a:p>
        </p:txBody>
      </p:sp>
      <p:pic>
        <p:nvPicPr>
          <p:cNvPr id="49" name="Picture 48"/>
          <p:cNvPicPr>
            <a:picLocks noChangeAspect="1"/>
          </p:cNvPicPr>
          <p:nvPr/>
        </p:nvPicPr>
        <p:blipFill>
          <a:blip r:embed="rId3"/>
          <a:stretch>
            <a:fillRect/>
          </a:stretch>
        </p:blipFill>
        <p:spPr>
          <a:xfrm>
            <a:off x="2595990" y="2114916"/>
            <a:ext cx="1952736" cy="2255272"/>
          </a:xfrm>
          <a:prstGeom prst="rect">
            <a:avLst/>
          </a:prstGeom>
        </p:spPr>
      </p:pic>
      <p:sp>
        <p:nvSpPr>
          <p:cNvPr id="50" name="TextBox 49"/>
          <p:cNvSpPr txBox="1"/>
          <p:nvPr/>
        </p:nvSpPr>
        <p:spPr>
          <a:xfrm>
            <a:off x="2650976" y="4337219"/>
            <a:ext cx="1897751" cy="672107"/>
          </a:xfrm>
          <a:prstGeom prst="rect">
            <a:avLst/>
          </a:prstGeom>
          <a:noFill/>
        </p:spPr>
        <p:txBody>
          <a:bodyPr wrap="square" rtlCol="0" anchor="t">
            <a:spAutoFit/>
          </a:bodyPr>
          <a:lstStyle/>
          <a:p>
            <a:pPr algn="ctr">
              <a:lnSpc>
                <a:spcPts val="5300"/>
              </a:lnSpc>
            </a:pPr>
            <a:r>
              <a:rPr lang="en-US" sz="2400" dirty="0">
                <a:solidFill>
                  <a:srgbClr val="00467F"/>
                </a:solidFill>
                <a:latin typeface="Arial" panose="020B0604020202020204" pitchFamily="34" charset="0"/>
                <a:cs typeface="Arial" panose="020B0604020202020204" pitchFamily="34" charset="0"/>
              </a:rPr>
              <a:t>The People</a:t>
            </a:r>
          </a:p>
        </p:txBody>
      </p:sp>
      <p:sp>
        <p:nvSpPr>
          <p:cNvPr id="9" name="TextBox 8"/>
          <p:cNvSpPr txBox="1"/>
          <p:nvPr/>
        </p:nvSpPr>
        <p:spPr>
          <a:xfrm>
            <a:off x="11004468" y="445187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70</a:t>
            </a:fld>
            <a:endParaRPr lang="en-US" dirty="0"/>
          </a:p>
        </p:txBody>
      </p:sp>
      <p:sp>
        <p:nvSpPr>
          <p:cNvPr id="2" name="Footer Placeholder 1">
            <a:extLst>
              <a:ext uri="{FF2B5EF4-FFF2-40B4-BE49-F238E27FC236}">
                <a16:creationId xmlns:a16="http://schemas.microsoft.com/office/drawing/2014/main" id="{7933CE9D-6B05-42F2-BCB4-C39BA54AE33A}"/>
              </a:ext>
            </a:extLst>
          </p:cNvPr>
          <p:cNvSpPr>
            <a:spLocks noGrp="1"/>
          </p:cNvSpPr>
          <p:nvPr>
            <p:ph type="ftr" sz="quarter" idx="11"/>
          </p:nvPr>
        </p:nvSpPr>
        <p:spPr/>
        <p:txBody>
          <a:bodyPr/>
          <a:lstStyle/>
          <a:p>
            <a:r>
              <a:rPr lang="en-US"/>
              <a:t>Copyright 1992-2015, Leadership Strategies, Inc. V15.02</a:t>
            </a:r>
          </a:p>
        </p:txBody>
      </p:sp>
      <p:sp>
        <p:nvSpPr>
          <p:cNvPr id="6" name="Content Placeholder 26"/>
          <p:cNvSpPr txBox="1">
            <a:spLocks/>
          </p:cNvSpPr>
          <p:nvPr/>
        </p:nvSpPr>
        <p:spPr>
          <a:xfrm>
            <a:off x="657225" y="2665629"/>
            <a:ext cx="8071290" cy="740794"/>
          </a:xfrm>
          <a:prstGeom prst="rect">
            <a:avLst/>
          </a:prstGeom>
        </p:spPr>
        <p:txBody>
          <a:bodyPr vert="horz" lIns="91440" tIns="45720" rIns="91440" bIns="45720" rtlCol="0">
            <a:normAutofit/>
          </a:bodyPr>
          <a:lstStyle/>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Round-robins and walking the room</a:t>
            </a:r>
          </a:p>
        </p:txBody>
      </p:sp>
      <p:sp>
        <p:nvSpPr>
          <p:cNvPr id="7" name="Title 4"/>
          <p:cNvSpPr txBox="1">
            <a:spLocks/>
          </p:cNvSpPr>
          <p:nvPr/>
        </p:nvSpPr>
        <p:spPr>
          <a:xfrm>
            <a:off x="657224" y="1374551"/>
            <a:ext cx="10950057" cy="1129163"/>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the set-up is a conference room, what are some strategies for addressing that room set-up?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71</a:t>
            </a:fld>
            <a:endParaRPr lang="en-US" dirty="0"/>
          </a:p>
        </p:txBody>
      </p:sp>
      <p:sp>
        <p:nvSpPr>
          <p:cNvPr id="27" name="Content Placeholder 26"/>
          <p:cNvSpPr>
            <a:spLocks noGrp="1"/>
          </p:cNvSpPr>
          <p:nvPr>
            <p:ph type="body" sz="quarter" idx="13"/>
          </p:nvPr>
        </p:nvSpPr>
        <p:spPr>
          <a:xfrm>
            <a:off x="560388" y="2207260"/>
            <a:ext cx="11426825" cy="3978022"/>
          </a:xfrm>
        </p:spPr>
        <p:txBody>
          <a:bodyPr>
            <a:normAutofit/>
          </a:bodyPr>
          <a:lstStyle/>
          <a:p>
            <a:pPr>
              <a:spcAft>
                <a:spcPts val="600"/>
              </a:spcAft>
            </a:pPr>
            <a:r>
              <a:rPr lang="en-US" sz="2400" dirty="0"/>
              <a:t>Breakouts and use of names</a:t>
            </a:r>
          </a:p>
        </p:txBody>
      </p:sp>
      <p:sp>
        <p:nvSpPr>
          <p:cNvPr id="2" name="Footer Placeholder 1">
            <a:extLst>
              <a:ext uri="{FF2B5EF4-FFF2-40B4-BE49-F238E27FC236}">
                <a16:creationId xmlns:a16="http://schemas.microsoft.com/office/drawing/2014/main" id="{4B47A191-4BC2-466B-9421-FCDE0B016D1D}"/>
              </a:ext>
            </a:extLst>
          </p:cNvPr>
          <p:cNvSpPr>
            <a:spLocks noGrp="1"/>
          </p:cNvSpPr>
          <p:nvPr>
            <p:ph type="ftr" sz="quarter" idx="11"/>
          </p:nvPr>
        </p:nvSpPr>
        <p:spPr/>
        <p:txBody>
          <a:bodyPr/>
          <a:lstStyle/>
          <a:p>
            <a:r>
              <a:rPr lang="en-US"/>
              <a:t>Copyright 1992-2015, Leadership Strategies, Inc. V15.02</a:t>
            </a:r>
          </a:p>
        </p:txBody>
      </p:sp>
      <p:sp>
        <p:nvSpPr>
          <p:cNvPr id="23" name="Title 4"/>
          <p:cNvSpPr txBox="1">
            <a:spLocks/>
          </p:cNvSpPr>
          <p:nvPr/>
        </p:nvSpPr>
        <p:spPr>
          <a:xfrm>
            <a:off x="560388" y="1381165"/>
            <a:ext cx="9791926" cy="826096"/>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the set-up is classroom style, what are the strategies?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1</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72</a:t>
            </a:fld>
            <a:endParaRPr lang="en-US" dirty="0"/>
          </a:p>
        </p:txBody>
      </p:sp>
      <p:sp>
        <p:nvSpPr>
          <p:cNvPr id="6" name="Content Placeholder 5"/>
          <p:cNvSpPr>
            <a:spLocks noGrp="1"/>
          </p:cNvSpPr>
          <p:nvPr>
            <p:ph type="body" sz="quarter" idx="13"/>
          </p:nvPr>
        </p:nvSpPr>
        <p:spPr>
          <a:xfrm>
            <a:off x="560388" y="2246312"/>
            <a:ext cx="5404983" cy="3938969"/>
          </a:xfrm>
        </p:spPr>
        <p:txBody>
          <a:bodyPr>
            <a:noAutofit/>
          </a:bodyPr>
          <a:lstStyle/>
          <a:p>
            <a:pPr marL="514350" indent="-514350">
              <a:lnSpc>
                <a:spcPct val="100000"/>
              </a:lnSpc>
              <a:buFont typeface="+mj-lt"/>
              <a:buAutoNum type="alphaUcPeriod"/>
            </a:pPr>
            <a:r>
              <a:rPr lang="en-US" sz="2400" dirty="0"/>
              <a:t>Interview Sponsor</a:t>
            </a:r>
          </a:p>
          <a:p>
            <a:pPr marL="514350" indent="-514350">
              <a:lnSpc>
                <a:spcPct val="100000"/>
              </a:lnSpc>
              <a:buFont typeface="+mj-lt"/>
              <a:buAutoNum type="alphaUcPeriod"/>
            </a:pPr>
            <a:r>
              <a:rPr lang="en-US" sz="2400" dirty="0"/>
              <a:t>Identify Key Roles in Session</a:t>
            </a:r>
          </a:p>
          <a:p>
            <a:pPr marL="514350" indent="-514350">
              <a:lnSpc>
                <a:spcPct val="100000"/>
              </a:lnSpc>
              <a:buFont typeface="+mj-lt"/>
              <a:buAutoNum type="alphaUcPeriod"/>
            </a:pPr>
            <a:r>
              <a:rPr lang="en-US" sz="2400" dirty="0"/>
              <a:t>Define Objective and Agenda</a:t>
            </a:r>
          </a:p>
          <a:p>
            <a:pPr marL="514350" indent="-514350">
              <a:lnSpc>
                <a:spcPct val="100000"/>
              </a:lnSpc>
              <a:buFont typeface="+mj-lt"/>
              <a:buAutoNum type="alphaUcPeriod"/>
            </a:pPr>
            <a:r>
              <a:rPr lang="en-US" sz="2400" dirty="0"/>
              <a:t>Prepare Sample Deliverable</a:t>
            </a:r>
          </a:p>
          <a:p>
            <a:pPr marL="514350" indent="-514350">
              <a:lnSpc>
                <a:spcPct val="100000"/>
              </a:lnSpc>
              <a:buFont typeface="+mj-lt"/>
              <a:buAutoNum type="alphaUcPeriod"/>
            </a:pPr>
            <a:r>
              <a:rPr lang="en-US" sz="2400" dirty="0"/>
              <a:t>Know the Process Cold</a:t>
            </a:r>
          </a:p>
          <a:p>
            <a:pPr marL="514350" indent="-514350">
              <a:lnSpc>
                <a:spcPct val="100000"/>
              </a:lnSpc>
              <a:buFont typeface="+mj-lt"/>
              <a:buAutoNum type="alphaUcPeriod"/>
            </a:pPr>
            <a:r>
              <a:rPr lang="en-US" sz="2400" dirty="0"/>
              <a:t>Educate the Project Team</a:t>
            </a:r>
          </a:p>
        </p:txBody>
      </p:sp>
      <p:sp>
        <p:nvSpPr>
          <p:cNvPr id="7" name="Content Placeholder 6"/>
          <p:cNvSpPr>
            <a:spLocks noGrp="1"/>
          </p:cNvSpPr>
          <p:nvPr>
            <p:ph idx="4294967295"/>
          </p:nvPr>
        </p:nvSpPr>
        <p:spPr>
          <a:xfrm>
            <a:off x="6525078" y="2230573"/>
            <a:ext cx="5106534" cy="3938969"/>
          </a:xfrm>
        </p:spPr>
        <p:txBody>
          <a:bodyPr>
            <a:normAutofit/>
          </a:bodyPr>
          <a:lstStyle/>
          <a:p>
            <a:pPr marL="514350" indent="-514350">
              <a:lnSpc>
                <a:spcPct val="100000"/>
              </a:lnSpc>
              <a:buClr>
                <a:srgbClr val="009383"/>
              </a:buClr>
              <a:buFont typeface="+mj-lt"/>
              <a:buAutoNum type="alphaUcPeriod" startAt="7"/>
            </a:pPr>
            <a:r>
              <a:rPr lang="en-US" sz="2400" b="0" dirty="0">
                <a:solidFill>
                  <a:schemeClr val="tx1"/>
                </a:solidFill>
              </a:rPr>
              <a:t>Prepare for Hat Technique</a:t>
            </a:r>
          </a:p>
          <a:p>
            <a:pPr marL="514350" indent="-514350">
              <a:lnSpc>
                <a:spcPct val="100000"/>
              </a:lnSpc>
              <a:buClr>
                <a:srgbClr val="009383"/>
              </a:buClr>
              <a:buFont typeface="+mj-lt"/>
              <a:buAutoNum type="alphaUcPeriod" startAt="7"/>
            </a:pPr>
            <a:r>
              <a:rPr lang="en-US" sz="2400" b="0" dirty="0">
                <a:solidFill>
                  <a:schemeClr val="tx1"/>
                </a:solidFill>
              </a:rPr>
              <a:t>Interview the Participants</a:t>
            </a:r>
          </a:p>
          <a:p>
            <a:pPr marL="514350" indent="-514350">
              <a:lnSpc>
                <a:spcPct val="100000"/>
              </a:lnSpc>
              <a:buClr>
                <a:srgbClr val="009383"/>
              </a:buClr>
              <a:buFont typeface="+mj-lt"/>
              <a:buAutoNum type="alphaUcPeriod" startAt="7"/>
            </a:pPr>
            <a:r>
              <a:rPr lang="en-US" sz="2400" b="0" dirty="0">
                <a:solidFill>
                  <a:schemeClr val="tx1"/>
                </a:solidFill>
              </a:rPr>
              <a:t>Get Oriented on the Business Arena</a:t>
            </a:r>
          </a:p>
          <a:p>
            <a:pPr marL="514350" indent="-514350">
              <a:lnSpc>
                <a:spcPct val="100000"/>
              </a:lnSpc>
              <a:buClr>
                <a:srgbClr val="009383"/>
              </a:buClr>
              <a:buFont typeface="+mj-lt"/>
              <a:buAutoNum type="alphaUcPeriod" startAt="7"/>
            </a:pPr>
            <a:r>
              <a:rPr lang="en-US" sz="2400" b="0" dirty="0">
                <a:solidFill>
                  <a:schemeClr val="tx1"/>
                </a:solidFill>
              </a:rPr>
              <a:t>Prepare the Room</a:t>
            </a:r>
          </a:p>
          <a:p>
            <a:pPr marL="514350" indent="-514350">
              <a:lnSpc>
                <a:spcPct val="100000"/>
              </a:lnSpc>
              <a:buClr>
                <a:srgbClr val="009383"/>
              </a:buClr>
              <a:buFont typeface="+mj-lt"/>
              <a:buAutoNum type="alphaUcPeriod" startAt="7"/>
            </a:pPr>
            <a:r>
              <a:rPr lang="en-US" sz="2400" b="0" dirty="0">
                <a:solidFill>
                  <a:schemeClr val="tx1"/>
                </a:solidFill>
              </a:rPr>
              <a:t>Prepare Opening</a:t>
            </a:r>
          </a:p>
        </p:txBody>
      </p:sp>
      <p:sp>
        <p:nvSpPr>
          <p:cNvPr id="8" name="Title 4"/>
          <p:cNvSpPr txBox="1">
            <a:spLocks/>
          </p:cNvSpPr>
          <p:nvPr/>
        </p:nvSpPr>
        <p:spPr>
          <a:xfrm>
            <a:off x="610734" y="1017778"/>
            <a:ext cx="8071290" cy="1143000"/>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Preparing for Success</a:t>
            </a:r>
          </a:p>
        </p:txBody>
      </p:sp>
      <p:sp>
        <p:nvSpPr>
          <p:cNvPr id="10" name="TextBox 9"/>
          <p:cNvSpPr txBox="1"/>
          <p:nvPr/>
        </p:nvSpPr>
        <p:spPr>
          <a:xfrm>
            <a:off x="560388" y="1741880"/>
            <a:ext cx="3289490"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Covering All the Bases</a:t>
            </a: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73</a:t>
            </a:fld>
            <a:endParaRPr lang="en-US" dirty="0"/>
          </a:p>
        </p:txBody>
      </p:sp>
      <p:sp>
        <p:nvSpPr>
          <p:cNvPr id="3" name="Footer Placeholder 2">
            <a:extLst>
              <a:ext uri="{FF2B5EF4-FFF2-40B4-BE49-F238E27FC236}">
                <a16:creationId xmlns:a16="http://schemas.microsoft.com/office/drawing/2014/main" id="{AAE37575-9E7F-4205-9171-6851B7FD8595}"/>
              </a:ext>
            </a:extLst>
          </p:cNvPr>
          <p:cNvSpPr>
            <a:spLocks noGrp="1"/>
          </p:cNvSpPr>
          <p:nvPr>
            <p:ph type="ftr" sz="quarter" idx="11"/>
          </p:nvPr>
        </p:nvSpPr>
        <p:spPr/>
        <p:txBody>
          <a:bodyPr/>
          <a:lstStyle/>
          <a:p>
            <a:r>
              <a:rPr lang="en-US"/>
              <a:t>Copyright 1992-2015, Leadership Strategies, Inc. V15.02</a:t>
            </a:r>
          </a:p>
        </p:txBody>
      </p:sp>
      <p:sp>
        <p:nvSpPr>
          <p:cNvPr id="6" name="Oval 5"/>
          <p:cNvSpPr/>
          <p:nvPr/>
        </p:nvSpPr>
        <p:spPr>
          <a:xfrm>
            <a:off x="2310264"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00467F"/>
                </a:solidFill>
                <a:latin typeface="Arial" panose="020B0604020202020204" pitchFamily="34" charset="0"/>
                <a:cs typeface="Arial" panose="020B0604020202020204" pitchFamily="34" charset="0"/>
              </a:rPr>
              <a:t>1.</a:t>
            </a:r>
          </a:p>
          <a:p>
            <a:pPr algn="ctr"/>
            <a:r>
              <a:rPr lang="en-US" sz="1600" dirty="0">
                <a:solidFill>
                  <a:srgbClr val="00467F"/>
                </a:solidFill>
                <a:latin typeface="Arial" panose="020B0604020202020204" pitchFamily="34" charset="0"/>
                <a:cs typeface="Arial" panose="020B0604020202020204" pitchFamily="34" charset="0"/>
              </a:rPr>
              <a:t>Preparing </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for Success</a:t>
            </a:r>
            <a:br>
              <a:rPr lang="en-US" sz="1600" dirty="0">
                <a:solidFill>
                  <a:srgbClr val="00467F"/>
                </a:solidFill>
                <a:latin typeface="Arial" panose="020B0604020202020204" pitchFamily="34" charset="0"/>
                <a:cs typeface="Arial" panose="020B0604020202020204" pitchFamily="34" charset="0"/>
              </a:rPr>
            </a:br>
            <a:endParaRPr lang="en-US" sz="1600" dirty="0">
              <a:solidFill>
                <a:srgbClr val="00467F"/>
              </a:solidFill>
              <a:latin typeface="Arial" panose="020B0604020202020204" pitchFamily="34" charset="0"/>
              <a:cs typeface="Arial" panose="020B0604020202020204" pitchFamily="34" charset="0"/>
            </a:endParaRPr>
          </a:p>
        </p:txBody>
      </p:sp>
      <p:sp>
        <p:nvSpPr>
          <p:cNvPr id="7" name="Oval 6"/>
          <p:cNvSpPr/>
          <p:nvPr/>
        </p:nvSpPr>
        <p:spPr>
          <a:xfrm>
            <a:off x="4108147" y="1552824"/>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9148322" y="1552824"/>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6777755" y="4335395"/>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5" name="Oval 14"/>
          <p:cNvSpPr/>
          <p:nvPr/>
        </p:nvSpPr>
        <p:spPr>
          <a:xfrm>
            <a:off x="8386080" y="4335395"/>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6" name="Oval 15"/>
          <p:cNvSpPr/>
          <p:nvPr/>
        </p:nvSpPr>
        <p:spPr>
          <a:xfrm>
            <a:off x="5169430" y="4335395"/>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20" name="Picture 1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21" name="Picture 2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23" name="TextBox 22"/>
          <p:cNvSpPr txBox="1"/>
          <p:nvPr/>
        </p:nvSpPr>
        <p:spPr>
          <a:xfrm>
            <a:off x="3971082" y="4720557"/>
            <a:ext cx="1197764" cy="646331"/>
          </a:xfrm>
          <a:prstGeom prst="rect">
            <a:avLst/>
          </a:prstGeom>
          <a:noFill/>
        </p:spPr>
        <p:txBody>
          <a:bodyPr wrap="none" rtlCol="0">
            <a:spAutoFit/>
          </a:bodyPr>
          <a:lstStyle/>
          <a:p>
            <a:r>
              <a:rPr lang="en-US" dirty="0">
                <a:solidFill>
                  <a:srgbClr val="F26522"/>
                </a:solidFill>
                <a:latin typeface="Arial" panose="020B0604020202020204" pitchFamily="34" charset="0"/>
                <a:cs typeface="Arial" panose="020B0604020202020204" pitchFamily="34" charset="0"/>
              </a:rPr>
              <a:t>Group</a:t>
            </a:r>
          </a:p>
          <a:p>
            <a:r>
              <a:rPr lang="en-US" dirty="0">
                <a:solidFill>
                  <a:srgbClr val="F26522"/>
                </a:solidFill>
                <a:latin typeface="Arial" panose="020B0604020202020204" pitchFamily="34" charset="0"/>
                <a:cs typeface="Arial" panose="020B0604020202020204" pitchFamily="34" charset="0"/>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2310264"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790630"/>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193834"/>
            <a:ext cx="5045016" cy="757130"/>
          </a:xfrm>
        </p:spPr>
        <p:txBody>
          <a:bodyPr/>
          <a:lstStyle/>
          <a:p>
            <a:r>
              <a:rPr lang="en-US" dirty="0"/>
              <a:t>PRINCIPLE 1</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The 12 Bases to Cover</a:t>
            </a:r>
          </a:p>
        </p:txBody>
      </p:sp>
      <p:sp>
        <p:nvSpPr>
          <p:cNvPr id="31" name="Slide Number Placeholder 30"/>
          <p:cNvSpPr>
            <a:spLocks noGrp="1"/>
          </p:cNvSpPr>
          <p:nvPr>
            <p:ph type="sldNum" sz="quarter" idx="12"/>
          </p:nvPr>
        </p:nvSpPr>
        <p:spPr/>
        <p:txBody>
          <a:bodyPr/>
          <a:lstStyle/>
          <a:p>
            <a:fld id="{F29FD61F-2294-5D42-A9D7-9928D42B3773}" type="slidenum">
              <a:rPr lang="en-US" smtClean="0"/>
              <a:pPr/>
              <a:t>8</a:t>
            </a:fld>
            <a:endParaRPr lang="en-US" dirty="0"/>
          </a:p>
        </p:txBody>
      </p:sp>
      <p:sp>
        <p:nvSpPr>
          <p:cNvPr id="3" name="Footer Placeholder 2">
            <a:extLst>
              <a:ext uri="{FF2B5EF4-FFF2-40B4-BE49-F238E27FC236}">
                <a16:creationId xmlns:a16="http://schemas.microsoft.com/office/drawing/2014/main" id="{25E8D3DE-49F2-4510-B055-BA08D5C3B296}"/>
              </a:ext>
            </a:extLst>
          </p:cNvPr>
          <p:cNvSpPr>
            <a:spLocks noGrp="1"/>
          </p:cNvSpPr>
          <p:nvPr>
            <p:ph type="ftr" sz="quarter" idx="11"/>
          </p:nvPr>
        </p:nvSpPr>
        <p:spPr/>
        <p:txBody>
          <a:bodyPr/>
          <a:lstStyle/>
          <a:p>
            <a:r>
              <a:rPr lang="en-US"/>
              <a:t>Copyright 1992-2015, Leadership Strategies, Inc. V15.02</a:t>
            </a:r>
          </a:p>
        </p:txBody>
      </p:sp>
      <p:grpSp>
        <p:nvGrpSpPr>
          <p:cNvPr id="16" name="Group 15"/>
          <p:cNvGrpSpPr/>
          <p:nvPr/>
        </p:nvGrpSpPr>
        <p:grpSpPr>
          <a:xfrm>
            <a:off x="2385599" y="2299414"/>
            <a:ext cx="2428504" cy="2725429"/>
            <a:chOff x="572999" y="2538157"/>
            <a:chExt cx="2428504" cy="2725429"/>
          </a:xfrm>
        </p:grpSpPr>
        <p:sp>
          <p:nvSpPr>
            <p:cNvPr id="50" name="TextBox 49"/>
            <p:cNvSpPr txBox="1"/>
            <p:nvPr/>
          </p:nvSpPr>
          <p:spPr>
            <a:xfrm>
              <a:off x="572999" y="4575962"/>
              <a:ext cx="2428504" cy="687624"/>
            </a:xfrm>
            <a:prstGeom prst="rect">
              <a:avLst/>
            </a:prstGeom>
            <a:noFill/>
          </p:spPr>
          <p:txBody>
            <a:bodyPr wrap="square" rtlCol="0" anchor="t">
              <a:spAutoFit/>
            </a:bodyPr>
            <a:lstStyle/>
            <a:p>
              <a:pPr algn="ctr">
                <a:lnSpc>
                  <a:spcPts val="5300"/>
                </a:lnSpc>
              </a:pPr>
              <a:r>
                <a:rPr lang="en-US" sz="2400" dirty="0">
                  <a:solidFill>
                    <a:srgbClr val="00467F"/>
                  </a:solidFill>
                  <a:latin typeface="Arial" panose="020B0604020202020204" pitchFamily="34" charset="0"/>
                  <a:cs typeface="Arial" panose="020B0604020202020204" pitchFamily="34" charset="0"/>
                </a:rPr>
                <a:t>The Method</a:t>
              </a:r>
            </a:p>
          </p:txBody>
        </p:sp>
        <p:pic>
          <p:nvPicPr>
            <p:cNvPr id="9" name="Picture 8"/>
            <p:cNvPicPr>
              <a:picLocks noChangeAspect="1"/>
            </p:cNvPicPr>
            <p:nvPr/>
          </p:nvPicPr>
          <p:blipFill>
            <a:blip r:embed="rId3"/>
            <a:stretch>
              <a:fillRect/>
            </a:stretch>
          </p:blipFill>
          <p:spPr>
            <a:xfrm>
              <a:off x="572999" y="2538157"/>
              <a:ext cx="2398163" cy="2113532"/>
            </a:xfrm>
            <a:prstGeom prst="rect">
              <a:avLst/>
            </a:prstGeom>
          </p:spPr>
        </p:pic>
      </p:grpSp>
      <p:sp>
        <p:nvSpPr>
          <p:cNvPr id="10" name="Rounded Rectangle 9"/>
          <p:cNvSpPr/>
          <p:nvPr/>
        </p:nvSpPr>
        <p:spPr>
          <a:xfrm>
            <a:off x="5921829" y="1475130"/>
            <a:ext cx="3301818" cy="690564"/>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Purpose</a:t>
            </a:r>
          </a:p>
        </p:txBody>
      </p:sp>
      <p:sp>
        <p:nvSpPr>
          <p:cNvPr id="11" name="Rounded Rectangle 10"/>
          <p:cNvSpPr/>
          <p:nvPr/>
        </p:nvSpPr>
        <p:spPr>
          <a:xfrm>
            <a:off x="5921829" y="2459609"/>
            <a:ext cx="3301818" cy="690564"/>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Product</a:t>
            </a:r>
          </a:p>
        </p:txBody>
      </p:sp>
      <p:sp>
        <p:nvSpPr>
          <p:cNvPr id="12" name="Rounded Rectangle 11"/>
          <p:cNvSpPr/>
          <p:nvPr/>
        </p:nvSpPr>
        <p:spPr>
          <a:xfrm>
            <a:off x="5921829" y="3444088"/>
            <a:ext cx="3301818" cy="690564"/>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Process/AGENDA</a:t>
            </a:r>
          </a:p>
        </p:txBody>
      </p:sp>
      <p:sp>
        <p:nvSpPr>
          <p:cNvPr id="14" name="Rounded Rectangle 13"/>
          <p:cNvSpPr/>
          <p:nvPr/>
        </p:nvSpPr>
        <p:spPr>
          <a:xfrm>
            <a:off x="5921829" y="5413047"/>
            <a:ext cx="3301818" cy="690564"/>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Business Area</a:t>
            </a:r>
          </a:p>
        </p:txBody>
      </p:sp>
      <p:sp>
        <p:nvSpPr>
          <p:cNvPr id="15" name="Rounded Rectangle 14"/>
          <p:cNvSpPr/>
          <p:nvPr/>
        </p:nvSpPr>
        <p:spPr>
          <a:xfrm>
            <a:off x="5921829" y="4428567"/>
            <a:ext cx="3301818" cy="690564"/>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Probable issues</a:t>
            </a:r>
          </a:p>
        </p:txBody>
      </p:sp>
      <p:sp>
        <p:nvSpPr>
          <p:cNvPr id="13" name="TextBox 12"/>
          <p:cNvSpPr txBox="1"/>
          <p:nvPr/>
        </p:nvSpPr>
        <p:spPr>
          <a:xfrm>
            <a:off x="10846935" y="518138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The 12 Bases to Cover</a:t>
            </a:r>
          </a:p>
        </p:txBody>
      </p:sp>
      <p:sp>
        <p:nvSpPr>
          <p:cNvPr id="31" name="Slide Number Placeholder 30"/>
          <p:cNvSpPr>
            <a:spLocks noGrp="1"/>
          </p:cNvSpPr>
          <p:nvPr>
            <p:ph type="sldNum" sz="quarter" idx="12"/>
          </p:nvPr>
        </p:nvSpPr>
        <p:spPr/>
        <p:txBody>
          <a:bodyPr/>
          <a:lstStyle/>
          <a:p>
            <a:fld id="{F29FD61F-2294-5D42-A9D7-9928D42B3773}" type="slidenum">
              <a:rPr lang="en-US" smtClean="0"/>
              <a:pPr/>
              <a:t>9</a:t>
            </a:fld>
            <a:endParaRPr lang="en-US" dirty="0"/>
          </a:p>
        </p:txBody>
      </p:sp>
      <p:sp>
        <p:nvSpPr>
          <p:cNvPr id="3" name="Footer Placeholder 2">
            <a:extLst>
              <a:ext uri="{FF2B5EF4-FFF2-40B4-BE49-F238E27FC236}">
                <a16:creationId xmlns:a16="http://schemas.microsoft.com/office/drawing/2014/main" id="{031C5919-B64E-494F-96B8-E78083F5854A}"/>
              </a:ext>
            </a:extLst>
          </p:cNvPr>
          <p:cNvSpPr>
            <a:spLocks noGrp="1"/>
          </p:cNvSpPr>
          <p:nvPr>
            <p:ph type="ftr" sz="quarter" idx="11"/>
          </p:nvPr>
        </p:nvSpPr>
        <p:spPr/>
        <p:txBody>
          <a:bodyPr/>
          <a:lstStyle/>
          <a:p>
            <a:r>
              <a:rPr lang="en-US"/>
              <a:t>Copyright 1992-2015, Leadership Strategies, Inc. V15.02</a:t>
            </a:r>
          </a:p>
        </p:txBody>
      </p:sp>
      <p:sp>
        <p:nvSpPr>
          <p:cNvPr id="50" name="TextBox 49"/>
          <p:cNvSpPr txBox="1"/>
          <p:nvPr/>
        </p:nvSpPr>
        <p:spPr>
          <a:xfrm>
            <a:off x="2385599" y="4337218"/>
            <a:ext cx="2428504" cy="687624"/>
          </a:xfrm>
          <a:prstGeom prst="rect">
            <a:avLst/>
          </a:prstGeom>
          <a:noFill/>
        </p:spPr>
        <p:txBody>
          <a:bodyPr wrap="square" rtlCol="0" anchor="t">
            <a:spAutoFit/>
          </a:bodyPr>
          <a:lstStyle/>
          <a:p>
            <a:pPr algn="ctr">
              <a:lnSpc>
                <a:spcPts val="5300"/>
              </a:lnSpc>
            </a:pPr>
            <a:r>
              <a:rPr lang="en-US" sz="2400" dirty="0">
                <a:solidFill>
                  <a:srgbClr val="00467F"/>
                </a:solidFill>
                <a:latin typeface="Arial" panose="020B0604020202020204" pitchFamily="34" charset="0"/>
                <a:cs typeface="Arial" panose="020B0604020202020204" pitchFamily="34" charset="0"/>
              </a:rPr>
              <a:t>Logistics</a:t>
            </a:r>
          </a:p>
        </p:txBody>
      </p:sp>
      <p:pic>
        <p:nvPicPr>
          <p:cNvPr id="13" name="Picture 12"/>
          <p:cNvPicPr>
            <a:picLocks noChangeAspect="1"/>
          </p:cNvPicPr>
          <p:nvPr/>
        </p:nvPicPr>
        <p:blipFill>
          <a:blip r:embed="rId3"/>
          <a:stretch>
            <a:fillRect/>
          </a:stretch>
        </p:blipFill>
        <p:spPr>
          <a:xfrm>
            <a:off x="2532593" y="2298165"/>
            <a:ext cx="2104176" cy="2104176"/>
          </a:xfrm>
          <a:prstGeom prst="rect">
            <a:avLst/>
          </a:prstGeom>
        </p:spPr>
      </p:pic>
      <p:sp>
        <p:nvSpPr>
          <p:cNvPr id="16" name="Rounded Rectangle 15"/>
          <p:cNvSpPr/>
          <p:nvPr/>
        </p:nvSpPr>
        <p:spPr>
          <a:xfrm>
            <a:off x="5650453" y="1720446"/>
            <a:ext cx="3573194" cy="890496"/>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location</a:t>
            </a:r>
          </a:p>
        </p:txBody>
      </p:sp>
      <p:sp>
        <p:nvSpPr>
          <p:cNvPr id="17" name="Rounded Rectangle 16"/>
          <p:cNvSpPr/>
          <p:nvPr/>
        </p:nvSpPr>
        <p:spPr>
          <a:xfrm>
            <a:off x="5650453" y="2762070"/>
            <a:ext cx="3573194" cy="890496"/>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schedule</a:t>
            </a:r>
          </a:p>
        </p:txBody>
      </p:sp>
      <p:sp>
        <p:nvSpPr>
          <p:cNvPr id="18" name="Rounded Rectangle 17"/>
          <p:cNvSpPr/>
          <p:nvPr/>
        </p:nvSpPr>
        <p:spPr>
          <a:xfrm>
            <a:off x="5650453" y="3803694"/>
            <a:ext cx="3573194" cy="890496"/>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materials</a:t>
            </a:r>
          </a:p>
        </p:txBody>
      </p:sp>
      <p:sp>
        <p:nvSpPr>
          <p:cNvPr id="19" name="Rounded Rectangle 18"/>
          <p:cNvSpPr/>
          <p:nvPr/>
        </p:nvSpPr>
        <p:spPr>
          <a:xfrm>
            <a:off x="5650453" y="4845319"/>
            <a:ext cx="3573194" cy="890496"/>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dirty="0">
                <a:latin typeface="Arial" panose="020B0604020202020204" pitchFamily="34" charset="0"/>
                <a:cs typeface="Arial" panose="020B0604020202020204" pitchFamily="34" charset="0"/>
              </a:rPr>
              <a:t>MEETING notice</a:t>
            </a:r>
          </a:p>
        </p:txBody>
      </p:sp>
      <p:sp>
        <p:nvSpPr>
          <p:cNvPr id="10" name="TextBox 9"/>
          <p:cNvSpPr txBox="1"/>
          <p:nvPr/>
        </p:nvSpPr>
        <p:spPr>
          <a:xfrm>
            <a:off x="10906496" y="482205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theme/theme1.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 Up" id="{D5D7889E-8E87-4F36-AE0B-C94035630E77}" vid="{453A6C8F-903A-407F-A54E-B7BF28328B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Template>
  <TotalTime>12668</TotalTime>
  <Words>6821</Words>
  <Application>Microsoft Office PowerPoint</Application>
  <PresentationFormat>Widescreen</PresentationFormat>
  <Paragraphs>880</Paragraphs>
  <Slides>74</Slides>
  <Notes>73</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74</vt:i4>
      </vt:variant>
    </vt:vector>
  </HeadingPairs>
  <TitlesOfParts>
    <vt:vector size="84" baseType="lpstr">
      <vt:lpstr>Arial</vt:lpstr>
      <vt:lpstr>Arial Black</vt:lpstr>
      <vt:lpstr>Calibri</vt:lpstr>
      <vt:lpstr>Calibri Light</vt:lpstr>
      <vt:lpstr>Franklin Gothic Book</vt:lpstr>
      <vt:lpstr>Franklin Gothic Medium</vt:lpstr>
      <vt:lpstr>Times New Roman</vt:lpstr>
      <vt:lpstr>Wingdings</vt:lpstr>
      <vt:lpstr>Level Up</vt:lpstr>
      <vt:lpstr>Custom Design</vt:lpstr>
      <vt:lpstr>THE EFFECTIVE FACILITATOR </vt:lpstr>
      <vt:lpstr>Timing Exercise #1</vt:lpstr>
      <vt:lpstr>Checkpoint</vt:lpstr>
      <vt:lpstr>PowerPoint Presentation</vt:lpstr>
      <vt:lpstr>Principle 1</vt:lpstr>
      <vt:lpstr>Cover All the Bases</vt:lpstr>
      <vt:lpstr>The 12 Bases to Cover</vt:lpstr>
      <vt:lpstr>The 12 Bases to Cover</vt:lpstr>
      <vt:lpstr>The 12 Bases to Cover</vt:lpstr>
      <vt:lpstr>The 12 Bases to Cover Which is the most important base to cover? </vt:lpstr>
      <vt:lpstr>The Most Critical Preparation Activity:</vt:lpstr>
      <vt:lpstr>PowerPoint Presentation</vt:lpstr>
      <vt:lpstr>THE SIX Ps</vt:lpstr>
      <vt:lpstr>A. Interview the Sponsor</vt:lpstr>
      <vt:lpstr>A. Interview the Sponsor</vt:lpstr>
      <vt:lpstr>A. Interview the Sponsor</vt:lpstr>
      <vt:lpstr>A. Interview the Sponsor</vt:lpstr>
      <vt:lpstr>A. Interview the Sponsor</vt:lpstr>
      <vt:lpstr>A. Interview the Sponsor</vt:lpstr>
      <vt:lpstr>A. Interview the Sponsor</vt:lpstr>
      <vt:lpstr>LOGISTICS</vt:lpstr>
      <vt:lpstr>A. Interview the Sponsor</vt:lpstr>
      <vt:lpstr>PARTICIPANTS</vt:lpstr>
      <vt:lpstr>A. Interview the Sponsor</vt:lpstr>
      <vt:lpstr>A. Interview the Sponsor</vt:lpstr>
      <vt:lpstr>PowerPoint Presentation</vt:lpstr>
      <vt:lpstr>B. Understand Key Roles</vt:lpstr>
      <vt:lpstr>PowerPoint Presentation</vt:lpstr>
      <vt:lpstr>C. Define Purpose &amp; Agenda</vt:lpstr>
      <vt:lpstr>PowerPoint Presentation</vt:lpstr>
      <vt:lpstr>D. Prepare Sample Deliverables</vt:lpstr>
      <vt:lpstr>CLOSE BOOKS!</vt:lpstr>
      <vt:lpstr>PowerPoint Presentation</vt:lpstr>
      <vt:lpstr>E. Know the Process Cold </vt:lpstr>
      <vt:lpstr>PowerPoint Presentation</vt:lpstr>
      <vt:lpstr>F. Educate the Planning Team</vt:lpstr>
      <vt:lpstr>A Typical Project Organization</vt:lpstr>
      <vt:lpstr>REVIEW</vt:lpstr>
      <vt:lpstr>Review</vt:lpstr>
      <vt:lpstr>Review</vt:lpstr>
      <vt:lpstr>Review</vt:lpstr>
      <vt:lpstr>PowerPoint Presentation</vt:lpstr>
      <vt:lpstr>G. Prepare for the Hat Technique</vt:lpstr>
      <vt:lpstr>PowerPoint Presentation</vt:lpstr>
      <vt:lpstr>H. Interview the Participants</vt:lpstr>
      <vt:lpstr>H. Interview the Participants</vt:lpstr>
      <vt:lpstr>Selecting Session Participants</vt:lpstr>
      <vt:lpstr>H. Interview the Participants</vt:lpstr>
      <vt:lpstr>PowerPoint Presentation</vt:lpstr>
      <vt:lpstr>I. Get Oriented on Business Area</vt:lpstr>
      <vt:lpstr>PowerPoint Presentation</vt:lpstr>
      <vt:lpstr>J. Prepare the Room</vt:lpstr>
      <vt:lpstr>HANDLING DIFFICULT ROOM SETUPS:</vt:lpstr>
      <vt:lpstr>PowerPoint Presentation</vt:lpstr>
      <vt:lpstr>PowerPoint Presentation</vt:lpstr>
      <vt:lpstr>PowerPoint Presentation</vt:lpstr>
      <vt:lpstr>OTHER ROOM NEEDS:</vt:lpstr>
      <vt:lpstr>PowerPoint Presentation</vt:lpstr>
      <vt:lpstr>PowerPoint Presentation</vt:lpstr>
      <vt:lpstr>PowerPoint Presentation</vt:lpstr>
      <vt:lpstr>K. Prepare Your Opening</vt:lpstr>
      <vt:lpstr>PowerPoint Presentation</vt:lpstr>
      <vt:lpstr>PowerPoint Presentation</vt:lpstr>
      <vt:lpstr>FULL PRINCIPLE REVIEW</vt:lpstr>
      <vt:lpstr>Review</vt:lpstr>
      <vt:lpstr>Review</vt:lpstr>
      <vt:lpstr>Review</vt:lpstr>
      <vt:lpstr>Review</vt:lpstr>
      <vt:lpstr>Review</vt:lpstr>
      <vt:lpstr>Review</vt:lpstr>
      <vt:lpstr>Review</vt:lpstr>
      <vt:lpstr>Principle 1</vt:lpstr>
      <vt:lpstr>Checkpoint</vt:lpstr>
      <vt:lpstr>THE EFFECTIVE FACILITATOR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Dave Adelman</cp:lastModifiedBy>
  <cp:revision>154</cp:revision>
  <dcterms:created xsi:type="dcterms:W3CDTF">2013-02-22T02:30:20Z</dcterms:created>
  <dcterms:modified xsi:type="dcterms:W3CDTF">2020-04-16T20:21:04Z</dcterms:modified>
</cp:coreProperties>
</file>