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61"/>
  </p:notesMasterIdLst>
  <p:handoutMasterIdLst>
    <p:handoutMasterId r:id="rId62"/>
  </p:handoutMasterIdLst>
  <p:sldIdLst>
    <p:sldId id="399" r:id="rId3"/>
    <p:sldId id="388" r:id="rId4"/>
    <p:sldId id="510" r:id="rId5"/>
    <p:sldId id="391" r:id="rId6"/>
    <p:sldId id="401" r:id="rId7"/>
    <p:sldId id="513" r:id="rId8"/>
    <p:sldId id="565" r:id="rId9"/>
    <p:sldId id="514" r:id="rId10"/>
    <p:sldId id="553" r:id="rId11"/>
    <p:sldId id="554" r:id="rId12"/>
    <p:sldId id="555" r:id="rId13"/>
    <p:sldId id="556" r:id="rId14"/>
    <p:sldId id="557" r:id="rId15"/>
    <p:sldId id="558" r:id="rId16"/>
    <p:sldId id="559" r:id="rId17"/>
    <p:sldId id="560" r:id="rId18"/>
    <p:sldId id="561" r:id="rId19"/>
    <p:sldId id="562" r:id="rId20"/>
    <p:sldId id="515" r:id="rId21"/>
    <p:sldId id="568" r:id="rId22"/>
    <p:sldId id="523" r:id="rId23"/>
    <p:sldId id="524" r:id="rId24"/>
    <p:sldId id="517" r:id="rId25"/>
    <p:sldId id="525" r:id="rId26"/>
    <p:sldId id="526" r:id="rId27"/>
    <p:sldId id="527" r:id="rId28"/>
    <p:sldId id="518" r:id="rId29"/>
    <p:sldId id="528" r:id="rId30"/>
    <p:sldId id="519" r:id="rId31"/>
    <p:sldId id="529" r:id="rId32"/>
    <p:sldId id="520" r:id="rId33"/>
    <p:sldId id="564" r:id="rId34"/>
    <p:sldId id="521" r:id="rId35"/>
    <p:sldId id="531" r:id="rId36"/>
    <p:sldId id="603" r:id="rId37"/>
    <p:sldId id="532" r:id="rId38"/>
    <p:sldId id="550" r:id="rId39"/>
    <p:sldId id="534" r:id="rId40"/>
    <p:sldId id="533" r:id="rId41"/>
    <p:sldId id="535" r:id="rId42"/>
    <p:sldId id="536" r:id="rId43"/>
    <p:sldId id="538" r:id="rId44"/>
    <p:sldId id="537" r:id="rId45"/>
    <p:sldId id="539" r:id="rId46"/>
    <p:sldId id="540" r:id="rId47"/>
    <p:sldId id="541" r:id="rId48"/>
    <p:sldId id="542" r:id="rId49"/>
    <p:sldId id="543" r:id="rId50"/>
    <p:sldId id="544" r:id="rId51"/>
    <p:sldId id="545" r:id="rId52"/>
    <p:sldId id="546" r:id="rId53"/>
    <p:sldId id="547" r:id="rId54"/>
    <p:sldId id="548" r:id="rId55"/>
    <p:sldId id="549" r:id="rId56"/>
    <p:sldId id="552" r:id="rId57"/>
    <p:sldId id="551" r:id="rId58"/>
    <p:sldId id="569" r:id="rId59"/>
    <p:sldId id="41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F0B434"/>
    <a:srgbClr val="F26522"/>
    <a:srgbClr val="00C7B1"/>
    <a:srgbClr val="002C54"/>
    <a:srgbClr val="A0DBE6"/>
    <a:srgbClr val="00467F"/>
    <a:srgbClr val="AFBD22"/>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0" autoAdjust="0"/>
    <p:restoredTop sz="83314" autoAdjust="0"/>
  </p:normalViewPr>
  <p:slideViewPr>
    <p:cSldViewPr snapToGrid="0" snapToObjects="1">
      <p:cViewPr varScale="1">
        <p:scale>
          <a:sx n="87" d="100"/>
          <a:sy n="87" d="100"/>
        </p:scale>
        <p:origin x="1260"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89507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0469373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a:lnSpc>
                <a:spcPct val="80000"/>
              </a:lnSpc>
            </a:pPr>
            <a:r>
              <a:rPr lang="en-US" sz="1600" b="1" i="0" u="sng" dirty="0">
                <a:latin typeface="Times New Roman" charset="0"/>
              </a:rPr>
              <a:t>Timing: </a:t>
            </a:r>
            <a:r>
              <a:rPr lang="en-US" sz="1600" b="1" i="0" u="none" baseline="0" dirty="0">
                <a:latin typeface="Times New Roman" charset="0"/>
              </a:rPr>
              <a:t> 75 minutes (Timing can vary based on introductions due to the size of the class.)</a:t>
            </a:r>
          </a:p>
          <a:p>
            <a:pPr>
              <a:lnSpc>
                <a:spcPct val="80000"/>
              </a:lnSpc>
            </a:pPr>
            <a:endParaRPr lang="en-US" sz="1600" b="1" i="1" u="sng" dirty="0">
              <a:latin typeface="Times New Roman" charset="0"/>
            </a:endParaRPr>
          </a:p>
          <a:p>
            <a:pPr>
              <a:lnSpc>
                <a:spcPct val="80000"/>
              </a:lnSpc>
            </a:pPr>
            <a:r>
              <a:rPr lang="en-US" sz="1600" b="1" i="0" u="sng" dirty="0">
                <a:latin typeface="Times New Roman" charset="0"/>
              </a:rPr>
              <a:t>Engagement Strategies:</a:t>
            </a:r>
          </a:p>
          <a:p>
            <a:pPr>
              <a:lnSpc>
                <a:spcPct val="80000"/>
              </a:lnSpc>
              <a:buFontTx/>
              <a:buChar char="•"/>
            </a:pPr>
            <a:r>
              <a:rPr lang="en-US" sz="1600" b="1" dirty="0">
                <a:latin typeface="Times New Roman" charset="0"/>
              </a:rPr>
              <a:t>Introduce the teams; get volunteer, award and explain the use of dots</a:t>
            </a:r>
          </a:p>
          <a:p>
            <a:pPr lvl="1">
              <a:lnSpc>
                <a:spcPct val="80000"/>
              </a:lnSpc>
              <a:buFontTx/>
              <a:buChar char="•"/>
            </a:pPr>
            <a:r>
              <a:rPr lang="en-US" sz="1600" b="1" dirty="0">
                <a:latin typeface="Times New Roman" charset="0"/>
              </a:rPr>
              <a:t>Ask if anyone has ever used dots,</a:t>
            </a:r>
            <a:r>
              <a:rPr lang="en-US" sz="1600" b="1" baseline="0" dirty="0">
                <a:latin typeface="Times New Roman" charset="0"/>
              </a:rPr>
              <a:t> </a:t>
            </a:r>
            <a:r>
              <a:rPr lang="en-US" sz="1600" b="1" dirty="0">
                <a:latin typeface="Times New Roman" charset="0"/>
              </a:rPr>
              <a:t>explain, etc.</a:t>
            </a:r>
          </a:p>
          <a:p>
            <a:pPr lvl="1">
              <a:lnSpc>
                <a:spcPct val="80000"/>
              </a:lnSpc>
              <a:buFontTx/>
              <a:buChar char="•"/>
            </a:pPr>
            <a:r>
              <a:rPr lang="en-US" sz="1600" b="1" dirty="0">
                <a:latin typeface="Times New Roman" charset="0"/>
              </a:rPr>
              <a:t>Have volunteer select a team lead for first exercise</a:t>
            </a:r>
          </a:p>
          <a:p>
            <a:pPr lvl="1">
              <a:lnSpc>
                <a:spcPct val="80000"/>
              </a:lnSpc>
              <a:buFontTx/>
              <a:buChar char="•"/>
            </a:pPr>
            <a:r>
              <a:rPr lang="en-US" sz="1600" b="1" dirty="0">
                <a:latin typeface="Times New Roman" charset="0"/>
              </a:rPr>
              <a:t>Three rules: 1) large marker/small pad, so write legibly but small; 2) one objective per Post-it (</a:t>
            </a:r>
            <a:r>
              <a:rPr lang="en-US" sz="1600" b="1" i="1" dirty="0">
                <a:latin typeface="Times New Roman" charset="0"/>
              </a:rPr>
              <a:t>So, “red team” if you have 4 objectives, how many Post-its will you have?</a:t>
            </a:r>
            <a:r>
              <a:rPr lang="en-US" sz="1600" b="1" dirty="0">
                <a:latin typeface="Times New Roman" charset="0"/>
              </a:rPr>
              <a:t>); and 3) pen should be capped and in the air when the time is up</a:t>
            </a:r>
          </a:p>
          <a:p>
            <a:pPr lvl="0">
              <a:lnSpc>
                <a:spcPct val="80000"/>
              </a:lnSpc>
              <a:buFontTx/>
              <a:buChar char="•"/>
            </a:pPr>
            <a:r>
              <a:rPr lang="en-US" sz="1600" b="1" dirty="0">
                <a:latin typeface="Times New Roman" charset="0"/>
              </a:rPr>
              <a:t>Model directions in the objective activity, the Type B question for asking of</a:t>
            </a:r>
            <a:r>
              <a:rPr lang="en-US" sz="1600" b="1" baseline="0" dirty="0">
                <a:latin typeface="Times New Roman" charset="0"/>
              </a:rPr>
              <a:t> objectives, reacting questions as you probe about them and grouping of their objectives into categories – all that will be taught later with Principle 5 (P5)</a:t>
            </a:r>
            <a:endParaRPr lang="en-US" sz="1600" b="1" dirty="0">
              <a:latin typeface="Times New Roman" charset="0"/>
            </a:endParaRPr>
          </a:p>
          <a:p>
            <a:pPr>
              <a:lnSpc>
                <a:spcPct val="80000"/>
              </a:lnSpc>
              <a:buFontTx/>
              <a:buChar char="•"/>
            </a:pPr>
            <a:r>
              <a:rPr lang="en-US" sz="1600" b="1" dirty="0">
                <a:latin typeface="Times New Roman" charset="0"/>
              </a:rPr>
              <a:t>When each team proposes their Choo Choo,</a:t>
            </a:r>
            <a:r>
              <a:rPr lang="en-US" sz="1600" b="1" baseline="0" dirty="0">
                <a:latin typeface="Times New Roman" charset="0"/>
              </a:rPr>
              <a:t> </a:t>
            </a:r>
            <a:r>
              <a:rPr lang="en-US" sz="1600" b="1" dirty="0">
                <a:latin typeface="Times New Roman" charset="0"/>
              </a:rPr>
              <a:t>have them demo it for the group and post the decision on the Decisions</a:t>
            </a:r>
            <a:r>
              <a:rPr lang="en-US" sz="1600" b="1" baseline="0" dirty="0">
                <a:latin typeface="Times New Roman" charset="0"/>
              </a:rPr>
              <a:t> Parking Board for modeling</a:t>
            </a:r>
          </a:p>
          <a:p>
            <a:pPr>
              <a:lnSpc>
                <a:spcPct val="80000"/>
              </a:lnSpc>
              <a:buFontTx/>
              <a:buNone/>
            </a:pPr>
            <a:endParaRPr lang="en-US" sz="1600" b="1" dirty="0">
              <a:latin typeface="Times New Roman" charset="0"/>
            </a:endParaRPr>
          </a:p>
          <a:p>
            <a:pPr>
              <a:lnSpc>
                <a:spcPct val="80000"/>
              </a:lnSpc>
            </a:pPr>
            <a:r>
              <a:rPr lang="en-US" sz="1600" b="1" i="0" u="sng" dirty="0">
                <a:latin typeface="Times New Roman" charset="0"/>
              </a:rPr>
              <a:t>Flip Charts:</a:t>
            </a:r>
            <a:endParaRPr lang="en-US" sz="1600" b="1" i="0" dirty="0">
              <a:latin typeface="Times New Roman" charset="0"/>
            </a:endParaRPr>
          </a:p>
          <a:p>
            <a:pPr>
              <a:lnSpc>
                <a:spcPct val="80000"/>
              </a:lnSpc>
              <a:buFontTx/>
              <a:buChar char="•"/>
            </a:pPr>
            <a:r>
              <a:rPr lang="en-US" sz="1600" b="1" dirty="0">
                <a:latin typeface="Times New Roman" charset="0"/>
              </a:rPr>
              <a:t>Welcome to the Class – posted outside door to classroom</a:t>
            </a:r>
          </a:p>
          <a:p>
            <a:pPr>
              <a:lnSpc>
                <a:spcPct val="80000"/>
              </a:lnSpc>
              <a:buFontTx/>
              <a:buChar char="•"/>
            </a:pPr>
            <a:r>
              <a:rPr lang="en-US" sz="1600" b="1" dirty="0">
                <a:latin typeface="Times New Roman" charset="0"/>
              </a:rPr>
              <a:t>Course Objectives and Deliverable</a:t>
            </a:r>
          </a:p>
          <a:p>
            <a:pPr>
              <a:lnSpc>
                <a:spcPct val="80000"/>
              </a:lnSpc>
              <a:buFontTx/>
              <a:buChar char="•"/>
            </a:pPr>
            <a:r>
              <a:rPr lang="en-US" sz="1600" b="1" dirty="0">
                <a:latin typeface="Times New Roman" charset="0"/>
              </a:rPr>
              <a:t>Personal Objectives/Key Topics Grid – to post and group their first team engagement (model the technique from P5)</a:t>
            </a:r>
          </a:p>
          <a:p>
            <a:pPr>
              <a:lnSpc>
                <a:spcPct val="80000"/>
              </a:lnSpc>
              <a:buFontTx/>
              <a:buChar char="•"/>
            </a:pPr>
            <a:r>
              <a:rPr lang="en-US" sz="1600" b="1" dirty="0">
                <a:latin typeface="Times New Roman" charset="0"/>
              </a:rPr>
              <a:t>Agenda: Day One</a:t>
            </a:r>
          </a:p>
          <a:p>
            <a:pPr>
              <a:lnSpc>
                <a:spcPct val="80000"/>
              </a:lnSpc>
              <a:buFontTx/>
              <a:buChar char="•"/>
            </a:pPr>
            <a:r>
              <a:rPr lang="en-US" sz="1600" b="1" dirty="0">
                <a:latin typeface="Times New Roman" charset="0"/>
              </a:rPr>
              <a:t>Map Their objectives to the Principles (use the diagram in slide deck)</a:t>
            </a:r>
          </a:p>
          <a:p>
            <a:pPr>
              <a:lnSpc>
                <a:spcPct val="80000"/>
              </a:lnSpc>
              <a:buFontTx/>
              <a:buChar char="•"/>
            </a:pPr>
            <a:r>
              <a:rPr lang="en-US" sz="1600" b="1" dirty="0">
                <a:latin typeface="Times New Roman" charset="0"/>
              </a:rPr>
              <a:t>Ground Rules</a:t>
            </a:r>
          </a:p>
          <a:p>
            <a:pPr>
              <a:lnSpc>
                <a:spcPct val="80000"/>
              </a:lnSpc>
              <a:buFontTx/>
              <a:buChar char="•"/>
            </a:pPr>
            <a:r>
              <a:rPr lang="en-US" sz="1600" b="1" dirty="0">
                <a:latin typeface="Times New Roman" charset="0"/>
              </a:rPr>
              <a:t>Sample Agenda (Hiring Process)</a:t>
            </a:r>
          </a:p>
          <a:p>
            <a:pPr>
              <a:lnSpc>
                <a:spcPct val="80000"/>
              </a:lnSpc>
              <a:buFontTx/>
              <a:buChar char="•"/>
            </a:pPr>
            <a:r>
              <a:rPr lang="en-US" sz="1600" b="1" dirty="0">
                <a:latin typeface="Times New Roman" charset="0"/>
              </a:rPr>
              <a:t>IDA Parking Boards</a:t>
            </a:r>
          </a:p>
          <a:p>
            <a:pPr>
              <a:lnSpc>
                <a:spcPct val="80000"/>
              </a:lnSpc>
              <a:buFontTx/>
              <a:buChar char="•"/>
            </a:pPr>
            <a:endParaRPr lang="en-US" sz="1600" b="1" dirty="0">
              <a:latin typeface="Times New Roman" charset="0"/>
            </a:endParaRPr>
          </a:p>
          <a:p>
            <a:pPr>
              <a:lnSpc>
                <a:spcPct val="80000"/>
              </a:lnSpc>
            </a:pPr>
            <a:r>
              <a:rPr lang="en-US" sz="1600" b="1" i="0" u="sng" dirty="0">
                <a:latin typeface="Times New Roman" charset="0"/>
              </a:rPr>
              <a:t>DOs:</a:t>
            </a:r>
            <a:r>
              <a:rPr lang="en-US" sz="1600" b="1" i="0" dirty="0">
                <a:latin typeface="Times New Roman" charset="0"/>
              </a:rPr>
              <a:t> </a:t>
            </a:r>
          </a:p>
          <a:p>
            <a:pPr>
              <a:lnSpc>
                <a:spcPct val="80000"/>
              </a:lnSpc>
              <a:buFontTx/>
              <a:buChar char="•"/>
            </a:pPr>
            <a:r>
              <a:rPr lang="en-US" sz="1600" b="1" dirty="0">
                <a:latin typeface="Times New Roman" charset="0"/>
              </a:rPr>
              <a:t>Model every technique</a:t>
            </a:r>
            <a:r>
              <a:rPr lang="en-US" sz="1600" b="1" baseline="0" dirty="0">
                <a:latin typeface="Times New Roman" charset="0"/>
              </a:rPr>
              <a:t> (e.g. questioning, engagement, flip charting, grouping, etc.)</a:t>
            </a:r>
            <a:endParaRPr lang="en-US" sz="1600" b="1" dirty="0">
              <a:latin typeface="Times New Roman" charset="0"/>
            </a:endParaRPr>
          </a:p>
          <a:p>
            <a:pPr>
              <a:lnSpc>
                <a:spcPct val="80000"/>
              </a:lnSpc>
              <a:buFontTx/>
              <a:buChar char="•"/>
            </a:pPr>
            <a:r>
              <a:rPr lang="en-US" sz="1600" b="1" dirty="0">
                <a:latin typeface="Times New Roman" charset="0"/>
              </a:rPr>
              <a:t>Level 3 energy</a:t>
            </a:r>
          </a:p>
          <a:p>
            <a:pPr>
              <a:lnSpc>
                <a:spcPct val="80000"/>
              </a:lnSpc>
              <a:buFontTx/>
              <a:buChar char="•"/>
            </a:pPr>
            <a:r>
              <a:rPr lang="en-US" sz="1600" b="1" dirty="0">
                <a:latin typeface="Times New Roman" charset="0"/>
              </a:rPr>
              <a:t>IEEI</a:t>
            </a:r>
          </a:p>
          <a:p>
            <a:pPr>
              <a:lnSpc>
                <a:spcPct val="80000"/>
              </a:lnSpc>
              <a:buFontTx/>
              <a:buChar char="•"/>
            </a:pPr>
            <a:r>
              <a:rPr lang="en-US" sz="1600" b="1" dirty="0">
                <a:latin typeface="Times New Roman" charset="0"/>
              </a:rPr>
              <a:t>Consider using personal example of how you got into facilitation</a:t>
            </a:r>
          </a:p>
          <a:p>
            <a:pPr>
              <a:lnSpc>
                <a:spcPct val="80000"/>
              </a:lnSpc>
              <a:buFontTx/>
              <a:buChar char="•"/>
            </a:pPr>
            <a:r>
              <a:rPr lang="en-US" sz="1600" b="1" dirty="0">
                <a:latin typeface="Times New Roman" charset="0"/>
              </a:rPr>
              <a:t>Consider having the countdown</a:t>
            </a:r>
            <a:r>
              <a:rPr lang="en-US" sz="1600" b="1" baseline="0" dirty="0">
                <a:latin typeface="Times New Roman" charset="0"/>
              </a:rPr>
              <a:t> timer from the LSI website projecting</a:t>
            </a:r>
          </a:p>
          <a:p>
            <a:pPr>
              <a:lnSpc>
                <a:spcPct val="80000"/>
              </a:lnSpc>
              <a:buFontTx/>
              <a:buChar char="•"/>
            </a:pPr>
            <a:r>
              <a:rPr lang="en-US" sz="1600" b="1" baseline="0" dirty="0">
                <a:latin typeface="Times New Roman" charset="0"/>
              </a:rPr>
              <a:t>Provide the 10-minute and 2-minute warnings; START the class on time</a:t>
            </a:r>
          </a:p>
          <a:p>
            <a:pPr>
              <a:lnSpc>
                <a:spcPct val="80000"/>
              </a:lnSpc>
              <a:buFontTx/>
              <a:buChar char="•"/>
            </a:pPr>
            <a:endParaRPr lang="en-US" sz="1600" b="1" i="1" u="sng" baseline="0" dirty="0">
              <a:latin typeface="Times New Roman" charset="0"/>
            </a:endParaRPr>
          </a:p>
          <a:p>
            <a:pPr>
              <a:lnSpc>
                <a:spcPct val="80000"/>
              </a:lnSpc>
              <a:buFontTx/>
              <a:buNone/>
            </a:pPr>
            <a:r>
              <a:rPr lang="en-US" sz="1600" b="1" i="0" u="sng" baseline="0" dirty="0">
                <a:latin typeface="Times New Roman" charset="0"/>
              </a:rPr>
              <a:t>DON’Ts:</a:t>
            </a:r>
          </a:p>
          <a:p>
            <a:pPr>
              <a:lnSpc>
                <a:spcPct val="80000"/>
              </a:lnSpc>
              <a:buFontTx/>
              <a:buChar char="•"/>
            </a:pPr>
            <a:r>
              <a:rPr lang="en-US" sz="1600" b="1" dirty="0">
                <a:latin typeface="Times New Roman" charset="0"/>
              </a:rPr>
              <a:t>Read</a:t>
            </a:r>
            <a:r>
              <a:rPr lang="en-US" sz="1600" b="1" baseline="0" dirty="0">
                <a:latin typeface="Times New Roman" charset="0"/>
              </a:rPr>
              <a:t> the slides</a:t>
            </a:r>
          </a:p>
          <a:p>
            <a:pPr>
              <a:lnSpc>
                <a:spcPct val="80000"/>
              </a:lnSpc>
              <a:buFontTx/>
              <a:buChar char="•"/>
            </a:pPr>
            <a:r>
              <a:rPr lang="en-US" sz="1600" b="1" baseline="0" dirty="0">
                <a:latin typeface="Times New Roman" charset="0"/>
              </a:rPr>
              <a:t>Overuse the read-arounds</a:t>
            </a:r>
            <a:endParaRPr lang="en-US" sz="1600" b="1" dirty="0">
              <a:latin typeface="Times New Roman" charset="0"/>
            </a:endParaRPr>
          </a:p>
          <a:p>
            <a:pPr>
              <a:lnSpc>
                <a:spcPct val="80000"/>
              </a:lnSpc>
              <a:buFontTx/>
              <a:buNone/>
            </a:pPr>
            <a:endParaRPr lang="en-US" sz="1600" b="1" dirty="0">
              <a:latin typeface="Times New Roman" charset="0"/>
            </a:endParaRPr>
          </a:p>
          <a:p>
            <a:pPr marL="0" indent="0">
              <a:lnSpc>
                <a:spcPct val="80000"/>
              </a:lnSpc>
              <a:buFont typeface="Arial" panose="020B0604020202020204" pitchFamily="34" charset="0"/>
              <a:buNone/>
            </a:pPr>
            <a:endParaRPr lang="en-US" sz="1600" b="1" baseline="0" dirty="0">
              <a:latin typeface="Times New Roman" charset="0"/>
            </a:endParaRPr>
          </a:p>
          <a:p>
            <a:pPr>
              <a:lnSpc>
                <a:spcPct val="80000"/>
              </a:lnSpc>
              <a:buFontTx/>
              <a:buChar char="•"/>
            </a:pPr>
            <a:endParaRPr lang="en-US" sz="1600" b="1" dirty="0">
              <a:latin typeface="Times New Roman" charset="0"/>
            </a:endParaRPr>
          </a:p>
          <a:p>
            <a:pPr>
              <a:lnSpc>
                <a:spcPct val="80000"/>
              </a:lnSpc>
              <a:buFontTx/>
              <a:buNone/>
            </a:pPr>
            <a:endParaRPr lang="en-US" sz="1600"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286384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(Name), how about Principle</a:t>
            </a:r>
            <a:r>
              <a:rPr lang="en-US" b="1" i="1" baseline="0" dirty="0"/>
              <a:t> 2? Great, how many of us know that it is important to make a good first impression? </a:t>
            </a:r>
            <a:r>
              <a:rPr lang="en-US" b="1" i="0" baseline="0" dirty="0"/>
              <a:t>[raise your hand] </a:t>
            </a:r>
            <a:r>
              <a:rPr lang="en-US" b="1" i="1" baseline="0" dirty="0"/>
              <a:t>Or, that you have to “hook” them in the beginning? </a:t>
            </a:r>
            <a:r>
              <a:rPr lang="en-US" b="1" i="0" baseline="0" dirty="0"/>
              <a:t>[nod your head]</a:t>
            </a:r>
          </a:p>
          <a:p>
            <a:endParaRPr lang="en-US" sz="1200" b="1" i="1" baseline="0" dirty="0">
              <a:solidFill>
                <a:schemeClr val="tx2"/>
              </a:solidFill>
            </a:endParaRPr>
          </a:p>
          <a:p>
            <a:r>
              <a:rPr lang="en-US" sz="1200" b="1" i="1" baseline="0" dirty="0">
                <a:solidFill>
                  <a:schemeClr val="tx2"/>
                </a:solidFill>
              </a:rPr>
              <a:t>Yes, well in Principle 2 we will teach you the LSI E-I-E-I-O – really, the I-E-E-I – how to Inform, Excite, Empower and Involve your participants to “grab their attention” as a part of your powerful start. This technique can be used in every facilitated session, every training session, every presentation. It is a great way to capture their heads and their hearts early in the session.</a:t>
            </a:r>
            <a:endParaRPr lang="en-US" sz="1200" b="1" i="1"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58333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t>(Name),</a:t>
            </a:r>
            <a:r>
              <a:rPr lang="en-US" sz="1200" b="1" i="1" baseline="0" dirty="0"/>
              <a:t> on to Principle 3. Yes, in keeping everyone focused. You know in a long meeting, say an entire day, I find that everyone will, on occasion, allow their mind to “go to the beach.” Like when you remember in the middle of the day that you have to stop by the grocery store on the way home to pick up a dozen eggs.  Well, in this principle we will give you 11 tools to establish the course as you move through a session and avoid those inevitable detours as the session proceeds.</a:t>
            </a:r>
            <a:endParaRPr lang="en-US" sz="1200" b="1" i="1" dirty="0">
              <a:solidFill>
                <a:schemeClr val="tx2"/>
              </a:solidFill>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300290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(Name), Principle</a:t>
            </a:r>
            <a:r>
              <a:rPr lang="en-US" b="1" i="1" baseline="0" dirty="0"/>
              <a:t> 4, please. OK, when we are facilitating a session, we hold in our hands these great tools. </a:t>
            </a:r>
            <a:r>
              <a:rPr lang="en-US" b="1" i="0" baseline="0" dirty="0"/>
              <a:t>[hold up a marker or 2] </a:t>
            </a:r>
            <a:r>
              <a:rPr lang="en-US" b="1" i="1" baseline="0" dirty="0"/>
              <a:t>In the hands of a skilled facilitator, these are powerful tools and can be used to build commitment to discussions and actions identified during our sessions.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341278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(Name), next, please. In</a:t>
            </a:r>
            <a:r>
              <a:rPr lang="en-US" b="1" i="1" baseline="0" dirty="0"/>
              <a:t> this principle, what we like to say is, “If the only tool you have in your tool belt is a hammer, everything starts to look like a nail.” So, we are going to start with this principle and fill your tool belt with a multitude of tools that will allow you to navigate through a facilitated session. </a:t>
            </a:r>
            <a:endParaRPr kumimoji="0" lang="en-US" sz="1200" b="1" i="1" u="none" strike="noStrike" kern="1200" cap="all" spc="0" normalizeH="0" baseline="0" noProof="0" dirty="0">
              <a:ln>
                <a:noFill/>
              </a:ln>
              <a:solidFill>
                <a:schemeClr val="bg1"/>
              </a:solidFill>
              <a:effectLst/>
              <a:uLnTx/>
              <a:uFillTx/>
              <a:latin typeface="Franklin Gothic Medium"/>
              <a:ea typeface="+mn-ea"/>
              <a:cs typeface="Franklin Gothic Medium"/>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492206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(Name), next principle, please. OK, Principle</a:t>
            </a:r>
            <a:r>
              <a:rPr lang="en-US" b="1" i="1" baseline="0" dirty="0"/>
              <a:t> 6 – the most fun of all the principles… But, isn’t it a shame we have to include it? We will look at three ways to manage dysfunctions: 1) conscious prevention: what do we do before we get to a session to prevent this behavior?; 2) early detection: what are the signs we should be looking for to “head off dysfunction at the pass”? and 3) when we finally have to handle dysfunction, how we can resolve it cleanly?</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378964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rgbClr val="F26522"/>
                </a:solidFill>
                <a:latin typeface="Franklin Gothic Book"/>
                <a:cs typeface="Franklin Gothic Book"/>
              </a:rPr>
              <a:t>(Name), on to Principle 7. At</a:t>
            </a:r>
            <a:r>
              <a:rPr lang="en-US" sz="1200" b="1" i="1" baseline="0" dirty="0">
                <a:solidFill>
                  <a:srgbClr val="F26522"/>
                </a:solidFill>
                <a:latin typeface="Franklin Gothic Book"/>
                <a:cs typeface="Franklin Gothic Book"/>
              </a:rPr>
              <a:t> LSI in over 20 years of facilitating groups of 5 to more than 100, we have discovered that people only disagree for three reasons! That’s right – only three! That’s the good news. The bad news is that to apply the right technique, we need to understand what type of disagreement we are dealing with in order to guide the group from disagreement to consensus.</a:t>
            </a:r>
            <a:endParaRPr lang="en-US" sz="1200" b="1" i="1" dirty="0">
              <a:solidFill>
                <a:srgbClr val="F26522"/>
              </a:solidFill>
              <a:latin typeface="Franklin Gothic Book"/>
              <a:cs typeface="Franklin Gothic Book"/>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270323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(Name),</a:t>
            </a:r>
            <a:r>
              <a:rPr lang="en-US" b="1" i="1" baseline="0" dirty="0"/>
              <a:t> next principle, please. You know, of all the things that separate a good facilitator from the great, at LSI we have discovered that ENERGY is the single biggest differentiator. Do you know why? [raise your hand. If others raise their hand, ask, and discuss] That’s right – energy projects confidence. Therefore, what does a lack of energy project? Yes, a lack of confidence. And, in particular, when senior-level folks are in the audience which, in general, they are, this disempowers us as the facilitator if we neglect the need for energy.</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387594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(Name), on to Principle</a:t>
            </a:r>
            <a:r>
              <a:rPr lang="en-US" b="1" i="1" baseline="0" dirty="0"/>
              <a:t> 9. Yes, Closing. You know, I see a continuum of the ways meetings get closed. On the one end, it looks like this, “Oops, it’s 4pm. Let’s get out of here.” You have just invested two days with the senior management team, you have agreed to three things and committed to four actions items. And, we close like that. Is there any wonder some sessions do not have the impact they could? Of course, there is the other end of the spectrum, and it sounds like this: “Well, it’s 4pm, and we are not done. So, we will stay here until we are done.” We should honor people’s time. And, to do that, we want to remember SOT to the 3</a:t>
            </a:r>
            <a:r>
              <a:rPr lang="en-US" b="1" i="1" baseline="30000" dirty="0"/>
              <a:t>rd</a:t>
            </a:r>
            <a:r>
              <a:rPr lang="en-US" b="1" i="1" baseline="0" dirty="0"/>
              <a:t> power: Start on Time, Stay on Time and Stop on Time. We will always allow enough time to Review, Evaluate, Close and Debrief.</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1192171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(Name),</a:t>
            </a:r>
            <a:r>
              <a:rPr lang="en-US" b="1" i="1" baseline="0" dirty="0"/>
              <a:t> our last principle, #10. You know we refer to Principle 10 as the “dangling principle.” Why? Let me show you that in the diagram that depicts the way the 10 Principles hang together.</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87891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We call this the Facilitator's Methodology.</a:t>
            </a: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241501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i="1" dirty="0"/>
              <a:t>Good morning, it is a pleasure</a:t>
            </a:r>
            <a:r>
              <a:rPr lang="en-US" b="1" i="1" baseline="0" dirty="0"/>
              <a:t> to be here with you this morning. Welcome to The Effective Facilitator. You know, o</a:t>
            </a:r>
            <a:r>
              <a:rPr lang="en-US" sz="1200" b="1" i="1" dirty="0">
                <a:latin typeface="Times New Roman" charset="0"/>
              </a:rPr>
              <a:t>f all the courses we train people in at LSI, facilitation is personally my favorite. As we go along, I think you will see the reason.</a:t>
            </a:r>
            <a:r>
              <a:rPr lang="en-US" sz="1200" b="1" i="1" baseline="0" dirty="0">
                <a:latin typeface="Times New Roman" charset="0"/>
              </a:rPr>
              <a:t> W</a:t>
            </a:r>
            <a:r>
              <a:rPr lang="en-US" sz="1200" b="1" i="1" dirty="0">
                <a:latin typeface="Times New Roman" charset="0"/>
              </a:rPr>
              <a:t>hy? Because I love facilitating. Although it is what we do for a living at LSI, most of us just cannot stop ourselves, whether it be a biz meeting, a client session, or a church board meeting.</a:t>
            </a:r>
            <a:r>
              <a:rPr lang="en-US" sz="1200" b="1" i="1" baseline="0" dirty="0">
                <a:latin typeface="Times New Roman" charset="0"/>
              </a:rPr>
              <a:t> I</a:t>
            </a:r>
            <a:r>
              <a:rPr lang="en-US" sz="1200" b="1" i="1" dirty="0">
                <a:latin typeface="Times New Roman" charset="0"/>
              </a:rPr>
              <a:t>f things begin to stall out or get unfocused, we</a:t>
            </a:r>
            <a:r>
              <a:rPr lang="en-US" sz="1200" b="1" i="1" baseline="0" dirty="0">
                <a:latin typeface="Times New Roman" charset="0"/>
              </a:rPr>
              <a:t> are the people in the room that will </a:t>
            </a:r>
            <a:r>
              <a:rPr lang="en-US" sz="1200" b="1" i="1" dirty="0">
                <a:latin typeface="Times New Roman" charset="0"/>
              </a:rPr>
              <a:t>say, “If it’s OK, I’d like to try something that may help us focus a little better…</a:t>
            </a:r>
            <a:r>
              <a:rPr lang="en-US" sz="1200" b="1" i="1" baseline="0" dirty="0">
                <a:latin typeface="Times New Roman" charset="0"/>
              </a:rPr>
              <a:t> M</a:t>
            </a:r>
            <a:r>
              <a:rPr lang="en-US" sz="1200" b="1" i="1" dirty="0">
                <a:latin typeface="Times New Roman" charset="0"/>
              </a:rPr>
              <a:t>ay I?”</a:t>
            </a:r>
          </a:p>
          <a:p>
            <a:pPr>
              <a:lnSpc>
                <a:spcPct val="80000"/>
              </a:lnSpc>
            </a:pPr>
            <a:endParaRPr lang="en-US" sz="1200" b="1" i="1" dirty="0">
              <a:latin typeface="Times New Roman" charset="0"/>
            </a:endParaRPr>
          </a:p>
          <a:p>
            <a:pPr>
              <a:lnSpc>
                <a:spcPct val="80000"/>
              </a:lnSpc>
            </a:pPr>
            <a:r>
              <a:rPr lang="en-US" sz="1200" b="1" i="1" dirty="0">
                <a:latin typeface="Times New Roman" charset="0"/>
              </a:rPr>
              <a:t>What is really great about facilitation is that the questioning techniques, the methods for focusing a group or building consensus go far beyond the business environment. These skills and techniques can be used in your social life as well. It works with family and friends. Whether you are trying to build a strategic plan,</a:t>
            </a:r>
            <a:r>
              <a:rPr lang="en-US" sz="1200" b="1" i="1" baseline="0" dirty="0">
                <a:latin typeface="Times New Roman" charset="0"/>
              </a:rPr>
              <a:t> deciding </a:t>
            </a:r>
            <a:r>
              <a:rPr lang="en-US" sz="1200" b="1" i="1" dirty="0">
                <a:latin typeface="Times New Roman" charset="0"/>
              </a:rPr>
              <a:t>where to take the family for vacation,</a:t>
            </a:r>
            <a:r>
              <a:rPr lang="en-US" sz="1200" b="1" i="1" baseline="0" dirty="0">
                <a:latin typeface="Times New Roman" charset="0"/>
              </a:rPr>
              <a:t> </a:t>
            </a:r>
            <a:r>
              <a:rPr lang="en-US" sz="1200" b="1" i="1" dirty="0">
                <a:latin typeface="Times New Roman" charset="0"/>
              </a:rPr>
              <a:t>or planning a surprise party for Grandma’s 70</a:t>
            </a:r>
            <a:r>
              <a:rPr lang="en-US" sz="1200" b="1" i="1" baseline="30000" dirty="0">
                <a:latin typeface="Times New Roman" charset="0"/>
              </a:rPr>
              <a:t>th</a:t>
            </a:r>
            <a:r>
              <a:rPr lang="en-US" sz="1200" b="1" i="1" dirty="0">
                <a:latin typeface="Times New Roman" charset="0"/>
              </a:rPr>
              <a:t> birthday, facilitation will serve the purpose.</a:t>
            </a:r>
          </a:p>
          <a:p>
            <a:pPr>
              <a:lnSpc>
                <a:spcPct val="80000"/>
              </a:lnSpc>
            </a:pPr>
            <a:endParaRPr lang="en-US" sz="1200" b="1" i="1" dirty="0">
              <a:latin typeface="Times New Roman" charset="0"/>
            </a:endParaRPr>
          </a:p>
          <a:p>
            <a:pPr>
              <a:lnSpc>
                <a:spcPct val="80000"/>
              </a:lnSpc>
            </a:pPr>
            <a:r>
              <a:rPr lang="en-US" sz="1200" b="1" i="1" dirty="0">
                <a:latin typeface="Times New Roman" charset="0"/>
              </a:rPr>
              <a:t>With that said, we realize</a:t>
            </a:r>
            <a:r>
              <a:rPr lang="en-US" sz="1200" b="1" i="1" baseline="0" dirty="0">
                <a:latin typeface="Times New Roman" charset="0"/>
              </a:rPr>
              <a:t> that f</a:t>
            </a:r>
            <a:r>
              <a:rPr lang="en-US" sz="1200" b="1" i="1" dirty="0">
                <a:latin typeface="Times New Roman" charset="0"/>
              </a:rPr>
              <a:t>acilitation is an art, not a science. No one can tell you that if you do A, B and C you will end up with X, Y and Z.</a:t>
            </a:r>
            <a:r>
              <a:rPr lang="en-US" sz="1200" b="1" i="1" baseline="0" dirty="0">
                <a:latin typeface="Times New Roman" charset="0"/>
              </a:rPr>
              <a:t> But</a:t>
            </a:r>
            <a:r>
              <a:rPr lang="en-US" sz="1200" b="1" i="1" dirty="0">
                <a:latin typeface="Times New Roman" charset="0"/>
              </a:rPr>
              <a:t> there are a set of broad fundamental principles that, if you use them and understand them, will serve you well.</a:t>
            </a:r>
          </a:p>
          <a:p>
            <a:pPr>
              <a:lnSpc>
                <a:spcPct val="80000"/>
              </a:lnSpc>
            </a:pPr>
            <a:endParaRPr lang="en-US" sz="1200" b="1" i="1" dirty="0">
              <a:latin typeface="Times New Roman" charset="0"/>
            </a:endParaRPr>
          </a:p>
          <a:p>
            <a:pPr>
              <a:lnSpc>
                <a:spcPct val="80000"/>
              </a:lnSpc>
            </a:pPr>
            <a:r>
              <a:rPr lang="en-US" sz="1200" b="1" i="1" dirty="0">
                <a:latin typeface="Times New Roman" charset="0"/>
              </a:rPr>
              <a:t>Over the next (three) days, we are going to build a framework for you to use in facilitating sessions. The foundations of the framework are the 10 fundamental principles. What makes the framework so applicable are the 100+ techniques for applying the principles. In our time together, you will hear about the techniques, use them, and get feedback on them. We want to teach you how to be an extremely effective facilitator; and, in those rare moments when you are not, we want to provide a framework to help you understand why. It’s a fast-paced course, and we are not going to waste any time. When it’s over, our goal is to have you walk away saying this was one of the most productive (three) days you have spent in your life. If you think about it, that’s what facilitation is all about</a:t>
            </a:r>
            <a:r>
              <a:rPr lang="en-US" sz="1200" b="1" i="1" baseline="0" dirty="0">
                <a:latin typeface="Times New Roman" charset="0"/>
              </a:rPr>
              <a:t> – </a:t>
            </a:r>
            <a:r>
              <a:rPr lang="en-US" sz="1200" b="1" i="1" dirty="0">
                <a:latin typeface="Times New Roman" charset="0"/>
              </a:rPr>
              <a:t>making us all more productive!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900259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Here we go. In this soft skills diagram,</a:t>
            </a:r>
            <a:r>
              <a:rPr lang="en-US" b="1" i="1" baseline="0" dirty="0"/>
              <a:t> look at how they all “hang together.” We do Principles 1, 2 and 9 one time for each session. We prepare, we start, and we close. Throughout the session, we go through the Facilitation Cycle, Principles 3, 4 and 5 iteratively. We focus the group, we document using the Power of the Pen, and we use Information Gathering Tools from Principle 5. While we are going through the Facilitation Cycle, one or more of the Group Dynamics principle may come into play.</a:t>
            </a:r>
          </a:p>
          <a:p>
            <a:endParaRPr lang="en-US" b="1" i="1" baseline="0" dirty="0"/>
          </a:p>
          <a:p>
            <a:r>
              <a:rPr lang="en-US" b="1" i="1" baseline="0" dirty="0"/>
              <a:t>Then, Principle 10: Agenda Setting – Adapt the Agenda to Meet the Needs. We will certainly use this as a part of our preparation. Then, anywhere along the way during our session, at the opening, or midway through the session, something may arise that will need to be addressed. And, we will do that by Adapting the Agenda.</a:t>
            </a:r>
          </a:p>
          <a:p>
            <a:endParaRPr lang="en-US" b="1" i="1" baseline="0" dirty="0"/>
          </a:p>
          <a:p>
            <a:r>
              <a:rPr lang="en-US" b="1" i="1" baseline="0" dirty="0"/>
              <a:t>Any questions about the Facilitators Methodology? </a:t>
            </a:r>
            <a:r>
              <a:rPr lang="en-US" b="1" baseline="0" dirty="0"/>
              <a:t>[Facilitate the discussion.]</a:t>
            </a:r>
          </a:p>
          <a:p>
            <a:endParaRPr lang="en-US" b="1" baseline="0" dirty="0"/>
          </a:p>
          <a:p>
            <a:r>
              <a:rPr lang="en-US" b="1" i="1" baseline="0" dirty="0"/>
              <a:t>OK, while we have this methodology diagram in front of us, let’s go back to our grouped objectives. </a:t>
            </a:r>
            <a:r>
              <a:rPr lang="en-US" b="1" baseline="0" dirty="0"/>
              <a:t>[Go back to each category from the grouped objectives collected earlier and ask the group where that item will be covered. Match their objectives to the principles – essentially the agenda for the class – and demonstrate how to adapt the agenda to meet the need for any group that will not map to a principle.]</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497352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Applying</a:t>
            </a:r>
            <a:r>
              <a:rPr lang="en-US" b="1" i="1" baseline="0" dirty="0">
                <a:latin typeface="Times New Roman" pitchFamily="-84" charset="0"/>
              </a:rPr>
              <a:t> the techniques can vary from one session to another. In the class materials, you will find reference sources to help in a multitude of ways.</a:t>
            </a:r>
          </a:p>
          <a:p>
            <a:pPr>
              <a:buFontTx/>
              <a:buNone/>
            </a:pPr>
            <a:endParaRPr lang="en-US" b="1" baseline="0" dirty="0">
              <a:latin typeface="Times New Roman" pitchFamily="-84" charset="0"/>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1379562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en-US" b="1" i="1" dirty="0">
                <a:latin typeface="Times New Roman" charset="0"/>
              </a:rPr>
              <a:t>Let’s review</a:t>
            </a:r>
            <a:r>
              <a:rPr lang="en-US" b="1" i="1" baseline="0" dirty="0">
                <a:latin typeface="Times New Roman" charset="0"/>
              </a:rPr>
              <a:t> the materials that we have for each of you. First, we have the training manual. Notice how it is organized. We have the starting section, where we are now, followed by the 10 Principles and then the Appendix. Let me point out the last page in your training manual now. Everyone turn to that last page. </a:t>
            </a:r>
            <a:r>
              <a:rPr lang="en-US" b="1" baseline="0" dirty="0">
                <a:latin typeface="Times New Roman" charset="0"/>
              </a:rPr>
              <a:t>[Open book to last page: Personal Action Plan.] </a:t>
            </a:r>
            <a:r>
              <a:rPr lang="en-US" b="1" i="1" baseline="0" dirty="0">
                <a:latin typeface="Times New Roman" charset="0"/>
              </a:rPr>
              <a:t>Some of you may prefer to tear this page out; others may simply want to turn back to this page occasionally. Back to Principle 1. Look at the first page. This page includes a list of the best practices/techniques for that principle as outlined on this slide. And, every principle is laid out in the same manner. </a:t>
            </a:r>
          </a:p>
          <a:p>
            <a:endParaRPr lang="en-US" b="1" baseline="0" dirty="0">
              <a:latin typeface="Times New Roman" charset="0"/>
            </a:endParaRPr>
          </a:p>
          <a:p>
            <a:r>
              <a:rPr lang="en-US" b="1" i="1" baseline="0" dirty="0">
                <a:latin typeface="Times New Roman" charset="0"/>
              </a:rPr>
              <a:t>Next, we have the second bound book, the Agenda Models. There is “gold in them pages.” We are going to go through these in detail as a part of Principle 10 on (Wednesday), but suffice it to say, I would recommend that you make an appointment with yourselves in the next few weeks to have lunch with the Agenda Models. Have a sandwich and thumb through each agenda in the book. You will find one or more that you will then be able to come back to and use at the appropriate time.</a:t>
            </a:r>
          </a:p>
          <a:p>
            <a:endParaRPr lang="en-US" b="1" baseline="0" dirty="0">
              <a:latin typeface="Times New Roman" charset="0"/>
            </a:endParaRPr>
          </a:p>
          <a:p>
            <a:r>
              <a:rPr lang="en-US" b="1" i="1" baseline="0" dirty="0">
                <a:latin typeface="Times New Roman" charset="0"/>
              </a:rPr>
              <a:t>Next, we have The Secrets of Facilitation book by Michael Wilkinson, the CEO of LSI. In our homework for Day 1, we will refer to a chapter in this book. It is a great resource, and it supplements the first two items in an easy to read manner with many examples and stories that solidify the concepts covered in each principle.</a:t>
            </a:r>
          </a:p>
          <a:p>
            <a:endParaRPr lang="en-US" b="1" baseline="0" dirty="0">
              <a:latin typeface="Times New Roman" charset="0"/>
            </a:endParaRPr>
          </a:p>
          <a:p>
            <a:r>
              <a:rPr lang="en-US" b="1" i="1" baseline="0" dirty="0">
                <a:latin typeface="Times New Roman" charset="0"/>
              </a:rPr>
              <a:t>Finally, we have the clear plastic insert in the back of the training manual. Here you will find the exercise packet and other reference material. We will go through the exercise packet after lunch when we do our first exercise. </a:t>
            </a:r>
            <a:r>
              <a:rPr lang="en-US" b="1" i="0" baseline="0" dirty="0">
                <a:latin typeface="Times New Roman" charset="0"/>
              </a:rPr>
              <a:t>[This may not be applicable. </a:t>
            </a:r>
            <a:r>
              <a:rPr lang="en-US" b="1" i="0" baseline="0" dirty="0">
                <a:latin typeface="Times New Roman" charset="0"/>
                <a:sym typeface="Wingdings" pitchFamily="2" charset="2"/>
              </a:rPr>
              <a:t>] </a:t>
            </a:r>
            <a:r>
              <a:rPr lang="en-US" b="1" i="1" baseline="0" dirty="0">
                <a:solidFill>
                  <a:srgbClr val="FF0000"/>
                </a:solidFill>
                <a:latin typeface="Times New Roman" charset="0"/>
              </a:rPr>
              <a:t>The other inserts include a list of all the classes LSI conducts, the public class calendar of the classes by city as well as other referral items. </a:t>
            </a:r>
          </a:p>
          <a:p>
            <a:endParaRPr lang="en-US" b="1" i="1" dirty="0">
              <a:latin typeface="Times New Roman" charset="0"/>
            </a:endParaRPr>
          </a:p>
          <a:p>
            <a:r>
              <a:rPr lang="en-US" b="1" i="1" dirty="0">
                <a:latin typeface="Times New Roman" charset="0"/>
              </a:rPr>
              <a:t>Any</a:t>
            </a:r>
            <a:r>
              <a:rPr lang="en-US" b="1" i="1" baseline="0" dirty="0">
                <a:latin typeface="Times New Roman" charset="0"/>
              </a:rPr>
              <a:t> questions on the materials we will be using or how we will use them?</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1047056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Let’s take a look at our agenda for the next (four) days. </a:t>
            </a: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4223331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[Cover if appropriate</a:t>
            </a:r>
            <a:r>
              <a:rPr lang="en-US" b="1" baseline="0" dirty="0"/>
              <a:t> – use the words from the “Four Day Agenda” slide and modify.]</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1030872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[Cover if appropriate</a:t>
            </a:r>
            <a:r>
              <a:rPr lang="en-US" b="1" baseline="0" dirty="0"/>
              <a:t> – use the words from the “Four Day Agenda” slide and modify.]</a:t>
            </a:r>
            <a:endParaRPr lang="en-US" b="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1400038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Here</a:t>
            </a:r>
            <a:r>
              <a:rPr lang="en-US" b="1" i="1" baseline="0" dirty="0"/>
              <a:t> is our agenda for the next four days. On this flip chart, I have placed the agenda for Day 1.</a:t>
            </a:r>
            <a:r>
              <a:rPr lang="en-US" b="1" baseline="0" dirty="0"/>
              <a:t> [Review the agenda and gain consensus.] </a:t>
            </a:r>
          </a:p>
          <a:p>
            <a:endParaRPr lang="en-US" b="1" baseline="0" dirty="0"/>
          </a:p>
          <a:p>
            <a:r>
              <a:rPr lang="en-US" b="1" i="1" baseline="0" dirty="0"/>
              <a:t>Now that we have reviewed the agenda, do I have a motion to adopt the agenda as proposed? </a:t>
            </a:r>
            <a:r>
              <a:rPr lang="en-US" b="1" baseline="0" dirty="0"/>
              <a:t>[Call on a participant that offers.] </a:t>
            </a:r>
            <a:r>
              <a:rPr lang="en-US" b="1" i="1" baseline="0" dirty="0"/>
              <a:t>Do I hear a 2</a:t>
            </a:r>
            <a:r>
              <a:rPr lang="en-US" b="1" i="1" baseline="30000" dirty="0"/>
              <a:t>nd</a:t>
            </a:r>
            <a:r>
              <a:rPr lang="en-US" b="1" i="1" baseline="0" dirty="0"/>
              <a:t> on the motion? </a:t>
            </a:r>
            <a:r>
              <a:rPr lang="en-US" b="1" baseline="0" dirty="0"/>
              <a:t>[Gain the 2</a:t>
            </a:r>
            <a:r>
              <a:rPr lang="en-US" b="1" baseline="30000" dirty="0"/>
              <a:t>nd</a:t>
            </a:r>
            <a:r>
              <a:rPr lang="en-US" b="1" baseline="0" dirty="0"/>
              <a:t>.] </a:t>
            </a:r>
            <a:r>
              <a:rPr lang="en-US" b="1" i="1" baseline="0" dirty="0"/>
              <a:t>I have a motion to adopt the agenda as proposed and seconded. All in favor? </a:t>
            </a:r>
            <a:r>
              <a:rPr lang="en-US" b="1" baseline="0" dirty="0"/>
              <a:t>[Gain consensus on the agenda – modeling the technique of guiding the group to consensus.]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2838310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latin typeface="Times New Roman" charset="0"/>
              </a:rPr>
              <a:t>Well, as you can see, we have a very ambitious agenda over the next (four) days. In order to get through it smoothly, I would like us to come up with some “Ground Rules” or “Session Guidelines.” By a show of hands, how many of you have been in some type of training class before? [Raise your</a:t>
            </a:r>
            <a:r>
              <a:rPr lang="en-US" sz="1200" b="1" i="1" baseline="0" dirty="0">
                <a:latin typeface="Times New Roman" charset="0"/>
              </a:rPr>
              <a:t> hand.] </a:t>
            </a:r>
            <a:r>
              <a:rPr lang="en-US" sz="1200" b="1" i="1" dirty="0">
                <a:latin typeface="Times New Roman" charset="0"/>
              </a:rPr>
              <a:t>So, you know those things that work and don’t work. I value your time. I want this to be a productive session for you. So, what are those guidelines that we need to have in place to make this a productive session for you?</a:t>
            </a:r>
            <a:r>
              <a:rPr lang="en-US" sz="1200" b="1" i="1" baseline="0" dirty="0">
                <a:latin typeface="Times New Roman" charset="0"/>
              </a:rPr>
              <a:t> Let’s take a look at these</a:t>
            </a:r>
            <a:r>
              <a:rPr lang="en-US" b="1" i="1" baseline="0" dirty="0">
                <a:latin typeface="Times New Roman" pitchFamily="-84" charset="0"/>
              </a:rPr>
              <a:t> ground rules for how we will conduct our session for the next (four) days and reach an agreement on them.</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2985191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1200" b="1" i="1" dirty="0">
                <a:latin typeface="Times New Roman" charset="0"/>
              </a:rPr>
              <a:t>Here</a:t>
            </a:r>
            <a:r>
              <a:rPr lang="en-US" sz="1200" b="1" i="1" baseline="0" dirty="0">
                <a:latin typeface="Times New Roman" charset="0"/>
              </a:rPr>
              <a:t> are a few to get us started: </a:t>
            </a:r>
            <a:endParaRPr lang="en-US" sz="1200" b="1" i="1" dirty="0">
              <a:latin typeface="Times New Roman" charset="0"/>
            </a:endParaRPr>
          </a:p>
          <a:p>
            <a:endParaRPr lang="en-US" sz="1200" b="1" i="1" dirty="0">
              <a:latin typeface="Times New Roman" charset="0"/>
            </a:endParaRPr>
          </a:p>
          <a:p>
            <a:pPr marL="0" lvl="0" indent="0" algn="l">
              <a:lnSpc>
                <a:spcPct val="110000"/>
              </a:lnSpc>
              <a:spcBef>
                <a:spcPts val="0"/>
              </a:spcBef>
              <a:buNone/>
            </a:pPr>
            <a:r>
              <a:rPr lang="en-US" sz="3200" b="1" i="1" dirty="0"/>
              <a:t>1. Always open for questions: let’s agree that when any</a:t>
            </a:r>
            <a:r>
              <a:rPr lang="en-US" sz="3200" b="1" i="1" baseline="0" dirty="0"/>
              <a:t> of us have a question, we will raise our hand and let me know.</a:t>
            </a:r>
            <a:endParaRPr lang="en-US" sz="3200" b="1" i="1" dirty="0"/>
          </a:p>
          <a:p>
            <a:pPr marL="0" lvl="0" indent="-674687" algn="l">
              <a:lnSpc>
                <a:spcPct val="110000"/>
              </a:lnSpc>
              <a:spcBef>
                <a:spcPts val="0"/>
              </a:spcBef>
              <a:buNone/>
            </a:pPr>
            <a:r>
              <a:rPr lang="en-US" sz="3200" b="1" i="1" dirty="0"/>
              <a:t>2. The open issues list: there will be times when you will raise</a:t>
            </a:r>
            <a:r>
              <a:rPr lang="en-US" sz="3200" b="1" i="1" baseline="0" dirty="0"/>
              <a:t> a question or a topic that I have planned to cover later. In those cases, I will ask you if we can place that topic on the “Open Issues List,” one of our three parking boards, and cover it at that time.</a:t>
            </a:r>
            <a:endParaRPr lang="en-US" sz="3200" b="1" i="1" dirty="0"/>
          </a:p>
          <a:p>
            <a:pPr marL="0" lvl="0" indent="-674687" algn="l">
              <a:lnSpc>
                <a:spcPct val="110000"/>
              </a:lnSpc>
              <a:spcBef>
                <a:spcPts val="0"/>
              </a:spcBef>
              <a:buNone/>
            </a:pPr>
            <a:r>
              <a:rPr lang="en-US" sz="3200" b="1" i="1" dirty="0"/>
              <a:t>3. Respect the speaker: let’s all agree that when any of us are speaking,</a:t>
            </a:r>
            <a:r>
              <a:rPr lang="en-US" sz="3200" b="1" i="1" baseline="0" dirty="0"/>
              <a:t> we will respect the person that has the floor.</a:t>
            </a:r>
            <a:endParaRPr lang="en-US" sz="3200" b="1" i="1" dirty="0"/>
          </a:p>
          <a:p>
            <a:pPr marL="0" lvl="0" indent="-674687" algn="l">
              <a:lnSpc>
                <a:spcPct val="110000"/>
              </a:lnSpc>
              <a:spcBef>
                <a:spcPts val="0"/>
              </a:spcBef>
              <a:buNone/>
            </a:pPr>
            <a:r>
              <a:rPr lang="en-US" sz="3200" b="1" i="1" dirty="0"/>
              <a:t>4. Avoid “sidebar discussion“:</a:t>
            </a:r>
            <a:r>
              <a:rPr lang="en-US" sz="3200" b="1" i="1" baseline="0" dirty="0"/>
              <a:t> you know what I mean here. Those discussions that are better conducted over a drink while at the bar.</a:t>
            </a:r>
            <a:endParaRPr lang="en-US" sz="3200" b="1" i="1" dirty="0"/>
          </a:p>
          <a:p>
            <a:pPr marL="0" lvl="0" indent="-674687" algn="l">
              <a:lnSpc>
                <a:spcPct val="110000"/>
              </a:lnSpc>
              <a:spcBef>
                <a:spcPts val="0"/>
              </a:spcBef>
              <a:buNone/>
            </a:pPr>
            <a:r>
              <a:rPr lang="en-US" sz="3200" b="1" i="1" dirty="0"/>
              <a:t>5. "Choo Choo“: you know what is going to happen at around (10:45)</a:t>
            </a:r>
            <a:r>
              <a:rPr lang="en-US" sz="3200" b="1" i="1" baseline="0" dirty="0"/>
              <a:t> </a:t>
            </a:r>
            <a:r>
              <a:rPr lang="en-US" sz="3200" b="1" i="1" dirty="0"/>
              <a:t>this morning</a:t>
            </a:r>
            <a:r>
              <a:rPr lang="en-US" sz="3200" b="1" i="1" baseline="0" dirty="0"/>
              <a:t> or late this afternoon, don’t you? </a:t>
            </a:r>
            <a:r>
              <a:rPr lang="en-US" sz="3200" b="1" baseline="0" dirty="0"/>
              <a:t>[Raise your hand; call on someone that raises his/her hand or nods head and discuss.] </a:t>
            </a:r>
            <a:r>
              <a:rPr lang="en-US" sz="3200" b="1" i="1" baseline="0" dirty="0"/>
              <a:t>To avoid that, I am going to ask each team to come up with a proposed Choo Choo or recharge in just a moment.</a:t>
            </a:r>
            <a:endParaRPr lang="en-US" sz="3200" b="1" i="1" dirty="0"/>
          </a:p>
          <a:p>
            <a:pPr marL="0" lvl="0" indent="0" algn="l">
              <a:lnSpc>
                <a:spcPct val="110000"/>
              </a:lnSpc>
              <a:spcBef>
                <a:spcPts val="0"/>
              </a:spcBef>
              <a:buClr>
                <a:srgbClr val="00467F"/>
              </a:buClr>
              <a:buNone/>
            </a:pPr>
            <a:r>
              <a:rPr lang="en-US" sz="3200" b="1" i="1" dirty="0"/>
              <a:t>6. Start on time, end on time: I value your</a:t>
            </a:r>
            <a:r>
              <a:rPr lang="en-US" sz="3200" b="1" i="1" baseline="0" dirty="0"/>
              <a:t> time and because I do, I commit to you that we will start on time and end on time, if not a little early. That means each day, after lunch or a break, etc. </a:t>
            </a:r>
          </a:p>
          <a:p>
            <a:pPr marL="0" lvl="0" indent="0" algn="l">
              <a:lnSpc>
                <a:spcPct val="110000"/>
              </a:lnSpc>
              <a:spcBef>
                <a:spcPts val="0"/>
              </a:spcBef>
              <a:buClr>
                <a:srgbClr val="00467F"/>
              </a:buClr>
              <a:buNone/>
            </a:pPr>
            <a:r>
              <a:rPr lang="en-US" sz="3200" b="1" i="1" dirty="0"/>
              <a:t>7. Repetition to train the mind: to ensure we help</a:t>
            </a:r>
            <a:r>
              <a:rPr lang="en-US" sz="3200" b="1" i="1" baseline="0" dirty="0"/>
              <a:t> you master some of the best practices/techniques we will be covering, there will be time where we will repeat items to help us all put this in our long-term memories.</a:t>
            </a:r>
          </a:p>
          <a:p>
            <a:pPr marL="0" lvl="0" indent="0" algn="l">
              <a:lnSpc>
                <a:spcPct val="110000"/>
              </a:lnSpc>
              <a:spcBef>
                <a:spcPts val="0"/>
              </a:spcBef>
              <a:buClr>
                <a:srgbClr val="00467F"/>
              </a:buClr>
              <a:buNone/>
            </a:pPr>
            <a:r>
              <a:rPr lang="en-US" sz="3200" b="1" i="1" baseline="0" dirty="0"/>
              <a:t>8. nEtiquette: We are all like moths to the flame with our phones and other gadgets, aren’t we? We will have [review breaks] throughout the day, so there will be plenfy of time to return calls and emails. If you do get text or call that you must return immediately, please step out, take care of it, and rejoin us as soon as you can.</a:t>
            </a:r>
            <a:endParaRPr lang="en-US" sz="3200" b="1" i="1" dirty="0"/>
          </a:p>
          <a:p>
            <a:pPr marL="0" lvl="0" indent="0" algn="l">
              <a:lnSpc>
                <a:spcPct val="110000"/>
              </a:lnSpc>
              <a:spcBef>
                <a:spcPts val="0"/>
              </a:spcBef>
              <a:buClr>
                <a:srgbClr val="00467F"/>
              </a:buClr>
              <a:buNone/>
            </a:pPr>
            <a:r>
              <a:rPr lang="en-US" sz="3200" b="1" i="1" dirty="0"/>
              <a:t>9. ELMO: this stands for Enough, Let’s Move On.</a:t>
            </a:r>
            <a:r>
              <a:rPr lang="en-US" sz="3200" b="1" i="1" baseline="0" dirty="0"/>
              <a:t> A</a:t>
            </a:r>
            <a:r>
              <a:rPr lang="en-US" sz="3200" b="1" i="1" dirty="0"/>
              <a:t>t any time we may be talking</a:t>
            </a:r>
            <a:r>
              <a:rPr lang="en-US" sz="3200" b="1" i="1" baseline="0" dirty="0"/>
              <a:t> about a topic, and one or more of you might feel like we have done all we need to do regarding that topic. Or, in a meeting, you may feel like the group is “in the weeds.” Should this occur, any of us may raise an ELMO. Now, we can’t let any one or two of us ELMO a topic. Instead, we will stop the conversation immediately and call for a vote on ELMO. If more than ½ of us vote to ELMO the topic, we will stop the discussion and move on. Does that work for everybody?</a:t>
            </a:r>
            <a:r>
              <a:rPr lang="en-US" sz="3200" b="1" baseline="0" dirty="0"/>
              <a:t> [Raise your hand.] </a:t>
            </a:r>
            <a:r>
              <a:rPr lang="en-US" sz="3200" b="1" i="1" baseline="0" dirty="0"/>
              <a:t>Any questions?</a:t>
            </a:r>
          </a:p>
          <a:p>
            <a:pPr marL="0" lvl="0" indent="0">
              <a:lnSpc>
                <a:spcPct val="110000"/>
              </a:lnSpc>
              <a:spcBef>
                <a:spcPts val="0"/>
              </a:spcBef>
              <a:buClr>
                <a:srgbClr val="00467F"/>
              </a:buClr>
              <a:buNone/>
            </a:pPr>
            <a:r>
              <a:rPr lang="en-US" sz="3200" b="1" i="1" baseline="0" dirty="0"/>
              <a:t>10. OK, let’s go back to our Choo Choo. First, let’s appoint a new team leader. If you were the team lead for the first activity, please remain seated. The rest of the people, please stand up. OK, the (tallest/shortest/etc.) will be our team leader for this activity. Here is what I would like us to do. We have talked about the why. We will use our Choo Choo whenever the energy in the room has gone down. I can call for a Choo Choo, or any of you may call for a Choo Choo. When that occurs, we will stop and do a quick Choo Choo. That will put energy back in the session, and we will go back to work. Any questions? </a:t>
            </a:r>
            <a:r>
              <a:rPr lang="en-US" sz="3200" b="1" baseline="0" dirty="0"/>
              <a:t>[Cover these.]</a:t>
            </a:r>
          </a:p>
          <a:p>
            <a:pPr marL="0" lvl="0" indent="0">
              <a:lnSpc>
                <a:spcPct val="110000"/>
              </a:lnSpc>
              <a:spcBef>
                <a:spcPts val="0"/>
              </a:spcBef>
              <a:buClr>
                <a:srgbClr val="00467F"/>
              </a:buClr>
              <a:buNone/>
            </a:pPr>
            <a:endParaRPr lang="en-US" sz="3200" b="1" baseline="0" dirty="0"/>
          </a:p>
          <a:p>
            <a:pPr marL="0" lvl="0" indent="0">
              <a:lnSpc>
                <a:spcPct val="110000"/>
              </a:lnSpc>
              <a:spcBef>
                <a:spcPts val="0"/>
              </a:spcBef>
              <a:buClr>
                <a:srgbClr val="00467F"/>
              </a:buClr>
              <a:buNone/>
            </a:pPr>
            <a:r>
              <a:rPr lang="en-US" sz="3200" b="1" i="1" baseline="0" dirty="0"/>
              <a:t>So, I am going to put a minute on the clock, and I would like each team to develop a recommendation for a Choo Choo. For example, I have seen the wave with a whoosh, the YMCA, the Hokey Pokey, etc. If we are unable to come up with any recommendations, then we will use the default, which is a “Choo Choo!” That would work as follows: I (or anyone else that calls for the Choo Choo) would say, “All Aboard,” and everyone else would stand up and say, “Choo Choo, chuck-a-chuck-a-chuck-a-chuck-a...” – while pulling the train whistle as follows.</a:t>
            </a:r>
            <a:r>
              <a:rPr lang="en-US" sz="3200" b="1" baseline="0" dirty="0"/>
              <a:t> [Show the hand motion.] </a:t>
            </a:r>
            <a:r>
              <a:rPr lang="en-US" sz="3200" b="1" i="1" baseline="0" dirty="0"/>
              <a:t>Any questions?</a:t>
            </a:r>
          </a:p>
          <a:p>
            <a:pPr marL="0" lvl="0" indent="0">
              <a:lnSpc>
                <a:spcPct val="110000"/>
              </a:lnSpc>
              <a:spcBef>
                <a:spcPts val="0"/>
              </a:spcBef>
              <a:buClr>
                <a:srgbClr val="00467F"/>
              </a:buClr>
              <a:buNone/>
            </a:pPr>
            <a:endParaRPr lang="en-US" sz="3200" b="1" baseline="0" dirty="0"/>
          </a:p>
          <a:p>
            <a:pPr marL="0" lvl="0" indent="0">
              <a:lnSpc>
                <a:spcPct val="110000"/>
              </a:lnSpc>
              <a:spcBef>
                <a:spcPts val="0"/>
              </a:spcBef>
              <a:buClr>
                <a:srgbClr val="00467F"/>
              </a:buClr>
              <a:buNone/>
            </a:pPr>
            <a:r>
              <a:rPr lang="en-US" sz="3200" b="1" i="1" baseline="0" dirty="0"/>
              <a:t>OK, then I will start the clock for one minute. </a:t>
            </a:r>
            <a:r>
              <a:rPr lang="en-US" sz="3200" b="1" baseline="0" dirty="0"/>
              <a:t>[At the end of the minute, have each team present their recommendation. Have them model their Choo Choo and then call for a vote on consensus to have the participants select their Choo Choo. Place the proposed Choo Choos on Post-it notes and place the Choo Choo that wins the vote on the Decisions Parking Board.]</a:t>
            </a:r>
          </a:p>
          <a:p>
            <a:pPr marL="0" lvl="0" indent="0">
              <a:lnSpc>
                <a:spcPct val="110000"/>
              </a:lnSpc>
              <a:spcBef>
                <a:spcPts val="0"/>
              </a:spcBef>
              <a:buClr>
                <a:srgbClr val="00467F"/>
              </a:buClr>
              <a:buNone/>
            </a:pPr>
            <a:endParaRPr lang="en-US" sz="3200" b="1" baseline="0" dirty="0"/>
          </a:p>
          <a:p>
            <a:pPr marL="0" lvl="0" indent="0">
              <a:lnSpc>
                <a:spcPct val="110000"/>
              </a:lnSpc>
              <a:spcBef>
                <a:spcPts val="0"/>
              </a:spcBef>
              <a:buClr>
                <a:srgbClr val="00467F"/>
              </a:buClr>
              <a:buNone/>
            </a:pPr>
            <a:r>
              <a:rPr lang="en-US" sz="3200" b="1" i="1" baseline="0" dirty="0"/>
              <a:t>Great, now may I have a motion to adopt the ground rules as proposed? </a:t>
            </a:r>
            <a:r>
              <a:rPr lang="en-US" sz="3200" b="1" baseline="0" dirty="0"/>
              <a:t>[Get the motion.] </a:t>
            </a:r>
            <a:r>
              <a:rPr lang="en-US" sz="3200" b="1" i="1" baseline="0" dirty="0"/>
              <a:t>Good, any 2</a:t>
            </a:r>
            <a:r>
              <a:rPr lang="en-US" sz="3200" b="1" i="1" baseline="30000" dirty="0"/>
              <a:t>nd</a:t>
            </a:r>
            <a:r>
              <a:rPr lang="en-US" sz="3200" b="1" i="1" baseline="0" dirty="0"/>
              <a:t>? </a:t>
            </a:r>
            <a:r>
              <a:rPr lang="en-US" sz="3200" b="1" baseline="0" dirty="0"/>
              <a:t>[Gain the 2</a:t>
            </a:r>
            <a:r>
              <a:rPr lang="en-US" sz="3200" b="1" baseline="30000" dirty="0"/>
              <a:t>nd</a:t>
            </a:r>
            <a:r>
              <a:rPr lang="en-US" sz="3200" b="1" baseline="0" dirty="0"/>
              <a:t> on the motion.] </a:t>
            </a:r>
            <a:r>
              <a:rPr lang="en-US" sz="3200" b="1" i="1" baseline="0" dirty="0"/>
              <a:t>All in favor, raise your hands.</a:t>
            </a:r>
            <a:r>
              <a:rPr lang="en-US" sz="3200" b="1" baseline="0" dirty="0"/>
              <a:t> [Get consensus on the ground rules.]</a:t>
            </a:r>
            <a:endParaRPr lang="en-US" sz="3200" b="1" dirty="0"/>
          </a:p>
          <a:p>
            <a:endParaRPr lang="en-US" sz="1200" b="1" dirty="0">
              <a:latin typeface="Times New Roman" charset="0"/>
            </a:endParaRPr>
          </a:p>
          <a:p>
            <a:endParaRPr lang="en-US" sz="1200" b="1"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3716051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266131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So,</a:t>
            </a:r>
            <a:r>
              <a:rPr lang="en-US" b="1" i="1" baseline="0" dirty="0"/>
              <a:t> let’s get started with the opening where we will cover the following 10 topics.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1494860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Char char="•"/>
            </a:pPr>
            <a:r>
              <a:rPr lang="en-US" b="1" i="1" dirty="0">
                <a:latin typeface="Times New Roman" charset="0"/>
              </a:rPr>
              <a:t>Course overview is a combination of:</a:t>
            </a:r>
          </a:p>
          <a:p>
            <a:pPr lvl="1">
              <a:buFontTx/>
              <a:buChar char="•"/>
            </a:pPr>
            <a:r>
              <a:rPr lang="en-US" b="1" i="1" dirty="0">
                <a:latin typeface="Times New Roman" charset="0"/>
              </a:rPr>
              <a:t>Group Techniques – we will point out many of these as we use them to engage the group</a:t>
            </a:r>
          </a:p>
          <a:p>
            <a:pPr lvl="1">
              <a:buFontTx/>
              <a:buChar char="•"/>
            </a:pPr>
            <a:r>
              <a:rPr lang="en-US" b="1" i="1" dirty="0">
                <a:latin typeface="Times New Roman" charset="0"/>
              </a:rPr>
              <a:t>Process Techniques –”Without a process, you do not do it on purpose,” so let’s define many processes from how to ask a good question, to an orderly way to do listing or brainstorming, etc.</a:t>
            </a:r>
          </a:p>
          <a:p>
            <a:pPr lvl="1">
              <a:buFontTx/>
              <a:buChar char="•"/>
            </a:pPr>
            <a:r>
              <a:rPr lang="en-US" b="1" i="1" dirty="0">
                <a:latin typeface="Times New Roman" charset="0"/>
              </a:rPr>
              <a:t>Practice Sessions</a:t>
            </a:r>
            <a:r>
              <a:rPr lang="en-US" b="1" i="1" baseline="0" dirty="0">
                <a:latin typeface="Times New Roman" charset="0"/>
              </a:rPr>
              <a:t> – </a:t>
            </a:r>
            <a:r>
              <a:rPr lang="en-US" b="1" i="1" dirty="0">
                <a:latin typeface="Times New Roman" charset="0"/>
              </a:rPr>
              <a:t>on to next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1217046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Excellence</a:t>
            </a:r>
            <a:r>
              <a:rPr lang="en-US" b="1" i="1" baseline="0" dirty="0">
                <a:latin typeface="Times New Roman" pitchFamily="-84" charset="0"/>
              </a:rPr>
              <a:t> in Design – what do we mean by that? Have you ever run a great meeting or round of golf, etc. and had someone come up to you after that event was over and say to you, “Hey, that was great”? And, you thought to yourself, “Wow, that’s great, but I don’t know how or why I did that well.” That is exactly what we want to avoid. What we want to do is create an approach for you so that when someone does say that to you after one of your sessions, you will think to yourself, “Yes, I know. I planned it that way and can repeat it.” And, in those rare cases that you do not have one of those great sessions, you will know why and how to fix it in the future. </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2362032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b="1" i="1" u="none" dirty="0">
                <a:latin typeface="Times New Roman" charset="0"/>
              </a:rPr>
              <a:t>Let</a:t>
            </a:r>
            <a:r>
              <a:rPr lang="en-US" b="1" i="1" u="none" baseline="0" dirty="0">
                <a:latin typeface="Times New Roman" charset="0"/>
              </a:rPr>
              <a:t> me demonstrate for you what we mean by this chart. First, many of us have been taught that practice makes… </a:t>
            </a:r>
            <a:r>
              <a:rPr lang="en-US" b="1" i="0" u="none" baseline="0" dirty="0">
                <a:latin typeface="Times New Roman" charset="0"/>
              </a:rPr>
              <a:t>[Let them offer the statement.] </a:t>
            </a:r>
            <a:r>
              <a:rPr lang="en-US" b="1" i="1" u="none" baseline="0" dirty="0">
                <a:latin typeface="Times New Roman" charset="0"/>
              </a:rPr>
              <a:t>That’s right – “perfect.” Well, practice does not always make perfect. Practice make permanent. Let me show you what I mean.</a:t>
            </a:r>
            <a:r>
              <a:rPr lang="en-US" b="1" i="0" u="none" baseline="0" dirty="0">
                <a:latin typeface="Times New Roman" charset="0"/>
              </a:rPr>
              <a:t> </a:t>
            </a:r>
          </a:p>
          <a:p>
            <a:endParaRPr lang="en-US" b="1" i="0" u="none" dirty="0">
              <a:latin typeface="Times New Roman" charset="0"/>
            </a:endParaRPr>
          </a:p>
          <a:p>
            <a:r>
              <a:rPr lang="en-US" b="1" dirty="0">
                <a:latin typeface="Times New Roman" charset="0"/>
              </a:rPr>
              <a:t>[Have a volunteer come up to a flip chart and ask them to draw a 12” horizontal line. Have him/her do that three times.]</a:t>
            </a:r>
          </a:p>
          <a:p>
            <a:endParaRPr lang="en-US" b="1" dirty="0">
              <a:latin typeface="Times New Roman" charset="0"/>
            </a:endParaRPr>
          </a:p>
          <a:p>
            <a:r>
              <a:rPr lang="en-US" b="1" dirty="0">
                <a:latin typeface="Times New Roman" charset="0"/>
              </a:rPr>
              <a:t>[Suggested approach/words:]</a:t>
            </a:r>
          </a:p>
          <a:p>
            <a:r>
              <a:rPr lang="en-US" b="1" i="1" dirty="0">
                <a:latin typeface="Times New Roman" charset="0"/>
              </a:rPr>
              <a:t>Can</a:t>
            </a:r>
            <a:r>
              <a:rPr lang="en-US" b="1" i="1" baseline="0" dirty="0">
                <a:latin typeface="Times New Roman" charset="0"/>
              </a:rPr>
              <a:t> I have a brave volunteer to help me demonstrate this? </a:t>
            </a:r>
            <a:r>
              <a:rPr lang="en-US" b="1" i="1" dirty="0">
                <a:latin typeface="Times New Roman" charset="0"/>
              </a:rPr>
              <a:t> (Name), would you please draw a horizontal line on the flip chart that is 12” long? </a:t>
            </a:r>
            <a:r>
              <a:rPr lang="en-US" b="1" i="1" baseline="0" dirty="0">
                <a:latin typeface="Times New Roman" charset="0"/>
              </a:rPr>
              <a:t> </a:t>
            </a:r>
            <a:r>
              <a:rPr lang="en-US" b="1" i="0" baseline="0" dirty="0">
                <a:latin typeface="Times New Roman" charset="0"/>
              </a:rPr>
              <a:t>[</a:t>
            </a:r>
            <a:r>
              <a:rPr lang="en-US" b="1" i="0" dirty="0">
                <a:latin typeface="Times New Roman" charset="0"/>
              </a:rPr>
              <a:t>As he/she is about to sit</a:t>
            </a:r>
            <a:r>
              <a:rPr lang="en-US" b="1" i="0" baseline="0" dirty="0">
                <a:latin typeface="Times New Roman" charset="0"/>
              </a:rPr>
              <a:t> back down</a:t>
            </a:r>
            <a:r>
              <a:rPr lang="en-US" b="1" i="0" dirty="0">
                <a:latin typeface="Times New Roman" charset="0"/>
              </a:rPr>
              <a:t>, ask him/her to do it again.] </a:t>
            </a:r>
            <a:r>
              <a:rPr lang="en-US" b="1" i="1" dirty="0">
                <a:latin typeface="Times New Roman" charset="0"/>
              </a:rPr>
              <a:t>Do that one more time, please.</a:t>
            </a:r>
            <a:r>
              <a:rPr lang="en-US" b="1" i="0" dirty="0">
                <a:latin typeface="Times New Roman" charset="0"/>
              </a:rPr>
              <a:t> [Participant</a:t>
            </a:r>
            <a:r>
              <a:rPr lang="en-US" b="1" i="0" baseline="0" dirty="0">
                <a:latin typeface="Times New Roman" charset="0"/>
              </a:rPr>
              <a:t> </a:t>
            </a:r>
            <a:r>
              <a:rPr lang="en-US" b="1" i="0" dirty="0">
                <a:latin typeface="Times New Roman" charset="0"/>
              </a:rPr>
              <a:t>tries to draw 12” line three total times.]</a:t>
            </a:r>
          </a:p>
          <a:p>
            <a:endParaRPr lang="en-US" b="1" dirty="0">
              <a:latin typeface="Times New Roman" charset="0"/>
            </a:endParaRPr>
          </a:p>
          <a:p>
            <a:r>
              <a:rPr lang="en-US" b="1" i="1" dirty="0">
                <a:latin typeface="Times New Roman" charset="0"/>
              </a:rPr>
              <a:t>Now, let’ see how (name) did. He/she was a little (short/long) the first time</a:t>
            </a:r>
            <a:r>
              <a:rPr lang="en-US" b="1" i="1" baseline="0" dirty="0">
                <a:latin typeface="Times New Roman" charset="0"/>
              </a:rPr>
              <a:t> a</a:t>
            </a:r>
            <a:r>
              <a:rPr lang="en-US" b="1" i="1" dirty="0">
                <a:latin typeface="Times New Roman" charset="0"/>
              </a:rPr>
              <a:t>nd (short/long) the second... What could I have done to help him/her improve each time they attempted to draw that 12” line? </a:t>
            </a:r>
            <a:r>
              <a:rPr lang="en-US" b="1" dirty="0">
                <a:latin typeface="Times New Roman" charset="0"/>
              </a:rPr>
              <a:t>[Have group respond.]</a:t>
            </a:r>
          </a:p>
          <a:p>
            <a:endParaRPr lang="en-US" b="1" dirty="0">
              <a:latin typeface="Times New Roman" charset="0"/>
            </a:endParaRPr>
          </a:p>
          <a:p>
            <a:r>
              <a:rPr lang="en-US" b="1" i="1" dirty="0">
                <a:latin typeface="Times New Roman" charset="0"/>
              </a:rPr>
              <a:t>So, Practice + Feedback + Application = Perfect! And, as I stated earlier, we are going to cover each principle in detail and then give you a chance to practice those techniques. Your teammates will give you feedback, and it will be up to you to apply the feedback in your next feedback session. </a:t>
            </a:r>
          </a:p>
          <a:p>
            <a:endParaRPr lang="en-US" b="1" dirty="0">
              <a:latin typeface="Times New Roman" charset="0"/>
            </a:endParaRPr>
          </a:p>
          <a:p>
            <a:r>
              <a:rPr lang="en-US" b="1" i="1" dirty="0">
                <a:latin typeface="Times New Roman" charset="0"/>
              </a:rPr>
              <a:t>Any questions on this</a:t>
            </a:r>
            <a:r>
              <a:rPr lang="en-US" b="1" i="1" baseline="0" dirty="0">
                <a:latin typeface="Times New Roman" charset="0"/>
              </a:rPr>
              <a:t> approach of Practice, Feedback and Application?</a:t>
            </a:r>
            <a:r>
              <a:rPr lang="en-US" b="1" baseline="0" dirty="0">
                <a:latin typeface="Times New Roman" charset="0"/>
              </a:rPr>
              <a:t> [Facilitate the discussion.]</a:t>
            </a:r>
            <a:endParaRPr lang="en-US" b="1"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4076641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Alright, it’s time for us to get to know a little about each person in the session. </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2854934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b="1" i="1" dirty="0">
                <a:latin typeface="Times New Roman" charset="0"/>
              </a:rPr>
              <a:t>Before we get into the session formally, I would like each person to introduce himself/herself by stating:</a:t>
            </a:r>
          </a:p>
          <a:p>
            <a:pPr marL="228600" indent="-228600">
              <a:buFont typeface="+mj-lt"/>
              <a:buAutoNum type="arabicPeriod"/>
            </a:pPr>
            <a:r>
              <a:rPr lang="en-US" b="1" i="1" dirty="0">
                <a:latin typeface="Times New Roman" charset="0"/>
              </a:rPr>
              <a:t>Your</a:t>
            </a:r>
            <a:r>
              <a:rPr lang="en-US" b="1" i="1" baseline="0" dirty="0">
                <a:latin typeface="Times New Roman" charset="0"/>
              </a:rPr>
              <a:t> n</a:t>
            </a:r>
            <a:r>
              <a:rPr lang="en-US" b="1" i="1" dirty="0">
                <a:latin typeface="Times New Roman" charset="0"/>
              </a:rPr>
              <a:t>ame</a:t>
            </a:r>
            <a:r>
              <a:rPr lang="en-US" b="1" i="1" baseline="0" dirty="0">
                <a:latin typeface="Times New Roman" charset="0"/>
              </a:rPr>
              <a:t> and </a:t>
            </a:r>
            <a:r>
              <a:rPr lang="en-US" b="1" i="1" dirty="0">
                <a:latin typeface="Times New Roman" charset="0"/>
              </a:rPr>
              <a:t>organization</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1" i="1" dirty="0">
                <a:latin typeface="Times New Roman" charset="0"/>
              </a:rPr>
              <a:t>Your title or role and length of time at your organization</a:t>
            </a:r>
          </a:p>
          <a:p>
            <a:pPr marL="228600" indent="-228600">
              <a:buFont typeface="+mj-lt"/>
              <a:buAutoNum type="arabicPeriod"/>
            </a:pPr>
            <a:r>
              <a:rPr lang="en-US" b="1" i="1" dirty="0">
                <a:latin typeface="Times New Roman" charset="0"/>
              </a:rPr>
              <a:t>Your past experience with facilitation</a:t>
            </a:r>
          </a:p>
          <a:p>
            <a:pPr marL="228600" indent="-228600">
              <a:buFont typeface="+mj-lt"/>
              <a:buAutoNum type="arabicPeriod"/>
            </a:pPr>
            <a:endParaRPr lang="en-US" b="1" dirty="0">
              <a:latin typeface="Times New Roman" charset="0"/>
            </a:endParaRPr>
          </a:p>
          <a:p>
            <a:pPr marL="0" indent="0">
              <a:buFont typeface="+mj-lt"/>
              <a:buNone/>
            </a:pPr>
            <a:r>
              <a:rPr lang="en-US" b="1" dirty="0">
                <a:latin typeface="Times New Roman" charset="0"/>
              </a:rPr>
              <a:t>[Model the use of the three steps by conducing</a:t>
            </a:r>
            <a:r>
              <a:rPr lang="en-US" b="1" baseline="0" dirty="0">
                <a:latin typeface="Times New Roman" charset="0"/>
              </a:rPr>
              <a:t> your introduction.]</a:t>
            </a:r>
          </a:p>
          <a:p>
            <a:pPr marL="0" indent="0">
              <a:buFont typeface="+mj-lt"/>
              <a:buNone/>
            </a:pPr>
            <a:endParaRPr lang="en-US" b="1" baseline="0" dirty="0">
              <a:latin typeface="Times New Roman" charset="0"/>
            </a:endParaRPr>
          </a:p>
          <a:p>
            <a:pPr marL="0" indent="0">
              <a:buFont typeface="+mj-lt"/>
              <a:buNone/>
            </a:pPr>
            <a:r>
              <a:rPr lang="en-US" b="1" i="1" baseline="0" dirty="0">
                <a:latin typeface="Times New Roman" charset="0"/>
              </a:rPr>
              <a:t>Before we start… P</a:t>
            </a:r>
            <a:r>
              <a:rPr lang="en-US" b="1" i="1" dirty="0">
                <a:latin typeface="Times New Roman" charset="0"/>
              </a:rPr>
              <a:t>lease, we want the Reader’s Digest version and not the, “I was born in a log cabin where we had no running water, walked uphill both to and from school, etc.” So, let’s not make it more than one minute/person. Now, if we start here with (name), by the time we get to (5</a:t>
            </a:r>
            <a:r>
              <a:rPr lang="en-US" b="1" i="1" baseline="30000" dirty="0">
                <a:latin typeface="Times New Roman" charset="0"/>
              </a:rPr>
              <a:t>th</a:t>
            </a:r>
            <a:r>
              <a:rPr lang="en-US" b="1" i="1" dirty="0">
                <a:latin typeface="Times New Roman" charset="0"/>
              </a:rPr>
              <a:t> or so person), he/she will have been so busy thinking of what to say, that they won’t remember anything anyone said prior to them. So, let’s take a minute for each of you to jot down or think about what you will say. And, when the minute is up, we will start with the (blue)</a:t>
            </a:r>
            <a:r>
              <a:rPr lang="en-US" b="1" i="1" baseline="0" dirty="0">
                <a:latin typeface="Times New Roman" charset="0"/>
              </a:rPr>
              <a:t> team and with (name). Any questions? </a:t>
            </a:r>
            <a:r>
              <a:rPr lang="en-US" b="1" baseline="0" dirty="0">
                <a:latin typeface="Times New Roman" charset="0"/>
              </a:rPr>
              <a:t>[Take questions.]</a:t>
            </a:r>
          </a:p>
          <a:p>
            <a:pPr marL="0" indent="0">
              <a:buFont typeface="+mj-lt"/>
              <a:buNone/>
            </a:pPr>
            <a:endParaRPr lang="en-US" b="1" baseline="0" dirty="0">
              <a:latin typeface="Times New Roman" charset="0"/>
            </a:endParaRPr>
          </a:p>
          <a:p>
            <a:pPr marL="0" indent="0">
              <a:buFont typeface="+mj-lt"/>
              <a:buNone/>
            </a:pPr>
            <a:r>
              <a:rPr lang="en-US" b="1" i="1" baseline="0" dirty="0">
                <a:latin typeface="Times New Roman" charset="0"/>
              </a:rPr>
              <a:t>Alright, let me start the clock, so you can prepare what you will each say. </a:t>
            </a:r>
            <a:r>
              <a:rPr lang="en-US" b="1" dirty="0">
                <a:latin typeface="Times New Roman" charset="0"/>
              </a:rPr>
              <a:t>[Start the clock</a:t>
            </a:r>
            <a:r>
              <a:rPr lang="en-US" b="1" baseline="0" dirty="0">
                <a:latin typeface="Times New Roman" charset="0"/>
              </a:rPr>
              <a:t> for a minute, and when the minute is up, begin with the person you announced at the beginning.]</a:t>
            </a:r>
          </a:p>
          <a:p>
            <a:pPr marL="0" indent="0">
              <a:buFont typeface="+mj-lt"/>
              <a:buNone/>
            </a:pPr>
            <a:endParaRPr lang="en-US" b="1" baseline="0" dirty="0">
              <a:latin typeface="Times New Roman" charset="0"/>
            </a:endParaRPr>
          </a:p>
          <a:p>
            <a:pPr marL="0" indent="0">
              <a:buFont typeface="+mj-lt"/>
              <a:buNone/>
            </a:pPr>
            <a:r>
              <a:rPr lang="en-US" b="1" baseline="0" dirty="0">
                <a:latin typeface="Times New Roman" charset="0"/>
              </a:rPr>
              <a:t>[When all introductions are complete, take the first break.]</a:t>
            </a:r>
          </a:p>
          <a:p>
            <a:pPr marL="0" indent="0">
              <a:buFont typeface="+mj-lt"/>
              <a:buNone/>
            </a:pPr>
            <a:endParaRPr lang="en-US" b="1" baseline="0" dirty="0">
              <a:latin typeface="Times New Roman" charset="0"/>
            </a:endParaRPr>
          </a:p>
          <a:p>
            <a:pPr marL="0" indent="0">
              <a:buFont typeface="+mj-lt"/>
              <a:buNone/>
            </a:pPr>
            <a:r>
              <a:rPr lang="en-US" b="1" i="1" baseline="0" dirty="0">
                <a:latin typeface="Times New Roman" charset="0"/>
              </a:rPr>
              <a:t>Alright, thanks everybody. We are at (almost 10am), so let’s take our first break. I am going to start the clock for (12) minutes. We will begin again in (12) minutes. </a:t>
            </a:r>
            <a:r>
              <a:rPr lang="en-US" b="1" baseline="0" dirty="0">
                <a:latin typeface="Times New Roman" charset="0"/>
              </a:rPr>
              <a:t>[Start clock and consider showing the LSI timer on the screen.]</a:t>
            </a:r>
            <a:endParaRPr lang="en-US" b="1" dirty="0">
              <a:latin typeface="Times New Roman" charset="0"/>
            </a:endParaRPr>
          </a:p>
          <a:p>
            <a:endParaRPr lang="en-US" b="1" dirty="0">
              <a:latin typeface="Times New Roman" charset="0"/>
            </a:endParaRPr>
          </a:p>
          <a:p>
            <a:r>
              <a:rPr lang="en-US" b="1" i="1" dirty="0">
                <a:latin typeface="Times New Roman" charset="0"/>
              </a:rPr>
              <a:t>Before</a:t>
            </a:r>
            <a:r>
              <a:rPr lang="en-US" b="1" i="1" baseline="0" dirty="0">
                <a:latin typeface="Times New Roman" charset="0"/>
              </a:rPr>
              <a:t> we start the break, let me tell you about one more thing. At the end of each break, if each member of your team is back AND, in their seat,, that will result in a dot for each team member. If any member of the team is not back AND, in their seat,, you know what that means? Yes, no dots for any member of that team. So, team members, help each other. Let’s start the break.</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3833186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i="0" dirty="0">
                <a:latin typeface="Times New Roman" pitchFamily="-84" charset="0"/>
              </a:rPr>
              <a:t>Review slide.</a:t>
            </a:r>
          </a:p>
          <a:p>
            <a:endParaRPr lang="en-US" sz="1200" dirty="0">
              <a:latin typeface="Times New Roman" charset="0"/>
            </a:endParaRPr>
          </a:p>
          <a:p>
            <a:endParaRPr lang="en-US" dirty="0">
              <a:latin typeface="Times New Roman"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3520120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pitchFamily="-84" charset="0"/>
              </a:rPr>
              <a:t>Thanks</a:t>
            </a:r>
            <a:r>
              <a:rPr lang="en-US" b="1" i="1" baseline="0" dirty="0">
                <a:latin typeface="Times New Roman" pitchFamily="-84" charset="0"/>
              </a:rPr>
              <a:t> for getting back on time. </a:t>
            </a:r>
            <a:r>
              <a:rPr lang="en-US" b="1" baseline="0" dirty="0">
                <a:latin typeface="Times New Roman" pitchFamily="-84" charset="0"/>
              </a:rPr>
              <a:t>[Checkpoint]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[Review:] </a:t>
            </a:r>
            <a:r>
              <a:rPr lang="en-US" b="1" i="1" baseline="0" dirty="0">
                <a:latin typeface="Times New Roman" pitchFamily="-84" charset="0"/>
              </a:rPr>
              <a:t>Prior to the break, we completed an overview of the 10 Principles, collected the personal objectives from each of you and provided an overview of the next (four) days.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[Preview:] </a:t>
            </a:r>
            <a:r>
              <a:rPr lang="en-US" b="1" i="1" baseline="0" dirty="0">
                <a:latin typeface="Times New Roman" pitchFamily="-84" charset="0"/>
              </a:rPr>
              <a:t>What we are about to do next is conduct an overview of the facilitation process.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latin typeface="Times New Roman"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latin typeface="Times New Roman" pitchFamily="-84" charset="0"/>
              </a:rPr>
              <a:t>[Big View:] </a:t>
            </a:r>
            <a:r>
              <a:rPr lang="en-US" b="1" i="1" baseline="0" dirty="0">
                <a:latin typeface="Times New Roman" pitchFamily="-84" charset="0"/>
              </a:rPr>
              <a:t>And, that’s important because before we jump into the 10 Principles, let’s provide a context for facilitation including…</a:t>
            </a:r>
            <a:r>
              <a:rPr lang="en-US" b="1" baseline="0" dirty="0">
                <a:latin typeface="Times New Roman" pitchFamily="-84" charset="0"/>
              </a:rPr>
              <a:t> [Go to next slide.]</a:t>
            </a: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2013504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tabLst>
                <a:tab pos="1087438" algn="l"/>
              </a:tabLst>
            </a:pPr>
            <a:r>
              <a:rPr lang="en-US" b="1" dirty="0"/>
              <a:t>[Go</a:t>
            </a:r>
            <a:r>
              <a:rPr lang="en-US" b="1" baseline="0" dirty="0"/>
              <a:t> over slide – w</a:t>
            </a:r>
            <a:r>
              <a:rPr lang="en-US" b="1" dirty="0"/>
              <a:t>hat a facilitated session is, when facilitation</a:t>
            </a:r>
            <a:r>
              <a:rPr lang="en-US" b="1" baseline="0" dirty="0"/>
              <a:t> is appropriate and the roles associated with facilitation.]</a:t>
            </a:r>
            <a:endParaRPr lang="en-US" b="1" dirty="0"/>
          </a:p>
          <a:p>
            <a:pPr eaLnBrk="1" hangingPunct="1">
              <a:buFont typeface="Wingdings" charset="2"/>
              <a:buNone/>
              <a:tabLst>
                <a:tab pos="1087438" algn="l"/>
              </a:tabLst>
            </a:pP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996575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Often, we use terminology without being</a:t>
            </a:r>
            <a:r>
              <a:rPr lang="en-US" b="1" i="1" baseline="0" dirty="0">
                <a:latin typeface="Times New Roman" pitchFamily="-84" charset="0"/>
              </a:rPr>
              <a:t> clear about the terms we are using, don’t we? </a:t>
            </a:r>
            <a:r>
              <a:rPr lang="en-US" b="1" baseline="0" dirty="0">
                <a:latin typeface="Times New Roman" pitchFamily="-84" charset="0"/>
              </a:rPr>
              <a:t>[Nod your head.] </a:t>
            </a:r>
            <a:r>
              <a:rPr lang="en-US" b="1" i="1" baseline="0" dirty="0">
                <a:latin typeface="Times New Roman" pitchFamily="-84" charset="0"/>
              </a:rPr>
              <a:t>Let’s avoid that by starting with a clear definition of a facilitated session.</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1120442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b="1" i="1" dirty="0">
                <a:latin typeface="Times New Roman" charset="0"/>
              </a:rPr>
              <a:t>(Name), please read the slide or the definition on (O-11). </a:t>
            </a:r>
            <a:r>
              <a:rPr lang="en-US" b="1" i="1" baseline="0" dirty="0">
                <a:latin typeface="Times New Roman" charset="0"/>
              </a:rPr>
              <a:t> Thanks, (name). Now, let’s review the key parts of this definition. First, a facilitated session is a highly-structured meeting. That means we as facilitators must help provide that structure.</a:t>
            </a:r>
          </a:p>
          <a:p>
            <a:endParaRPr lang="en-US" b="1" baseline="0" dirty="0">
              <a:latin typeface="Times New Roman" charset="0"/>
            </a:endParaRPr>
          </a:p>
          <a:p>
            <a:r>
              <a:rPr lang="en-US" b="1" i="1" baseline="0" dirty="0">
                <a:latin typeface="Times New Roman" charset="0"/>
              </a:rPr>
              <a:t>Next, the facilitator must GUIDE the participants through a series of PRE-DEFINED steps. That means we must have an agenda! How many times have each of you attended a meeting without an agenda? </a:t>
            </a:r>
            <a:r>
              <a:rPr lang="en-US" b="1" i="0" baseline="0" dirty="0">
                <a:latin typeface="Times New Roman" charset="0"/>
              </a:rPr>
              <a:t>[Raise your hand.] </a:t>
            </a:r>
            <a:r>
              <a:rPr lang="en-US" b="1" i="1" baseline="0" dirty="0">
                <a:latin typeface="Times New Roman" charset="0"/>
              </a:rPr>
              <a:t>Me, too. We cannot do that if we want to run a facilitated session.</a:t>
            </a:r>
          </a:p>
          <a:p>
            <a:endParaRPr lang="en-US" b="1" baseline="0" dirty="0">
              <a:latin typeface="Times New Roman" charset="0"/>
            </a:endParaRPr>
          </a:p>
          <a:p>
            <a:r>
              <a:rPr lang="en-US" b="1" i="1" baseline="0" dirty="0">
                <a:latin typeface="Times New Roman" charset="0"/>
              </a:rPr>
              <a:t>Finally, (purple) team, what are the three things the participants must do in that facilitated session? </a:t>
            </a:r>
            <a:r>
              <a:rPr lang="en-US" b="1" baseline="0" dirty="0">
                <a:latin typeface="Times New Roman" charset="0"/>
              </a:rPr>
              <a:t>[Ensure coverage of the CREATE, UNDERSTAND and AGREE to the results.]</a:t>
            </a:r>
          </a:p>
          <a:p>
            <a:endParaRPr lang="en-US" b="1" baseline="0" dirty="0">
              <a:latin typeface="Times New Roman" charset="0"/>
            </a:endParaRPr>
          </a:p>
          <a:p>
            <a:r>
              <a:rPr lang="en-US" b="1" i="1" baseline="0" dirty="0">
                <a:latin typeface="Times New Roman" charset="0"/>
              </a:rPr>
              <a:t>So, let’s think about it. Let me ask you a few questions: </a:t>
            </a:r>
          </a:p>
          <a:p>
            <a:endParaRPr lang="en-US" b="1" dirty="0">
              <a:latin typeface="Times New Roman" charset="0"/>
            </a:endParaRPr>
          </a:p>
          <a:p>
            <a:r>
              <a:rPr lang="en-US" b="1" i="1" dirty="0">
                <a:latin typeface="Times New Roman" charset="0"/>
              </a:rPr>
              <a:t>(Red) team, why is it not enough to just create a result? </a:t>
            </a:r>
          </a:p>
          <a:p>
            <a:pPr lvl="1">
              <a:buFont typeface="Arial" pitchFamily="34" charset="0"/>
              <a:buChar char="•"/>
            </a:pPr>
            <a:r>
              <a:rPr lang="en-US" b="1" i="1" baseline="0" dirty="0">
                <a:latin typeface="Times New Roman" charset="0"/>
              </a:rPr>
              <a:t>W</a:t>
            </a:r>
            <a:r>
              <a:rPr lang="en-US" b="1" i="1" dirty="0">
                <a:latin typeface="Times New Roman" charset="0"/>
              </a:rPr>
              <a:t>e create everyday. We know how to do that.</a:t>
            </a:r>
          </a:p>
          <a:p>
            <a:endParaRPr lang="en-US" b="1" dirty="0">
              <a:latin typeface="Times New Roman" charset="0"/>
            </a:endParaRPr>
          </a:p>
          <a:p>
            <a:r>
              <a:rPr lang="en-US" b="1" i="1" dirty="0">
                <a:latin typeface="Times New Roman" charset="0"/>
              </a:rPr>
              <a:t>(Green)</a:t>
            </a:r>
            <a:r>
              <a:rPr lang="en-US" b="1" i="1" baseline="0" dirty="0">
                <a:latin typeface="Times New Roman" charset="0"/>
              </a:rPr>
              <a:t> team, w</a:t>
            </a:r>
            <a:r>
              <a:rPr lang="en-US" b="1" i="1" dirty="0">
                <a:latin typeface="Times New Roman" charset="0"/>
              </a:rPr>
              <a:t>hy is it important to understand the result?</a:t>
            </a:r>
          </a:p>
          <a:p>
            <a:pPr lvl="1">
              <a:buFont typeface="Arial" pitchFamily="34" charset="0"/>
              <a:buChar char="•"/>
            </a:pPr>
            <a:r>
              <a:rPr lang="en-US" b="1" i="1" dirty="0">
                <a:latin typeface="Times New Roman" charset="0"/>
              </a:rPr>
              <a:t>Ownership and avoid the water cooler talk. There may be people in the room that do not understand it or the rationale behind it. If someone were to ask them why they are doing this or that, they may not be able to articulate the reason. And, this can eliminate that water cooler discussion that goes,</a:t>
            </a:r>
            <a:r>
              <a:rPr lang="en-US" b="1" i="1" baseline="0" dirty="0">
                <a:latin typeface="Times New Roman" charset="0"/>
              </a:rPr>
              <a:t> “</a:t>
            </a:r>
            <a:r>
              <a:rPr lang="en-US" b="1" i="1" dirty="0">
                <a:latin typeface="Times New Roman" charset="0"/>
              </a:rPr>
              <a:t>Oh, I really did not understand that, so I do not support it.”</a:t>
            </a:r>
          </a:p>
          <a:p>
            <a:endParaRPr lang="en-US" b="1" i="1" dirty="0">
              <a:latin typeface="Times New Roman" charset="0"/>
            </a:endParaRPr>
          </a:p>
          <a:p>
            <a:r>
              <a:rPr lang="en-US" b="1" i="1" dirty="0">
                <a:latin typeface="Times New Roman" charset="0"/>
              </a:rPr>
              <a:t>(Blue) team, why does the result have to be accepted by all participants?</a:t>
            </a:r>
          </a:p>
          <a:p>
            <a:pPr lvl="1">
              <a:buFont typeface="Arial" pitchFamily="34" charset="0"/>
              <a:buChar char="•"/>
            </a:pPr>
            <a:r>
              <a:rPr lang="en-US" b="1" i="1" dirty="0">
                <a:latin typeface="Times New Roman" charset="0"/>
              </a:rPr>
              <a:t>Have you ever left a session with a great planning process that was created and ended up with no follow-through? The entire time, they were saying, “Yeah, yeah,” but never really accepted it.</a:t>
            </a:r>
          </a:p>
          <a:p>
            <a:endParaRPr lang="en-US" b="1" dirty="0">
              <a:latin typeface="Times New Roman" charset="0"/>
            </a:endParaRPr>
          </a:p>
          <a:p>
            <a:r>
              <a:rPr lang="en-US" b="1" i="1" dirty="0">
                <a:latin typeface="Times New Roman" charset="0"/>
              </a:rPr>
              <a:t>This can be summarized in an equation that is from Dr. Robert Zawacki’s work,</a:t>
            </a:r>
            <a:r>
              <a:rPr lang="en-US" b="1" i="1" baseline="0" dirty="0">
                <a:latin typeface="Times New Roman" charset="0"/>
              </a:rPr>
              <a:t> </a:t>
            </a:r>
            <a:r>
              <a:rPr lang="en-US" b="1" i="1" dirty="0">
                <a:latin typeface="Times New Roman" charset="0"/>
              </a:rPr>
              <a:t>Transforming the Mature Information Technology</a:t>
            </a:r>
            <a:r>
              <a:rPr lang="en-US" b="1" i="1" baseline="0" dirty="0">
                <a:latin typeface="Times New Roman" charset="0"/>
              </a:rPr>
              <a:t> </a:t>
            </a:r>
            <a:r>
              <a:rPr lang="en-US" b="1" i="1" dirty="0">
                <a:latin typeface="Times New Roman" charset="0"/>
              </a:rPr>
              <a:t>Organization.</a:t>
            </a:r>
            <a:r>
              <a:rPr lang="en-US" b="1" i="1" baseline="0" dirty="0">
                <a:latin typeface="Times New Roman" charset="0"/>
              </a:rPr>
              <a:t> What he said was:</a:t>
            </a:r>
          </a:p>
          <a:p>
            <a:endParaRPr lang="en-US" b="1" i="1" baseline="0" dirty="0">
              <a:latin typeface="Times New Roman" charset="0"/>
            </a:endParaRPr>
          </a:p>
          <a:p>
            <a:r>
              <a:rPr lang="en-US" b="1" i="1" baseline="0" dirty="0">
                <a:latin typeface="Times New Roman" charset="0"/>
              </a:rPr>
              <a:t>ED = RD x CD</a:t>
            </a:r>
          </a:p>
          <a:p>
            <a:endParaRPr lang="en-US" b="1" baseline="0" dirty="0">
              <a:latin typeface="Times New Roman" charset="0"/>
            </a:endParaRPr>
          </a:p>
          <a:p>
            <a:r>
              <a:rPr lang="en-US" b="1" i="1" baseline="0" dirty="0">
                <a:latin typeface="Times New Roman" charset="0"/>
              </a:rPr>
              <a:t>Each of the Ds in that formula stand for the word, “Decision.” What Zawacki said was, ED, an Effective Decision, was equal to RD, the Right Decision, times the C of the Decision. Who can tell me what you think the C stands for? </a:t>
            </a:r>
            <a:r>
              <a:rPr lang="en-US" b="1" baseline="0" dirty="0">
                <a:latin typeface="Times New Roman" charset="0"/>
              </a:rPr>
              <a:t>[Facilitate the discussion to get to, “Commitment to the Decision.”]</a:t>
            </a:r>
            <a:endParaRPr lang="en-US" b="1" dirty="0">
              <a:latin typeface="Times New Roman" charset="0"/>
            </a:endParaRPr>
          </a:p>
          <a:p>
            <a:endParaRPr lang="en-US" b="1" dirty="0">
              <a:latin typeface="Times New Roman" charset="0"/>
            </a:endParaRPr>
          </a:p>
          <a:p>
            <a:r>
              <a:rPr lang="en-US" b="1" i="1" dirty="0">
                <a:latin typeface="Times New Roman" charset="0"/>
              </a:rPr>
              <a:t>Think about it – are we better</a:t>
            </a:r>
            <a:r>
              <a:rPr lang="en-US" b="1" i="1" baseline="0" dirty="0">
                <a:latin typeface="Times New Roman" charset="0"/>
              </a:rPr>
              <a:t> off with:</a:t>
            </a:r>
          </a:p>
          <a:p>
            <a:endParaRPr lang="en-US" b="1" i="1" baseline="0" dirty="0">
              <a:latin typeface="Times New Roman" charset="0"/>
            </a:endParaRPr>
          </a:p>
          <a:p>
            <a:pPr marL="228600" indent="-228600">
              <a:buAutoNum type="alphaLcPeriod"/>
            </a:pPr>
            <a:r>
              <a:rPr lang="en-US" b="1" i="1" baseline="0" dirty="0">
                <a:latin typeface="Times New Roman" charset="0"/>
              </a:rPr>
              <a:t>A 100% Right Decision with 10% Commitment OR</a:t>
            </a:r>
          </a:p>
          <a:p>
            <a:pPr marL="228600" indent="-228600">
              <a:buAutoNum type="alphaLcPeriod"/>
            </a:pPr>
            <a:r>
              <a:rPr lang="en-US" b="1" i="1" baseline="0" dirty="0">
                <a:latin typeface="Times New Roman" charset="0"/>
              </a:rPr>
              <a:t>An 80% Right Decision with 80% Commitment?</a:t>
            </a:r>
          </a:p>
          <a:p>
            <a:pPr marL="228600" indent="-228600">
              <a:buNone/>
            </a:pPr>
            <a:endParaRPr lang="en-US" b="1" baseline="0" dirty="0">
              <a:latin typeface="Times New Roman" charset="0"/>
            </a:endParaRPr>
          </a:p>
          <a:p>
            <a:pPr marL="228600" indent="-228600">
              <a:buNone/>
            </a:pPr>
            <a:r>
              <a:rPr lang="en-US" b="1" baseline="0" dirty="0">
                <a:latin typeface="Times New Roman" charset="0"/>
              </a:rPr>
              <a:t>[Review the results from this and the difference]</a:t>
            </a:r>
            <a:endParaRPr lang="en-US" b="1"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78544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Beginning</a:t>
            </a:r>
            <a:r>
              <a:rPr lang="en-US" b="1" i="1" baseline="0" dirty="0">
                <a:latin typeface="Times New Roman" pitchFamily="-84" charset="0"/>
              </a:rPr>
              <a:t> with our four course objectives, which are…</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627485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(Purple)</a:t>
            </a:r>
            <a:r>
              <a:rPr lang="en-US" b="1" i="1" baseline="0" dirty="0">
                <a:latin typeface="Times New Roman" pitchFamily="-84" charset="0"/>
              </a:rPr>
              <a:t> team, w</a:t>
            </a:r>
            <a:r>
              <a:rPr lang="en-US" b="1" i="1" dirty="0">
                <a:latin typeface="Times New Roman" pitchFamily="-84" charset="0"/>
              </a:rPr>
              <a:t>ith that as a backdrop,</a:t>
            </a:r>
            <a:r>
              <a:rPr lang="en-US" b="1" i="1" baseline="0" dirty="0">
                <a:latin typeface="Times New Roman" pitchFamily="-84" charset="0"/>
              </a:rPr>
              <a:t> when might we want to use facilitation? </a:t>
            </a:r>
            <a:r>
              <a:rPr lang="en-US" b="1" i="0" baseline="0" dirty="0">
                <a:latin typeface="Times New Roman" pitchFamily="-84" charset="0"/>
              </a:rPr>
              <a:t>[Facilitate the discussion.]</a:t>
            </a: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1474844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charset="0"/>
              </a:rPr>
              <a:t>Essentially,</a:t>
            </a:r>
            <a:r>
              <a:rPr lang="en-US" b="1" i="1" u="none" baseline="0" dirty="0">
                <a:latin typeface="Times New Roman" charset="0"/>
              </a:rPr>
              <a:t> i</a:t>
            </a:r>
            <a:r>
              <a:rPr lang="en-US" b="1" i="1" dirty="0">
                <a:latin typeface="Times New Roman" charset="0"/>
              </a:rPr>
              <a:t>f you need others to “buy</a:t>
            </a:r>
            <a:r>
              <a:rPr lang="en-US" b="1" i="1" baseline="0" dirty="0">
                <a:latin typeface="Times New Roman" charset="0"/>
              </a:rPr>
              <a:t> in</a:t>
            </a:r>
            <a:r>
              <a:rPr lang="en-US" b="1" i="1" dirty="0">
                <a:latin typeface="Times New Roman" charset="0"/>
              </a:rPr>
              <a:t>” to projects, or plans, or any decision, it is best to facilitate to that conclusion so that it is created, understood and accepted by all parties.</a:t>
            </a:r>
          </a:p>
          <a:p>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1326245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pitchFamily="-84" charset="0"/>
              </a:rPr>
              <a:t>With the WHEN behind</a:t>
            </a:r>
            <a:r>
              <a:rPr lang="en-US" b="1" i="1" baseline="0" dirty="0">
                <a:latin typeface="Times New Roman" pitchFamily="-84" charset="0"/>
              </a:rPr>
              <a:t> us, let’s consider WHAT types of sessions can be facilitated.</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3803836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Essentially, any time you have more than one person involved and there is a purpose and agenda, a meeting/session may be appropriate to be facilitated, and/or the use of the principles and techniques we will be addressing over the next several days can be great tools</a:t>
            </a:r>
            <a:r>
              <a:rPr lang="en-US" b="1" i="1" baseline="0" dirty="0">
                <a:latin typeface="Times New Roman" charset="0"/>
              </a:rPr>
              <a:t> to assist you in leading/facilitating that meeting/session.</a:t>
            </a:r>
          </a:p>
          <a:p>
            <a:endParaRPr lang="en-US" b="1" i="1" baseline="0" dirty="0">
              <a:latin typeface="Times New Roman" charset="0"/>
            </a:endParaRPr>
          </a:p>
          <a:p>
            <a:r>
              <a:rPr lang="en-US" b="1" i="1" baseline="0" dirty="0">
                <a:latin typeface="Times New Roman" charset="0"/>
              </a:rPr>
              <a:t>These are the 10 agenda models  (processes) that are included in your second book that we briefly reviewed earlier and will discuss in detail when we cover Principle 10.</a:t>
            </a:r>
            <a:endParaRPr lang="en-US" b="1" i="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2981299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I would like to have you consider for a moment a time you have been in a session</a:t>
            </a:r>
            <a:r>
              <a:rPr lang="en-US" b="1" i="1" baseline="0" dirty="0">
                <a:latin typeface="Times New Roman" charset="0"/>
              </a:rPr>
              <a:t> o</a:t>
            </a:r>
            <a:r>
              <a:rPr lang="en-US" b="1" i="1" dirty="0">
                <a:latin typeface="Times New Roman" charset="0"/>
              </a:rPr>
              <a:t>r responsible for a session, where you needed to use skills you think are necessary to be an effective facilitator. Think about what those characteristics or behaviors are, the things you did to help the participants</a:t>
            </a:r>
            <a:r>
              <a:rPr lang="en-US" b="1" i="1" baseline="0" dirty="0">
                <a:latin typeface="Times New Roman" charset="0"/>
              </a:rPr>
              <a:t> arrive at the result of a meeting</a:t>
            </a:r>
            <a:r>
              <a:rPr lang="en-US" b="1" i="1" dirty="0">
                <a:latin typeface="Times New Roman" charset="0"/>
              </a:rPr>
              <a:t>… Let’s list those behaviors or skills. </a:t>
            </a:r>
            <a:r>
              <a:rPr lang="en-US" b="1" i="0" dirty="0">
                <a:latin typeface="Times New Roman" charset="0"/>
              </a:rPr>
              <a:t>[Write answers on a flip chart by going team to team.]</a:t>
            </a:r>
          </a:p>
          <a:p>
            <a:endParaRPr lang="en-US" b="1" i="1" dirty="0">
              <a:latin typeface="Times New Roman" charset="0"/>
            </a:endParaRPr>
          </a:p>
          <a:p>
            <a:r>
              <a:rPr lang="en-US" b="1" i="1" dirty="0">
                <a:latin typeface="Times New Roman" charset="0"/>
              </a:rPr>
              <a:t>Great</a:t>
            </a:r>
            <a:r>
              <a:rPr lang="en-US" b="1" i="1" baseline="0" dirty="0">
                <a:latin typeface="Times New Roman" charset="0"/>
              </a:rPr>
              <a:t> list, folks. Let’s take a look at the 8 roles we believe a facilitator must play. </a:t>
            </a:r>
            <a:r>
              <a:rPr lang="en-US" b="1" i="0" baseline="0" dirty="0">
                <a:latin typeface="Times New Roman" charset="0"/>
              </a:rPr>
              <a:t>[Consider using hand signals for each role to help with their learning each role.]</a:t>
            </a:r>
            <a:endParaRPr lang="en-US" b="1" i="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4049856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Let’s do this using another read-around</a:t>
            </a:r>
            <a:r>
              <a:rPr lang="en-US" b="1" i="1" baseline="0" dirty="0">
                <a:latin typeface="Times New Roman" pitchFamily="-84" charset="0"/>
              </a:rPr>
              <a:t> – w</a:t>
            </a:r>
            <a:r>
              <a:rPr lang="en-US" b="1" i="1" dirty="0">
                <a:latin typeface="Times New Roman" pitchFamily="-84" charset="0"/>
              </a:rPr>
              <a:t>e</a:t>
            </a:r>
            <a:r>
              <a:rPr lang="en-US" b="1" i="1" baseline="0" dirty="0">
                <a:latin typeface="Times New Roman" pitchFamily="-84" charset="0"/>
              </a:rPr>
              <a:t> will start with the (red) team and (name). Can you read the role of the Guide please? </a:t>
            </a:r>
            <a:r>
              <a:rPr lang="en-US" b="1" baseline="0" dirty="0">
                <a:latin typeface="Times New Roman" pitchFamily="-84" charset="0"/>
              </a:rPr>
              <a:t>[Hand signal.]</a:t>
            </a:r>
          </a:p>
          <a:p>
            <a:endParaRPr lang="en-US" b="1" baseline="0" dirty="0">
              <a:latin typeface="Times New Roman" pitchFamily="-84" charset="0"/>
            </a:endParaRPr>
          </a:p>
          <a:p>
            <a:r>
              <a:rPr lang="en-US" b="1" i="1" baseline="0" dirty="0">
                <a:latin typeface="Times New Roman" pitchFamily="-84" charset="0"/>
              </a:rPr>
              <a:t>That’s right and to be a Guide we, as a facilitator, must know where we are, where we have been and where we are going. We need to listen to comments to ensure their relevance and ensure the conversation stays on track.</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4210505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(Name),</a:t>
            </a:r>
            <a:r>
              <a:rPr lang="en-US" b="1" i="1" baseline="0" dirty="0">
                <a:latin typeface="Times New Roman" pitchFamily="-84" charset="0"/>
              </a:rPr>
              <a:t> the Motivator.</a:t>
            </a:r>
            <a:r>
              <a:rPr lang="en-US" b="1" baseline="0" dirty="0">
                <a:latin typeface="Times New Roman" pitchFamily="-84" charset="0"/>
              </a:rPr>
              <a:t> [Hand signal.]</a:t>
            </a:r>
          </a:p>
          <a:p>
            <a:endParaRPr lang="en-US" b="1" i="1" baseline="0" dirty="0">
              <a:latin typeface="Times New Roman" pitchFamily="-84" charset="0"/>
            </a:endParaRPr>
          </a:p>
          <a:p>
            <a:r>
              <a:rPr lang="en-US" b="1" i="1" baseline="0" dirty="0">
                <a:latin typeface="Times New Roman" pitchFamily="-84" charset="0"/>
              </a:rPr>
              <a:t>The motivator means we “bring it” to each session. If, as the facilitator, we are not excited about the session, why will the participants be excited? We need to bring energy and motivation to each session. That type of energy is contagious. When we give it, we get it back from the participants. </a:t>
            </a:r>
          </a:p>
          <a:p>
            <a:endParaRPr lang="en-US" b="1" i="1" baseline="0" dirty="0">
              <a:latin typeface="Times New Roman" pitchFamily="-84" charset="0"/>
            </a:endParaRPr>
          </a:p>
          <a:p>
            <a:r>
              <a:rPr lang="en-US" b="1" i="1" baseline="0" dirty="0">
                <a:latin typeface="Times New Roman" pitchFamily="-84" charset="0"/>
              </a:rPr>
              <a:t>Any comments? </a:t>
            </a:r>
            <a:r>
              <a:rPr lang="en-US" b="1" baseline="0" dirty="0">
                <a:latin typeface="Times New Roman" pitchFamily="-84" charset="0"/>
              </a:rPr>
              <a:t>[Facilitate the discussion.]</a:t>
            </a: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75556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 Bridge Builder</a:t>
            </a:r>
            <a:r>
              <a:rPr lang="en-US" b="1" i="1" baseline="0" dirty="0">
                <a:latin typeface="Times New Roman" pitchFamily="-84" charset="0"/>
              </a:rPr>
              <a:t> – </a:t>
            </a:r>
            <a:r>
              <a:rPr lang="en-US" b="1" i="1" dirty="0">
                <a:latin typeface="Times New Roman" pitchFamily="-84" charset="0"/>
              </a:rPr>
              <a:t>would</a:t>
            </a:r>
            <a:r>
              <a:rPr lang="en-US" b="1" i="1" baseline="0" dirty="0">
                <a:latin typeface="Times New Roman" pitchFamily="-84" charset="0"/>
              </a:rPr>
              <a:t> you please, (name)? </a:t>
            </a:r>
            <a:r>
              <a:rPr lang="en-US" b="1" baseline="0" dirty="0">
                <a:latin typeface="Times New Roman" pitchFamily="-84" charset="0"/>
              </a:rPr>
              <a:t>[Hand signal.]</a:t>
            </a:r>
          </a:p>
          <a:p>
            <a:endParaRPr lang="en-US" b="1" baseline="0" dirty="0">
              <a:latin typeface="Times New Roman" pitchFamily="-84" charset="0"/>
            </a:endParaRPr>
          </a:p>
          <a:p>
            <a:r>
              <a:rPr lang="en-US" b="1" i="1" baseline="0" dirty="0">
                <a:latin typeface="Times New Roman" pitchFamily="-84" charset="0"/>
              </a:rPr>
              <a:t>By being a Bridge Builder, we are looking for areas to bring together a group rather than allowing chasms to grow – for example, asking sales to view a lead from the marketing perspective and marketing to view a lead from a sales perspective… to ask management to view a problem from the employees’ view and vice versa.</a:t>
            </a:r>
          </a:p>
          <a:p>
            <a:endParaRPr lang="en-US" b="1" baseline="0" dirty="0">
              <a:latin typeface="Times New Roman" pitchFamily="-84" charset="0"/>
            </a:endParaRPr>
          </a:p>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2137756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 next role</a:t>
            </a:r>
            <a:r>
              <a:rPr lang="en-US" b="1" i="1" baseline="0" dirty="0">
                <a:latin typeface="Times New Roman" pitchFamily="-84" charset="0"/>
              </a:rPr>
              <a:t> – </a:t>
            </a:r>
            <a:r>
              <a:rPr lang="en-US" b="1" i="1" dirty="0">
                <a:latin typeface="Times New Roman" pitchFamily="-84" charset="0"/>
              </a:rPr>
              <a:t>a Clairvoyant. (name), please, would you read the role? </a:t>
            </a:r>
            <a:r>
              <a:rPr lang="en-US" b="1" dirty="0">
                <a:latin typeface="Times New Roman" pitchFamily="-84" charset="0"/>
              </a:rPr>
              <a:t>[Hand signal.]</a:t>
            </a:r>
          </a:p>
          <a:p>
            <a:endParaRPr lang="en-US" b="1" dirty="0">
              <a:latin typeface="Times New Roman" pitchFamily="-84" charset="0"/>
            </a:endParaRPr>
          </a:p>
          <a:p>
            <a:r>
              <a:rPr lang="en-US" b="1" i="1" dirty="0">
                <a:latin typeface="Times New Roman" pitchFamily="-84" charset="0"/>
              </a:rPr>
              <a:t>Yes,</a:t>
            </a:r>
            <a:r>
              <a:rPr lang="en-US" b="1" i="1" baseline="0" dirty="0">
                <a:latin typeface="Times New Roman" pitchFamily="-84" charset="0"/>
              </a:rPr>
              <a:t> as the facilitator, we must look for the signals that things are not going well or the group is worn out. We must be ahead of the group and pick up on those signals that help us as a Clairvoyant avoid situations that are not conductive to a great facilitated session.</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4113213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Next</a:t>
            </a:r>
            <a:r>
              <a:rPr lang="en-US" b="1" i="1" baseline="0" dirty="0">
                <a:latin typeface="Times New Roman" pitchFamily="-84" charset="0"/>
              </a:rPr>
              <a:t> is the Peacemaker. (Name), would you please read that for us?</a:t>
            </a:r>
          </a:p>
          <a:p>
            <a:endParaRPr lang="en-US" b="1" i="1" baseline="0" dirty="0">
              <a:latin typeface="Times New Roman" pitchFamily="-84" charset="0"/>
            </a:endParaRPr>
          </a:p>
          <a:p>
            <a:r>
              <a:rPr lang="en-US" b="1" i="1" baseline="0" dirty="0">
                <a:latin typeface="Times New Roman" pitchFamily="-84" charset="0"/>
              </a:rPr>
              <a:t>As a Peacemaker we are trying to find solutions to the differences as they arise. We look for ways to bring disparate views together, to allow each participant to see the big picture and the need for inquiry versus advocacy when that is needed. We will cover tools like the “better words to use” when, as the facilitator, we step in to a disagreement. Little things like the choice of the right words can help us be the Peacemaker that helps the group arrive at a consensus solution.</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152537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609600" indent="-609600" eaLnBrk="1" hangingPunct="1">
              <a:buClr>
                <a:schemeClr val="tx1"/>
              </a:buClr>
              <a:buSzTx/>
              <a:buFont typeface="Wingdings" charset="2"/>
              <a:buAutoNum type="arabicPeriod"/>
            </a:pPr>
            <a:r>
              <a:rPr lang="en-US" b="1" i="1" dirty="0"/>
              <a:t>Define the </a:t>
            </a:r>
            <a:r>
              <a:rPr lang="en-US" b="1" i="1" u="sng" dirty="0"/>
              <a:t>role</a:t>
            </a:r>
            <a:r>
              <a:rPr lang="en-US" b="1" i="1" dirty="0"/>
              <a:t> of a facilitator; this will allow</a:t>
            </a:r>
            <a:r>
              <a:rPr lang="en-US" b="1" i="1" baseline="0" dirty="0"/>
              <a:t> us to provide the context for the methodology and the 100+ best practices/techniques.</a:t>
            </a:r>
          </a:p>
          <a:p>
            <a:pPr marL="609600" indent="-609600" eaLnBrk="1" hangingPunct="1">
              <a:buClr>
                <a:schemeClr val="tx1"/>
              </a:buClr>
              <a:buSzTx/>
              <a:buFont typeface="Wingdings" charset="2"/>
              <a:buAutoNum type="arabicPeriod"/>
            </a:pPr>
            <a:r>
              <a:rPr lang="en-US" b="1" i="1" dirty="0"/>
              <a:t>Identify key </a:t>
            </a:r>
            <a:r>
              <a:rPr lang="en-US" b="1" i="1" u="sng" dirty="0"/>
              <a:t>facilitation principles; </a:t>
            </a:r>
            <a:r>
              <a:rPr lang="en-US" b="1" i="1" u="none" dirty="0"/>
              <a:t>we will provide</a:t>
            </a:r>
            <a:r>
              <a:rPr lang="en-US" b="1" i="1" u="none" baseline="0" dirty="0"/>
              <a:t> a high-level review of the pillars that provide the overall framework of the LSI facilitation methodology.</a:t>
            </a:r>
            <a:endParaRPr lang="en-US" b="1" i="1" u="none" dirty="0"/>
          </a:p>
          <a:p>
            <a:pPr marL="609600" indent="-609600" eaLnBrk="1" hangingPunct="1">
              <a:buClr>
                <a:schemeClr val="tx1"/>
              </a:buClr>
              <a:buSzTx/>
              <a:buFont typeface="Wingdings" charset="2"/>
              <a:buAutoNum type="arabicPeriod"/>
            </a:pPr>
            <a:r>
              <a:rPr lang="en-US" b="1" i="1" dirty="0"/>
              <a:t>Describe the </a:t>
            </a:r>
            <a:r>
              <a:rPr lang="en-US" b="1" i="1" u="sng" dirty="0"/>
              <a:t>best practices</a:t>
            </a:r>
            <a:r>
              <a:rPr lang="en-US" b="1" i="1" dirty="0"/>
              <a:t> related to each principle; as we go through the 10 Principles, we will address</a:t>
            </a:r>
            <a:r>
              <a:rPr lang="en-US" b="1" i="1" baseline="0" dirty="0"/>
              <a:t> the 100+ best practices/techniques and ensure we address the why, the what and the how for them.</a:t>
            </a:r>
            <a:endParaRPr lang="en-US" b="1" i="1" dirty="0"/>
          </a:p>
          <a:p>
            <a:pPr marL="609600" indent="-609600" eaLnBrk="1" hangingPunct="1">
              <a:buClr>
                <a:schemeClr val="tx1"/>
              </a:buClr>
              <a:buSzTx/>
              <a:buFont typeface="Wingdings" charset="2"/>
              <a:buAutoNum type="arabicPeriod"/>
            </a:pPr>
            <a:r>
              <a:rPr lang="en-US" b="1" i="1" dirty="0"/>
              <a:t>Provide participants with facilitation </a:t>
            </a:r>
            <a:r>
              <a:rPr lang="en-US" b="1" i="1" u="sng" dirty="0"/>
              <a:t>practice and feedback; </a:t>
            </a:r>
            <a:r>
              <a:rPr lang="en-US" b="1" i="1" u="none" dirty="0"/>
              <a:t>throughout</a:t>
            </a:r>
            <a:r>
              <a:rPr lang="en-US" b="1" i="1" u="none" baseline="0" dirty="0"/>
              <a:t> our time together we will have lots of opportunity for each of you to practice many of these techniques. Here you will have the opportunity to try many of these techniques and get feedback from your colleagues as well as me during these exercises. </a:t>
            </a:r>
          </a:p>
          <a:p>
            <a:pPr marL="609600" indent="-609600" eaLnBrk="1" hangingPunct="1">
              <a:buClr>
                <a:schemeClr val="tx1"/>
              </a:buClr>
              <a:buSzTx/>
              <a:buFont typeface="Wingdings" charset="2"/>
              <a:buAutoNum type="arabicPeriod"/>
            </a:pPr>
            <a:endParaRPr lang="en-US" b="1" u="none" baseline="0" dirty="0"/>
          </a:p>
          <a:p>
            <a:pPr marL="0" indent="0" eaLnBrk="1" hangingPunct="1">
              <a:buClr>
                <a:schemeClr val="tx1"/>
              </a:buClr>
              <a:buSzTx/>
              <a:buFont typeface="Wingdings" charset="2"/>
              <a:buNone/>
            </a:pPr>
            <a:r>
              <a:rPr lang="en-US" b="1" i="1" u="none" baseline="0" dirty="0"/>
              <a:t>The product or deliverable for the course is: </a:t>
            </a:r>
          </a:p>
          <a:p>
            <a:pPr marL="0" indent="0" eaLnBrk="1" hangingPunct="1">
              <a:buClr>
                <a:schemeClr val="tx1"/>
              </a:buClr>
              <a:buSzTx/>
              <a:buFont typeface="Wingdings" charset="2"/>
              <a:buNone/>
            </a:pPr>
            <a:endParaRPr lang="en-US" b="1" i="1" u="sng" dirty="0"/>
          </a:p>
          <a:p>
            <a:pPr marL="609600" indent="-609600" eaLnBrk="1" hangingPunct="1">
              <a:buClr>
                <a:schemeClr val="tx1"/>
              </a:buClr>
              <a:buSzTx/>
              <a:buFont typeface="Wingdings" charset="2"/>
              <a:buNone/>
            </a:pPr>
            <a:r>
              <a:rPr lang="en-US" b="1" i="1" dirty="0"/>
              <a:t>Deliverable: Conscious Competence; we want to ensure you understand the techniques and again, the why, the what and the how of each.</a:t>
            </a:r>
          </a:p>
          <a:p>
            <a:endParaRPr lang="en-US" sz="1200" b="1" dirty="0">
              <a:latin typeface="Times New Roman" charset="0"/>
            </a:endParaRPr>
          </a:p>
          <a:p>
            <a:endParaRPr lang="en-US" sz="1200" b="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How about the Taskmaster, (name)? </a:t>
            </a:r>
            <a:r>
              <a:rPr lang="en-US" b="1" dirty="0">
                <a:latin typeface="Times New Roman" pitchFamily="-84" charset="0"/>
              </a:rPr>
              <a:t>[Hand signal.]</a:t>
            </a:r>
          </a:p>
          <a:p>
            <a:endParaRPr lang="en-US" b="1" dirty="0">
              <a:latin typeface="Times New Roman" pitchFamily="-84" charset="0"/>
            </a:endParaRPr>
          </a:p>
          <a:p>
            <a:r>
              <a:rPr lang="en-US" b="1" i="1" dirty="0">
                <a:latin typeface="Times New Roman" pitchFamily="-84" charset="0"/>
              </a:rPr>
              <a:t>Yes, the Taskmaster… Most of us probably do a pretty good job of this. It means keeping people on topic, knowing</a:t>
            </a:r>
            <a:r>
              <a:rPr lang="en-US" b="1" i="1" baseline="0" dirty="0">
                <a:latin typeface="Times New Roman" pitchFamily="-84" charset="0"/>
              </a:rPr>
              <a:t> how much time is allotted to each agenda item, etc. Yet, it is but one of many roles rather than the only one.</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857551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And, (name) the next role, the Praiser... </a:t>
            </a:r>
            <a:r>
              <a:rPr lang="en-US" b="1" dirty="0">
                <a:latin typeface="Times New Roman" pitchFamily="-84" charset="0"/>
              </a:rPr>
              <a:t>[Hand signal.]</a:t>
            </a:r>
          </a:p>
          <a:p>
            <a:endParaRPr lang="en-US" b="1" dirty="0">
              <a:latin typeface="Times New Roman" pitchFamily="-84" charset="0"/>
            </a:endParaRPr>
          </a:p>
          <a:p>
            <a:r>
              <a:rPr lang="en-US" b="1" i="1" dirty="0">
                <a:latin typeface="Times New Roman" pitchFamily="-84" charset="0"/>
              </a:rPr>
              <a:t>The Praiser helps in many ways. Note</a:t>
            </a:r>
            <a:r>
              <a:rPr lang="en-US" b="1" i="1" baseline="0" dirty="0">
                <a:latin typeface="Times New Roman" pitchFamily="-84" charset="0"/>
              </a:rPr>
              <a:t> what they Praise – contribution and effort – not the content. We leave that up to the group to determine content. We also find that by praising effort, we encourage the more reluctant participant to engage with the group.</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3539379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Finally, (name),</a:t>
            </a:r>
            <a:r>
              <a:rPr lang="en-US" b="1" i="1" baseline="0" dirty="0">
                <a:latin typeface="Times New Roman" pitchFamily="-84" charset="0"/>
              </a:rPr>
              <a:t> the Active Listener… </a:t>
            </a:r>
            <a:r>
              <a:rPr lang="en-US" b="1" baseline="0" dirty="0">
                <a:latin typeface="Times New Roman" pitchFamily="-84" charset="0"/>
              </a:rPr>
              <a:t>[Hand signal.]</a:t>
            </a:r>
          </a:p>
          <a:p>
            <a:endParaRPr lang="en-US" b="1" i="1" baseline="0" dirty="0">
              <a:latin typeface="Times New Roman" pitchFamily="-84" charset="0"/>
            </a:endParaRPr>
          </a:p>
          <a:p>
            <a:r>
              <a:rPr lang="en-US" b="1" i="1" baseline="0" dirty="0">
                <a:latin typeface="Times New Roman" pitchFamily="-84" charset="0"/>
              </a:rPr>
              <a:t>Notice the Listener is ACTIVE. The facilitator needs to listen to not only the words that are said but the why, the what and the how they are expressed. That is an Active Listener.</a:t>
            </a:r>
          </a:p>
          <a:p>
            <a:endParaRPr lang="en-US" b="1" baseline="0" dirty="0">
              <a:latin typeface="Times New Roman" pitchFamily="-84" charset="0"/>
            </a:endParaRPr>
          </a:p>
          <a:p>
            <a:r>
              <a:rPr lang="en-US" b="1" i="1" baseline="0" dirty="0">
                <a:latin typeface="Times New Roman" pitchFamily="-84" charset="0"/>
              </a:rPr>
              <a:t>Let’s go back and review the 8 roles. Without looking at the manual, follow my hand signals and let’s see how we can do.</a:t>
            </a:r>
            <a:r>
              <a:rPr lang="en-US" b="1" baseline="0" dirty="0">
                <a:latin typeface="Times New Roman" pitchFamily="-84" charset="0"/>
              </a:rPr>
              <a:t> [Go through each of the 8 roles by providing the hand signal for each.]</a:t>
            </a:r>
          </a:p>
          <a:p>
            <a:endParaRPr lang="en-US" b="1" baseline="0" dirty="0">
              <a:latin typeface="Times New Roman" pitchFamily="-84" charset="0"/>
            </a:endParaRPr>
          </a:p>
          <a:p>
            <a:r>
              <a:rPr lang="en-US" b="1" i="1" baseline="0" dirty="0">
                <a:latin typeface="Times New Roman" pitchFamily="-84" charset="0"/>
              </a:rPr>
              <a:t>Alright, before we move on to other roles, are there any questions on the roles of a facilitator? </a:t>
            </a:r>
            <a:r>
              <a:rPr lang="en-US" b="1" baseline="0" dirty="0">
                <a:latin typeface="Times New Roman" pitchFamily="-84" charset="0"/>
              </a:rPr>
              <a:t>[Facilitate the discussion.]</a:t>
            </a: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3714910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Now that we have</a:t>
            </a:r>
            <a:r>
              <a:rPr lang="en-US" b="1" i="1" baseline="0" dirty="0">
                <a:latin typeface="Times New Roman" charset="0"/>
              </a:rPr>
              <a:t> covered the roles the facilitator must play, let’s look at some of the other roles that exist in our facilitated sessions. Think about the last several sessions you have led or attended. Think about the other roles that existed, the areas that needed to be covered, the areas that needed to be addressed for the session to be successful… What are some of those other roles? </a:t>
            </a:r>
          </a:p>
          <a:p>
            <a:endParaRPr lang="en-US" b="1" baseline="0" dirty="0">
              <a:latin typeface="Times New Roman" charset="0"/>
            </a:endParaRPr>
          </a:p>
          <a:p>
            <a:r>
              <a:rPr lang="en-US" b="1" baseline="0" dirty="0">
                <a:latin typeface="Times New Roman" charset="0"/>
              </a:rPr>
              <a:t>[Facilitate the discussion.]</a:t>
            </a:r>
          </a:p>
          <a:p>
            <a:endParaRPr lang="en-US" b="1" dirty="0">
              <a:latin typeface="Times New Roman" charset="0"/>
            </a:endParaRPr>
          </a:p>
          <a:p>
            <a:endParaRPr lang="en-US" b="1" dirty="0">
              <a:latin typeface="Times New Roman" charset="0"/>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2013579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charset="0"/>
              </a:rPr>
              <a:t>This</a:t>
            </a:r>
            <a:r>
              <a:rPr lang="en-US" b="1" i="1" u="none" baseline="0" dirty="0">
                <a:latin typeface="Times New Roman" charset="0"/>
              </a:rPr>
              <a:t> list includes many of the roles you just mentioned. Some of these roles are played by the same person; some may be played by the facilitator. The key is to ensure we, as the facilitator, are aware of these roles, who will fulfill them and when we will fulfill the role.</a:t>
            </a:r>
          </a:p>
          <a:p>
            <a:endParaRPr lang="en-US" b="1" i="0" u="none" baseline="0" dirty="0">
              <a:latin typeface="Times New Roman" charset="0"/>
            </a:endParaRPr>
          </a:p>
          <a:p>
            <a:r>
              <a:rPr lang="en-US" b="1" i="0" u="none" baseline="0" dirty="0">
                <a:latin typeface="Times New Roman" charset="0"/>
              </a:rPr>
              <a:t>[Facilitate the discussion; note that the observer would not have a “voting” role in the session.]</a:t>
            </a:r>
            <a:endParaRPr lang="en-US" b="1" i="0" u="none"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3986285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Now that we have covered the key roles that the facilitator must fulfill as well as other roles that exist, let’s take a look at where the LSI methodology is different from many other facilitation approaches or methodologies.</a:t>
            </a:r>
            <a:r>
              <a:rPr lang="en-US" b="1" i="1" baseline="0" dirty="0"/>
              <a:t>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2499196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b="1" dirty="0">
                <a:latin typeface="Times New Roman" charset="0"/>
              </a:rPr>
              <a:t>Key Points</a:t>
            </a:r>
            <a:r>
              <a:rPr lang="en-US" b="1" baseline="0" dirty="0">
                <a:latin typeface="Times New Roman" charset="0"/>
              </a:rPr>
              <a:t> to Cover on this Slide: </a:t>
            </a:r>
            <a:endParaRPr lang="en-US" b="1" dirty="0">
              <a:latin typeface="Times New Roman" charset="0"/>
            </a:endParaRPr>
          </a:p>
          <a:p>
            <a:pPr>
              <a:buFontTx/>
              <a:buChar char="•"/>
            </a:pPr>
            <a:r>
              <a:rPr lang="en-US" b="1" dirty="0">
                <a:latin typeface="Times New Roman" charset="0"/>
              </a:rPr>
              <a:t> </a:t>
            </a:r>
            <a:r>
              <a:rPr lang="en-US" b="1" i="1" dirty="0">
                <a:latin typeface="Times New Roman" charset="0"/>
              </a:rPr>
              <a:t>There are several “schools of thought” on the facilitator's role in terms of content. Most facilitation methodologies take a firm stand that the facilitator is about </a:t>
            </a:r>
            <a:r>
              <a:rPr lang="en-US" b="1" i="1" u="sng" dirty="0">
                <a:latin typeface="Times New Roman" charset="0"/>
              </a:rPr>
              <a:t>process</a:t>
            </a:r>
            <a:r>
              <a:rPr lang="en-US" b="1" i="1" dirty="0">
                <a:latin typeface="Times New Roman" charset="0"/>
              </a:rPr>
              <a:t> and the participants have absolute control on the </a:t>
            </a:r>
            <a:r>
              <a:rPr lang="en-US" b="1" i="1" u="sng" dirty="0">
                <a:latin typeface="Times New Roman" charset="0"/>
              </a:rPr>
              <a:t>content</a:t>
            </a:r>
            <a:r>
              <a:rPr lang="en-US" b="1" i="1" dirty="0">
                <a:latin typeface="Times New Roman" charset="0"/>
              </a:rPr>
              <a:t>. At LSI, we take a different approach, and we would like to address that, in general, and point out the specific tips or techniques as we go through the 10 Principles</a:t>
            </a:r>
            <a:r>
              <a:rPr lang="en-US" b="1" i="1" baseline="0" dirty="0">
                <a:latin typeface="Times New Roman" charset="0"/>
              </a:rPr>
              <a:t> that are different from many other approaches.</a:t>
            </a:r>
            <a:endParaRPr lang="en-US" b="1" i="1" dirty="0">
              <a:latin typeface="Times New Roman" charset="0"/>
            </a:endParaRPr>
          </a:p>
          <a:p>
            <a:pPr lvl="1">
              <a:buFontTx/>
              <a:buChar char="•"/>
            </a:pPr>
            <a:r>
              <a:rPr lang="en-US" b="1" i="0" dirty="0">
                <a:latin typeface="Times New Roman" charset="0"/>
              </a:rPr>
              <a:t>[Instructor Note: those three key tips/techniques are:</a:t>
            </a:r>
          </a:p>
          <a:p>
            <a:pPr lvl="2">
              <a:buFontTx/>
              <a:buChar char="•"/>
            </a:pPr>
            <a:r>
              <a:rPr lang="en-US" b="1" i="0" dirty="0">
                <a:latin typeface="Times New Roman" charset="0"/>
              </a:rPr>
              <a:t>Leading question (P5)</a:t>
            </a:r>
          </a:p>
          <a:p>
            <a:pPr lvl="2">
              <a:buFontTx/>
              <a:buChar char="•"/>
            </a:pPr>
            <a:r>
              <a:rPr lang="en-US" b="1" i="0" dirty="0">
                <a:latin typeface="Times New Roman" charset="0"/>
              </a:rPr>
              <a:t>Floating question (P5)</a:t>
            </a:r>
          </a:p>
          <a:p>
            <a:pPr lvl="2">
              <a:buFontTx/>
              <a:buChar char="•"/>
            </a:pPr>
            <a:r>
              <a:rPr lang="en-US" b="1" i="0" dirty="0">
                <a:latin typeface="Times New Roman" charset="0"/>
              </a:rPr>
              <a:t>Changing “hats”  (P1)]</a:t>
            </a:r>
          </a:p>
          <a:p>
            <a:pPr>
              <a:buFontTx/>
              <a:buChar char="•"/>
            </a:pPr>
            <a:r>
              <a:rPr lang="en-US" b="1" i="1" dirty="0">
                <a:latin typeface="Times New Roman" charset="0"/>
              </a:rPr>
              <a:t>Leadership Strategies believes that a facilitator is objective BUT NOT a passive role. If we, as the facilitator,</a:t>
            </a:r>
            <a:r>
              <a:rPr lang="en-US" b="1" i="1" baseline="0" dirty="0">
                <a:latin typeface="Times New Roman" charset="0"/>
              </a:rPr>
              <a:t> are aware of something the participants are not aware of or miss, we want to have tips or techniques that can help the participants arrive at better results.</a:t>
            </a:r>
          </a:p>
          <a:p>
            <a:pPr>
              <a:buFontTx/>
              <a:buChar char="•"/>
            </a:pPr>
            <a:r>
              <a:rPr lang="en-US" b="1" i="1" baseline="0" dirty="0">
                <a:latin typeface="Times New Roman" charset="0"/>
              </a:rPr>
              <a:t>While we believe the facilitator has primary responsibility for the process, if a participant knows something we recommend would not work for that group or they have a better approach, we want to create an environment where they would offer their suggestions; if it is better for the group, we want a participant to be willing to suggest it.</a:t>
            </a:r>
          </a:p>
          <a:p>
            <a:pPr>
              <a:buFontTx/>
              <a:buChar char="•"/>
            </a:pPr>
            <a:r>
              <a:rPr lang="en-US" b="1" i="1" baseline="0" dirty="0">
                <a:latin typeface="Times New Roman" charset="0"/>
              </a:rPr>
              <a:t>While many other methodologies lean towards the experience, we want the experience to be good as well – but, we lean more towards the results.</a:t>
            </a:r>
          </a:p>
          <a:p>
            <a:pPr>
              <a:buFontTx/>
              <a:buChar char="•"/>
            </a:pPr>
            <a:r>
              <a:rPr lang="en-US" b="1" i="1" baseline="0" dirty="0">
                <a:latin typeface="Times New Roman" charset="0"/>
              </a:rPr>
              <a:t>Finally, the passive versus the dynamic nature of the facilitation… Our facilitators consistently receive feedback about their performance. And, the words we hear are around the PDI experience: Practical, Dynamic and Interactive. We find that leads to better results, a good experience and a productive session.</a:t>
            </a:r>
            <a:endParaRPr lang="en-US" b="1" i="1" dirty="0">
              <a:latin typeface="Times New Roman" charset="0"/>
            </a:endParaRPr>
          </a:p>
          <a:p>
            <a:pPr>
              <a:buFontTx/>
              <a:buChar char="•"/>
            </a:pPr>
            <a:r>
              <a:rPr lang="en-US" b="1" i="1" dirty="0">
                <a:latin typeface="Times New Roman" charset="0"/>
              </a:rPr>
              <a:t> There will be several techniques that we will include in the class to demonstrate how, as a facilitator, we can offer participants insight or recommendations for their consideration while maintaining our role as a facilitator.</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3272661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[Review methodology. Explain that the course is structured around the ten principles that make up the methodology.]</a:t>
            </a:r>
            <a:endParaRPr lang="en-US" b="1" baseline="0" dirty="0"/>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180895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b="1" i="1" dirty="0">
                <a:latin typeface="Times New Roman" pitchFamily="-84" charset="0"/>
              </a:rPr>
              <a:t>These, our objectives, are important,</a:t>
            </a:r>
            <a:r>
              <a:rPr lang="en-US" b="1" i="1" baseline="0" dirty="0">
                <a:latin typeface="Times New Roman" pitchFamily="-84" charset="0"/>
              </a:rPr>
              <a:t> and we want to ensure every participant has the opportunity to understand this facilitation methodology, the best practices and techniques that make up the methodology. </a:t>
            </a:r>
            <a:r>
              <a:rPr lang="en-US" sz="1200" b="1" i="1" dirty="0">
                <a:latin typeface="Times New Roman" charset="0"/>
              </a:rPr>
              <a:t>But, let’s make a deal</a:t>
            </a:r>
            <a:r>
              <a:rPr lang="en-US" sz="1200" b="1" i="1" baseline="0" dirty="0">
                <a:latin typeface="Times New Roman" charset="0"/>
              </a:rPr>
              <a:t> –</a:t>
            </a:r>
            <a:r>
              <a:rPr lang="en-US" sz="1200" b="1" i="1" dirty="0">
                <a:latin typeface="Times New Roman" charset="0"/>
              </a:rPr>
              <a:t> this is your class. As I stated earlier, I want this to be the most productive (three) days that you have ever spent. I value your time, so I want to make sure</a:t>
            </a:r>
            <a:r>
              <a:rPr lang="en-US" sz="1200" b="1" i="1" baseline="0" dirty="0">
                <a:latin typeface="Times New Roman" charset="0"/>
              </a:rPr>
              <a:t> I </a:t>
            </a:r>
            <a:r>
              <a:rPr lang="en-US" sz="1200" b="1" i="1" dirty="0">
                <a:latin typeface="Times New Roman" charset="0"/>
              </a:rPr>
              <a:t>cover what is important to you. However, to do that, you have to tell me what that is. Here is how I would like to accomplish that.</a:t>
            </a:r>
          </a:p>
          <a:p>
            <a:endParaRPr lang="en-US" b="1" baseline="0" dirty="0">
              <a:latin typeface="Times New Roman" pitchFamily="-84" charset="0"/>
            </a:endParaRPr>
          </a:p>
          <a:p>
            <a:r>
              <a:rPr lang="en-US" b="1" u="none" baseline="0" dirty="0">
                <a:latin typeface="Times New Roman" pitchFamily="-84" charset="0"/>
              </a:rPr>
              <a:t>[Introduce the teams.]</a:t>
            </a:r>
          </a:p>
          <a:p>
            <a:endParaRPr lang="en-US" b="1" baseline="0" dirty="0">
              <a:latin typeface="Times New Roman" pitchFamily="-84" charset="0"/>
            </a:endParaRPr>
          </a:p>
          <a:p>
            <a:r>
              <a:rPr lang="en-US" b="1" i="1" baseline="0" dirty="0">
                <a:latin typeface="Times New Roman" pitchFamily="-84" charset="0"/>
              </a:rPr>
              <a:t>Over to my left we have the (red) team. Can we give the (red) team a hand? And, next we have the (green) team, etc</a:t>
            </a:r>
            <a:r>
              <a:rPr lang="en-US" b="1" baseline="0" dirty="0">
                <a:latin typeface="Times New Roman" pitchFamily="-84" charset="0"/>
              </a:rPr>
              <a:t>. [Introduce each team, clap and raise the energy level, get people ready to engage and demonstrate how engagement starts early and the impact that can have in a room/meeting/training.]</a:t>
            </a:r>
          </a:p>
          <a:p>
            <a:endParaRPr lang="en-US" b="1" baseline="0" dirty="0">
              <a:latin typeface="Times New Roman" pitchFamily="-84" charset="0"/>
            </a:endParaRPr>
          </a:p>
          <a:p>
            <a:pPr marL="228600" indent="-228600" algn="l">
              <a:lnSpc>
                <a:spcPct val="80000"/>
              </a:lnSpc>
            </a:pPr>
            <a:r>
              <a:rPr lang="en-US" sz="1200" b="1" i="1" dirty="0">
                <a:latin typeface="Times New Roman" charset="0"/>
              </a:rPr>
              <a:t>To help in the team process, I need a volunteer from each team to stand. Now, I want to tell you that with risk, comes reward --- and that is</a:t>
            </a:r>
          </a:p>
          <a:p>
            <a:pPr marL="228600" indent="-228600" algn="l">
              <a:lnSpc>
                <a:spcPct val="80000"/>
              </a:lnSpc>
            </a:pPr>
            <a:r>
              <a:rPr lang="en-US" sz="1200" b="1" i="1" dirty="0">
                <a:latin typeface="Times New Roman" charset="0"/>
              </a:rPr>
              <a:t>at LSI, we protect our volunteers.</a:t>
            </a:r>
            <a:r>
              <a:rPr lang="en-US" sz="1200" b="1" i="1" baseline="0" dirty="0">
                <a:latin typeface="Times New Roman" charset="0"/>
              </a:rPr>
              <a:t> So, trust </a:t>
            </a:r>
            <a:r>
              <a:rPr lang="en-US" sz="1200" b="1" i="1" dirty="0">
                <a:latin typeface="Times New Roman" charset="0"/>
              </a:rPr>
              <a:t>me, it is a good thing to volunteer.  (Red)</a:t>
            </a:r>
            <a:r>
              <a:rPr lang="en-US" sz="1200" b="1" i="1" baseline="0" dirty="0">
                <a:latin typeface="Times New Roman" charset="0"/>
              </a:rPr>
              <a:t> team, can I have a volunteer? Thank you, (name).</a:t>
            </a:r>
          </a:p>
          <a:p>
            <a:pPr marL="228600" indent="-228600" algn="l">
              <a:lnSpc>
                <a:spcPct val="80000"/>
              </a:lnSpc>
            </a:pPr>
            <a:r>
              <a:rPr lang="en-US" sz="1200" b="1" baseline="0" dirty="0">
                <a:latin typeface="Times New Roman" charset="0"/>
              </a:rPr>
              <a:t>[Award the volunteer a dot.] </a:t>
            </a:r>
            <a:r>
              <a:rPr lang="en-US" sz="1200" b="1" i="1" baseline="0" dirty="0">
                <a:latin typeface="Times New Roman" charset="0"/>
              </a:rPr>
              <a:t>Has anyone here ever used dots? Great, (name), would you share with us what you have used dots for in the </a:t>
            </a:r>
          </a:p>
          <a:p>
            <a:pPr marL="228600" indent="-228600" algn="l">
              <a:lnSpc>
                <a:spcPct val="80000"/>
              </a:lnSpc>
            </a:pPr>
            <a:r>
              <a:rPr lang="en-US" sz="1200" b="1" i="1" baseline="0" dirty="0">
                <a:latin typeface="Times New Roman" charset="0"/>
              </a:rPr>
              <a:t>past? Anyone else? OK, great, so what we are going to use dots for during the next (three) days are to recognize participation. We will </a:t>
            </a:r>
          </a:p>
          <a:p>
            <a:pPr marL="228600" indent="-228600" algn="l">
              <a:lnSpc>
                <a:spcPct val="80000"/>
              </a:lnSpc>
            </a:pPr>
            <a:r>
              <a:rPr lang="en-US" sz="1200" b="1" i="1" baseline="0" dirty="0">
                <a:latin typeface="Times New Roman" charset="0"/>
              </a:rPr>
              <a:t>award  dots for questions, for answers, and for helping to “share the power of facilitation” with the group. At the end of our (three) days,</a:t>
            </a:r>
          </a:p>
          <a:p>
            <a:pPr marL="228600" indent="-228600" algn="l">
              <a:lnSpc>
                <a:spcPct val="80000"/>
              </a:lnSpc>
            </a:pPr>
            <a:r>
              <a:rPr lang="en-US" sz="1200" b="1" i="1" baseline="0" dirty="0">
                <a:latin typeface="Times New Roman" charset="0"/>
              </a:rPr>
              <a:t>we are going  to award a great prize, well maybe it’s not a great prize but it is a good prize, to the person with the most dots.</a:t>
            </a:r>
          </a:p>
          <a:p>
            <a:pPr marL="228600" indent="-228600" algn="l">
              <a:lnSpc>
                <a:spcPct val="80000"/>
              </a:lnSpc>
            </a:pPr>
            <a:endParaRPr lang="en-US" sz="1200" b="1" i="1" baseline="0" dirty="0">
              <a:latin typeface="Times New Roman" charset="0"/>
            </a:endParaRPr>
          </a:p>
          <a:p>
            <a:pPr marL="228600" indent="-228600" algn="l">
              <a:lnSpc>
                <a:spcPct val="80000"/>
              </a:lnSpc>
            </a:pPr>
            <a:r>
              <a:rPr lang="en-US" sz="1200" b="1" baseline="0" dirty="0">
                <a:latin typeface="Times New Roman" charset="0"/>
              </a:rPr>
              <a:t>[After each team has their volunteer…]</a:t>
            </a:r>
            <a:endParaRPr lang="en-US" sz="1200" b="1" dirty="0">
              <a:latin typeface="Times New Roman" charset="0"/>
            </a:endParaRPr>
          </a:p>
          <a:p>
            <a:pPr marL="228600" indent="-228600">
              <a:lnSpc>
                <a:spcPct val="80000"/>
              </a:lnSpc>
            </a:pPr>
            <a:endParaRPr lang="en-US" sz="1200" b="1" dirty="0">
              <a:latin typeface="Times New Roman" charset="0"/>
            </a:endParaRPr>
          </a:p>
          <a:p>
            <a:pPr marL="228600" indent="-228600">
              <a:lnSpc>
                <a:spcPct val="80000"/>
              </a:lnSpc>
            </a:pPr>
            <a:r>
              <a:rPr lang="en-US" sz="1200" b="1" i="1" dirty="0">
                <a:latin typeface="Times New Roman" charset="0"/>
              </a:rPr>
              <a:t>Now, volunteers, I need each of you to grab the pad and color marker in one hand and with your other hand, touch the shoulder of one of</a:t>
            </a:r>
          </a:p>
          <a:p>
            <a:pPr marL="228600" indent="-228600">
              <a:lnSpc>
                <a:spcPct val="80000"/>
              </a:lnSpc>
            </a:pPr>
            <a:r>
              <a:rPr lang="en-US" sz="1200" b="1" i="1" dirty="0">
                <a:latin typeface="Times New Roman" charset="0"/>
              </a:rPr>
              <a:t>your teammates. The person you are touching is now the Team Leader for this exercise. Volunteers, you may now sit down. </a:t>
            </a:r>
            <a:r>
              <a:rPr lang="en-US" sz="1200" b="1" dirty="0">
                <a:latin typeface="Times New Roman" charset="0"/>
              </a:rPr>
              <a:t>[Award first dots to each Volunteer --- introduce rewarding of dots concept.]</a:t>
            </a:r>
          </a:p>
          <a:p>
            <a:pPr marL="228600" indent="-228600">
              <a:lnSpc>
                <a:spcPct val="80000"/>
              </a:lnSpc>
            </a:pPr>
            <a:endParaRPr lang="en-US" sz="1200" b="1" dirty="0">
              <a:latin typeface="Times New Roman" charset="0"/>
            </a:endParaRPr>
          </a:p>
          <a:p>
            <a:pPr marL="228600" indent="-228600">
              <a:lnSpc>
                <a:spcPct val="80000"/>
              </a:lnSpc>
            </a:pPr>
            <a:r>
              <a:rPr lang="en-US" sz="1200" b="1" i="1" dirty="0">
                <a:latin typeface="Times New Roman" charset="0"/>
              </a:rPr>
              <a:t>We now have instructions for the Team Leaders and Team Members. Team Leaders, you and your teams will have 90 seconds to identify as many topics as you can that you want to see covered in this class related to facilitation. There are only three rules:</a:t>
            </a:r>
          </a:p>
          <a:p>
            <a:pPr marL="228600" indent="-228600">
              <a:lnSpc>
                <a:spcPct val="80000"/>
              </a:lnSpc>
              <a:buFontTx/>
              <a:buAutoNum type="arabicPeriod"/>
            </a:pPr>
            <a:r>
              <a:rPr lang="en-US" sz="1200" b="1" i="1" dirty="0">
                <a:latin typeface="Times New Roman" charset="0"/>
              </a:rPr>
              <a:t>You must use the pad and marker you have been given. Note, the marker is pretty big, and the Post-it notes are pretty small.</a:t>
            </a:r>
            <a:r>
              <a:rPr lang="en-US" sz="1200" b="1" i="1" baseline="0" dirty="0">
                <a:latin typeface="Times New Roman" charset="0"/>
              </a:rPr>
              <a:t> So,</a:t>
            </a:r>
            <a:r>
              <a:rPr lang="en-US" sz="1200" b="1" i="1" dirty="0">
                <a:latin typeface="Times New Roman" charset="0"/>
              </a:rPr>
              <a:t> write accordingly.</a:t>
            </a:r>
          </a:p>
          <a:p>
            <a:pPr marL="228600" indent="-228600">
              <a:lnSpc>
                <a:spcPct val="80000"/>
              </a:lnSpc>
              <a:buFontTx/>
              <a:buAutoNum type="arabicPeriod"/>
            </a:pPr>
            <a:r>
              <a:rPr lang="en-US" sz="1200" b="1" i="1" dirty="0">
                <a:latin typeface="Times New Roman" charset="0"/>
              </a:rPr>
              <a:t>Each answer must be written</a:t>
            </a:r>
            <a:r>
              <a:rPr lang="en-US" sz="1200" b="1" i="1" baseline="0" dirty="0">
                <a:latin typeface="Times New Roman" charset="0"/>
              </a:rPr>
              <a:t> on its own, individual Post-it note. That’s right, o</a:t>
            </a:r>
            <a:r>
              <a:rPr lang="en-US" sz="1200" b="1" i="1" dirty="0">
                <a:latin typeface="Times New Roman" charset="0"/>
              </a:rPr>
              <a:t>nly one item per Post-it and you can have as many items as you please. So, (blue) team, if you have 5 items, how many post –its will you have?</a:t>
            </a:r>
            <a:r>
              <a:rPr lang="en-US" sz="1200" b="1" i="1" baseline="0" dirty="0">
                <a:latin typeface="Times New Roman" charset="0"/>
              </a:rPr>
              <a:t> Great, 5, and that is as complicated as the math will be for the next few days.</a:t>
            </a:r>
            <a:endParaRPr lang="en-US" sz="1200" b="1" i="1" dirty="0">
              <a:latin typeface="Times New Roman" charset="0"/>
            </a:endParaRPr>
          </a:p>
          <a:p>
            <a:pPr marL="228600" indent="-228600">
              <a:lnSpc>
                <a:spcPct val="80000"/>
              </a:lnSpc>
              <a:buFontTx/>
              <a:buAutoNum type="arabicPeriod"/>
            </a:pPr>
            <a:r>
              <a:rPr lang="en-US" sz="1200" b="1" i="1" dirty="0">
                <a:latin typeface="Times New Roman" charset="0"/>
              </a:rPr>
              <a:t>When the two</a:t>
            </a:r>
            <a:r>
              <a:rPr lang="en-US" sz="1200" b="1" i="1" baseline="0" dirty="0">
                <a:latin typeface="Times New Roman" charset="0"/>
              </a:rPr>
              <a:t> minutes are </a:t>
            </a:r>
            <a:r>
              <a:rPr lang="en-US" sz="1200" b="1" i="1" dirty="0">
                <a:latin typeface="Times New Roman" charset="0"/>
              </a:rPr>
              <a:t>up, you must have your pens capped and in the air; otherwise, you will lose two Post-its. When you lose two Post-its, guess how many dots you lose?</a:t>
            </a:r>
          </a:p>
          <a:p>
            <a:pPr marL="228600" indent="-228600">
              <a:lnSpc>
                <a:spcPct val="80000"/>
              </a:lnSpc>
              <a:buFontTx/>
              <a:buAutoNum type="arabicPeriod"/>
            </a:pPr>
            <a:endParaRPr lang="en-US" sz="1200" b="1" i="1" dirty="0">
              <a:latin typeface="Times New Roman" charset="0"/>
            </a:endParaRPr>
          </a:p>
          <a:p>
            <a:pPr marL="0" indent="0">
              <a:lnSpc>
                <a:spcPct val="80000"/>
              </a:lnSpc>
              <a:buFontTx/>
              <a:buNone/>
            </a:pPr>
            <a:r>
              <a:rPr lang="en-US" sz="1200" b="1" i="1" dirty="0">
                <a:latin typeface="Times New Roman" charset="0"/>
              </a:rPr>
              <a:t>That’s right quantity</a:t>
            </a:r>
            <a:r>
              <a:rPr lang="en-US" sz="1200" b="1" i="1" baseline="0" dirty="0">
                <a:latin typeface="Times New Roman" charset="0"/>
              </a:rPr>
              <a:t> and quality count. The more Post-its, the more dots. </a:t>
            </a:r>
            <a:r>
              <a:rPr lang="en-US" sz="1200" b="1" i="1" dirty="0">
                <a:latin typeface="Times New Roman" charset="0"/>
              </a:rPr>
              <a:t>Team Members, your job is to contribute.</a:t>
            </a:r>
          </a:p>
          <a:p>
            <a:pPr marL="0" indent="0">
              <a:lnSpc>
                <a:spcPct val="80000"/>
              </a:lnSpc>
              <a:buFontTx/>
              <a:buNone/>
            </a:pPr>
            <a:endParaRPr lang="en-US" sz="1200" b="1" dirty="0">
              <a:latin typeface="Times New Roman" charset="0"/>
            </a:endParaRPr>
          </a:p>
          <a:p>
            <a:pPr marL="0" indent="0">
              <a:lnSpc>
                <a:spcPct val="80000"/>
              </a:lnSpc>
              <a:buFontTx/>
              <a:buNone/>
            </a:pPr>
            <a:r>
              <a:rPr lang="en-US" sz="1200" b="1" i="1" dirty="0">
                <a:latin typeface="Times New Roman" charset="0"/>
              </a:rPr>
              <a:t>Any questions?</a:t>
            </a:r>
            <a:r>
              <a:rPr lang="en-US" sz="1200" b="1" i="1" baseline="0" dirty="0">
                <a:latin typeface="Times New Roman" charset="0"/>
              </a:rPr>
              <a:t> </a:t>
            </a:r>
            <a:r>
              <a:rPr lang="en-US" sz="1200" b="1" baseline="0" dirty="0">
                <a:latin typeface="Times New Roman" charset="0"/>
              </a:rPr>
              <a:t>[Take questions and remember this was a chance to model the PeDeQs for this engagement.]</a:t>
            </a:r>
            <a:endParaRPr lang="en-US" sz="1200" b="1" dirty="0">
              <a:latin typeface="Times New Roman" charset="0"/>
            </a:endParaRPr>
          </a:p>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lnSpc>
                <a:spcPct val="80000"/>
              </a:lnSpc>
            </a:pPr>
            <a:r>
              <a:rPr lang="en-US" sz="1200" b="1" dirty="0">
                <a:latin typeface="Times New Roman" charset="0"/>
              </a:rPr>
              <a:t>[Use this slide to model the Great Starting Question.</a:t>
            </a:r>
            <a:r>
              <a:rPr lang="en-US" sz="1200" b="1" baseline="0" dirty="0">
                <a:latin typeface="Times New Roman" charset="0"/>
              </a:rPr>
              <a:t> W</a:t>
            </a:r>
            <a:r>
              <a:rPr lang="en-US" sz="1200" b="1" dirty="0">
                <a:latin typeface="Times New Roman" charset="0"/>
              </a:rPr>
              <a:t>hen the time is up, collect the Post-it notes and</a:t>
            </a:r>
            <a:r>
              <a:rPr lang="en-US" sz="1200" b="1" baseline="0" dirty="0">
                <a:latin typeface="Times New Roman" charset="0"/>
              </a:rPr>
              <a:t> group and post them on a flip chart. As you group the personal objectives, use Principle 5 to guide the group through the grouping process]</a:t>
            </a:r>
          </a:p>
          <a:p>
            <a:pPr marL="228600" indent="-228600">
              <a:lnSpc>
                <a:spcPct val="80000"/>
              </a:lnSpc>
            </a:pPr>
            <a:endParaRPr lang="en-US" sz="1200" b="1" baseline="0" dirty="0">
              <a:latin typeface="Times New Roman" charset="0"/>
            </a:endParaRPr>
          </a:p>
          <a:p>
            <a:pPr marL="228600" indent="-228600">
              <a:lnSpc>
                <a:spcPct val="80000"/>
              </a:lnSpc>
            </a:pPr>
            <a:r>
              <a:rPr lang="en-US" sz="1200" b="1" baseline="0" dirty="0">
                <a:latin typeface="Times New Roman" charset="0"/>
              </a:rPr>
              <a:t>[When the grouping is complete, award the quality award to the team that has at least 1 Post-it note in the most # of categories.]</a:t>
            </a:r>
            <a:endParaRPr lang="en-US" sz="1200" b="1" dirty="0">
              <a:latin typeface="Times New Roman" charset="0"/>
            </a:endParaRPr>
          </a:p>
          <a:p>
            <a:pPr marL="228600" indent="-228600">
              <a:lnSpc>
                <a:spcPct val="80000"/>
              </a:lnSpc>
            </a:pPr>
            <a:endParaRPr lang="en-US" sz="120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367327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spcAft>
                <a:spcPts val="2100"/>
              </a:spcAft>
              <a:tabLst>
                <a:tab pos="2462213" algn="l"/>
              </a:tabLst>
            </a:pPr>
            <a:r>
              <a:rPr lang="en-US" sz="1200" b="1" i="1" dirty="0"/>
              <a:t>OK, now that we have the items each of you would like to ensure we cover in the next (three) days, let’s take a quick look at</a:t>
            </a:r>
            <a:r>
              <a:rPr lang="en-US" sz="1200" b="1" i="1" baseline="0" dirty="0"/>
              <a:t> the 10 Principles.</a:t>
            </a:r>
            <a:endParaRPr lang="en-US" sz="1200" b="1" i="1" dirty="0"/>
          </a:p>
          <a:p>
            <a:pPr eaLnBrk="1" hangingPunct="1">
              <a:spcAft>
                <a:spcPts val="2100"/>
              </a:spcAft>
              <a:tabLst>
                <a:tab pos="2462213" algn="l"/>
              </a:tabLst>
            </a:pPr>
            <a:endParaRPr lang="en-US" sz="1200" dirty="0"/>
          </a:p>
          <a:p>
            <a:endParaRPr lang="en-US" sz="1200" dirty="0">
              <a:latin typeface="Times New Roman" charset="0"/>
            </a:endParaRPr>
          </a:p>
          <a:p>
            <a:endParaRPr lang="en-US" sz="1200" dirty="0">
              <a:latin typeface="Times New Roman" charset="0"/>
            </a:endParaRPr>
          </a:p>
          <a:p>
            <a:endParaRPr lang="en-US" dirty="0">
              <a:latin typeface="Times New Roman"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91004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t>(Name), let’s do this using the read-around process.</a:t>
            </a:r>
            <a:r>
              <a:rPr lang="en-US" sz="1200" b="1" i="1" baseline="0" dirty="0"/>
              <a:t> Following along on page number (0-x), can you read Principle #1 and the tagline associated with that principle?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t>In this principle</a:t>
            </a:r>
            <a:r>
              <a:rPr lang="en-US" sz="1200" b="1" i="1" baseline="0" dirty="0"/>
              <a:t> we will be covering all the steps necessary to ensure we have prepared thoroughly for our facilitated session. How many of you have children or nieces/nephews? </a:t>
            </a:r>
            <a:r>
              <a:rPr lang="en-US" sz="1200" b="1" baseline="0" dirty="0"/>
              <a:t>[Raise your hand to model the non-verbal warm-up.] </a:t>
            </a:r>
            <a:r>
              <a:rPr lang="en-US" sz="1200" b="1" i="1" baseline="0" dirty="0"/>
              <a:t>Can you remember the first time that right-handed batter hit the ball in T-ball </a:t>
            </a:r>
            <a:r>
              <a:rPr lang="en-US" sz="1200" b="1" baseline="0" dirty="0"/>
              <a:t>[nod your head]</a:t>
            </a:r>
            <a:r>
              <a:rPr lang="en-US" sz="1200" b="1" i="1" baseline="0" dirty="0"/>
              <a:t>?</a:t>
            </a:r>
            <a:r>
              <a:rPr lang="en-US" sz="1200" b="1" baseline="0" dirty="0"/>
              <a:t> </a:t>
            </a:r>
            <a:r>
              <a:rPr lang="en-US" sz="1200" b="1" i="1" baseline="0" dirty="0"/>
              <a:t>Where did they run?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baseline="0" dirty="0"/>
              <a:t>That’s right – to 3</a:t>
            </a:r>
            <a:r>
              <a:rPr lang="en-US" sz="1200" b="1" i="1" baseline="30000" dirty="0"/>
              <a:t>rd</a:t>
            </a:r>
            <a:r>
              <a:rPr lang="en-US" sz="1200" b="1" i="1" baseline="0" dirty="0"/>
              <a:t> base. Well, you can’t score a run going to 3</a:t>
            </a:r>
            <a:r>
              <a:rPr lang="en-US" sz="1200" b="1" i="1" baseline="30000" dirty="0"/>
              <a:t>rd</a:t>
            </a:r>
            <a:r>
              <a:rPr lang="en-US" sz="1200" b="1" i="1" baseline="0" dirty="0"/>
              <a:t> base, and in this principle, we will provide a wealth of things for us to do in preparing for our sessions including the 6Ps of preparation.</a:t>
            </a:r>
            <a:r>
              <a:rPr lang="en-US" sz="1200" b="1" i="1" dirty="0"/>
              <a:t> </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958333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F6C28AF4-FFC3-4B4B-A360-885305A896CD}"/>
              </a:ext>
            </a:extLst>
          </p:cNvPr>
          <p:cNvSpPr>
            <a:spLocks noGrp="1"/>
          </p:cNvSpPr>
          <p:nvPr>
            <p:ph type="ftr" sz="quarter" idx="3"/>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2" name="Slide Number Placeholder 5">
            <a:extLst>
              <a:ext uri="{FF2B5EF4-FFF2-40B4-BE49-F238E27FC236}">
                <a16:creationId xmlns:a16="http://schemas.microsoft.com/office/drawing/2014/main" id="{81A541FF-93FE-4294-9FB5-6B6D599793DC}"/>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144722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dirty="0">
                <a:solidFill>
                  <a:srgbClr val="00467F"/>
                </a:solidFill>
                <a:latin typeface="Franklin Gothic Book"/>
                <a:cs typeface="Franklin Gothic Book"/>
              </a:rPr>
              <a:t>Copyright 1992-2015, Leadership Strategies, Inc. V17.06</a:t>
            </a: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49920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Box 8"/>
          <p:cNvSpPr txBox="1"/>
          <p:nvPr userDrawn="1"/>
        </p:nvSpPr>
        <p:spPr>
          <a:xfrm>
            <a:off x="581679" y="6565613"/>
            <a:ext cx="3292889" cy="246221"/>
          </a:xfrm>
          <a:prstGeom prst="rect">
            <a:avLst/>
          </a:prstGeom>
          <a:noFill/>
        </p:spPr>
        <p:txBody>
          <a:bodyPr wrap="none" rtlCol="0">
            <a:spAutoFit/>
          </a:bodyPr>
          <a:lstStyle/>
          <a:p>
            <a:pPr algn="l"/>
            <a:r>
              <a:rPr lang="en-US" sz="1000" baseline="0" dirty="0">
                <a:solidFill>
                  <a:srgbClr val="00467F"/>
                </a:solidFill>
                <a:latin typeface="Franklin Gothic Book"/>
                <a:cs typeface="Franklin Gothic Book"/>
              </a:rPr>
              <a:t>Copyright 1992-2015, Leadership Strategies, Inc. V17.06</a:t>
            </a:r>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p:blipFill>
          <a:blip r:embed="rId4"/>
          <a:stretch>
            <a:fillRect/>
          </a:stretch>
        </p:blipFill>
        <p:spPr>
          <a:xfrm>
            <a:off x="7995850" y="1771917"/>
            <a:ext cx="4250909" cy="3564146"/>
          </a:xfrm>
          <a:prstGeom prst="rect">
            <a:avLst/>
          </a:prstGeom>
        </p:spPr>
      </p:pic>
    </p:spTree>
    <p:extLst>
      <p:ext uri="{BB962C8B-B14F-4D97-AF65-F5344CB8AC3E}">
        <p14:creationId xmlns:p14="http://schemas.microsoft.com/office/powerpoint/2010/main" val="330383832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4" name="TextBox 3"/>
          <p:cNvSpPr txBox="1"/>
          <p:nvPr userDrawn="1"/>
        </p:nvSpPr>
        <p:spPr>
          <a:xfrm>
            <a:off x="478647" y="6565613"/>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V17.06</a:t>
            </a:r>
          </a:p>
        </p:txBody>
      </p:sp>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extLst>
      <p:ext uri="{BB962C8B-B14F-4D97-AF65-F5344CB8AC3E}">
        <p14:creationId xmlns:p14="http://schemas.microsoft.com/office/powerpoint/2010/main" val="41609498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581679"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2215472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TextBox 8"/>
          <p:cNvSpPr txBox="1"/>
          <p:nvPr userDrawn="1"/>
        </p:nvSpPr>
        <p:spPr>
          <a:xfrm>
            <a:off x="581679"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a:blip r:embed="rId2"/>
          <a:stretch>
            <a:fillRect/>
          </a:stretch>
        </p:blipFill>
        <p:spPr>
          <a:xfrm>
            <a:off x="8667477" y="6356607"/>
            <a:ext cx="3138763" cy="448056"/>
          </a:xfrm>
          <a:prstGeom prst="rect">
            <a:avLst/>
          </a:prstGeom>
        </p:spPr>
      </p:pic>
      <p:sp>
        <p:nvSpPr>
          <p:cNvPr id="3" name="TextBox 2"/>
          <p:cNvSpPr txBox="1"/>
          <p:nvPr userDrawn="1"/>
        </p:nvSpPr>
        <p:spPr>
          <a:xfrm>
            <a:off x="478647" y="6565613"/>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V17.06</a:t>
            </a:r>
          </a:p>
        </p:txBody>
      </p:sp>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360083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1449562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295785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03238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3342507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315592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89579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97774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750796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1076172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581679"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256030543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dirty="0"/>
              <a:t>Copyright 1992-2015, Leadership Strategies, Inc. V17.06</a:t>
            </a:r>
          </a:p>
        </p:txBody>
      </p:sp>
      <p:pic>
        <p:nvPicPr>
          <p:cNvPr id="11" name="Picture 10" descr="background_standard_screen.jpg">
            <a:extLst>
              <a:ext uri="{FF2B5EF4-FFF2-40B4-BE49-F238E27FC236}">
                <a16:creationId xmlns:a16="http://schemas.microsoft.com/office/drawing/2014/main" id="{88632274-8593-43B9-AC7F-B9A908B4C61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86839467-9484-48CE-B8D7-4940CFF8DC7D}"/>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6D00DACD-CC8C-48FA-B093-2C1ECF3F2642}"/>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30D317EA-ED3B-4009-BCE2-95E0B8C3E7CE}"/>
              </a:ext>
            </a:extLst>
          </p:cNvPr>
          <p:cNvSpPr txBox="1"/>
          <p:nvPr userDrawn="1"/>
        </p:nvSpPr>
        <p:spPr>
          <a:xfrm>
            <a:off x="581679"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pic>
        <p:nvPicPr>
          <p:cNvPr id="15" name="Picture 14">
            <a:extLst>
              <a:ext uri="{FF2B5EF4-FFF2-40B4-BE49-F238E27FC236}">
                <a16:creationId xmlns:a16="http://schemas.microsoft.com/office/drawing/2014/main" id="{37E52604-3A5A-4900-810B-D564DF7CA329}"/>
              </a:ext>
            </a:extLst>
          </p:cNvPr>
          <p:cNvPicPr>
            <a:picLocks noChangeAspect="1"/>
          </p:cNvPicPr>
          <p:nvPr userDrawn="1"/>
        </p:nvPicPr>
        <p:blipFill>
          <a:blip r:embed="rId4"/>
          <a:stretch>
            <a:fillRect/>
          </a:stretch>
        </p:blipFill>
        <p:spPr>
          <a:xfrm>
            <a:off x="8692549" y="6360187"/>
            <a:ext cx="3113692" cy="444477"/>
          </a:xfrm>
          <a:prstGeom prst="rect">
            <a:avLst/>
          </a:prstGeom>
        </p:spPr>
      </p:pic>
      <p:sp>
        <p:nvSpPr>
          <p:cNvPr id="17" name="TextBox 16">
            <a:extLst>
              <a:ext uri="{FF2B5EF4-FFF2-40B4-BE49-F238E27FC236}">
                <a16:creationId xmlns:a16="http://schemas.microsoft.com/office/drawing/2014/main" id="{5744FA1A-43DE-4006-9C89-B8998F000613}"/>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extLst>
      <p:ext uri="{BB962C8B-B14F-4D97-AF65-F5344CB8AC3E}">
        <p14:creationId xmlns:p14="http://schemas.microsoft.com/office/powerpoint/2010/main" val="401836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9" name="Footer Placeholder 4">
            <a:extLst>
              <a:ext uri="{FF2B5EF4-FFF2-40B4-BE49-F238E27FC236}">
                <a16:creationId xmlns:a16="http://schemas.microsoft.com/office/drawing/2014/main" id="{3CB11F6A-A889-4FE5-BB3B-DB5FDDCB7487}"/>
              </a:ext>
            </a:extLst>
          </p:cNvPr>
          <p:cNvSpPr>
            <a:spLocks noGrp="1"/>
          </p:cNvSpPr>
          <p:nvPr>
            <p:ph type="ftr" sz="quarter" idx="3"/>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0" name="Slide Number Placeholder 5">
            <a:extLst>
              <a:ext uri="{FF2B5EF4-FFF2-40B4-BE49-F238E27FC236}">
                <a16:creationId xmlns:a16="http://schemas.microsoft.com/office/drawing/2014/main" id="{047575A4-4561-40B7-9016-24964899FAF2}"/>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92117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3D461C8B-E6A9-46F8-9687-7F8E16155B96}"/>
              </a:ext>
            </a:extLst>
          </p:cNvPr>
          <p:cNvSpPr>
            <a:spLocks noGrp="1"/>
          </p:cNvSpPr>
          <p:nvPr>
            <p:ph type="ftr" sz="quarter" idx="3"/>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2" name="Slide Number Placeholder 5">
            <a:extLst>
              <a:ext uri="{FF2B5EF4-FFF2-40B4-BE49-F238E27FC236}">
                <a16:creationId xmlns:a16="http://schemas.microsoft.com/office/drawing/2014/main" id="{A8ADA792-DC0E-4BA1-99E6-872A4D9386E3}"/>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257625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40C0283A-674C-48CC-88B0-7FC004418C74}"/>
              </a:ext>
            </a:extLst>
          </p:cNvPr>
          <p:cNvSpPr>
            <a:spLocks noGrp="1"/>
          </p:cNvSpPr>
          <p:nvPr>
            <p:ph type="ftr" sz="quarter" idx="3"/>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1" name="Slide Number Placeholder 5">
            <a:extLst>
              <a:ext uri="{FF2B5EF4-FFF2-40B4-BE49-F238E27FC236}">
                <a16:creationId xmlns:a16="http://schemas.microsoft.com/office/drawing/2014/main" id="{31EA50C3-C656-4FB9-A2B8-95CCD0000F77}"/>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149571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2" name="Footer Placeholder 4">
            <a:extLst>
              <a:ext uri="{FF2B5EF4-FFF2-40B4-BE49-F238E27FC236}">
                <a16:creationId xmlns:a16="http://schemas.microsoft.com/office/drawing/2014/main" id="{D22964E4-CD1D-428F-AA00-0696E1F6E3ED}"/>
              </a:ext>
            </a:extLst>
          </p:cNvPr>
          <p:cNvSpPr>
            <a:spLocks noGrp="1"/>
          </p:cNvSpPr>
          <p:nvPr>
            <p:ph type="ftr" sz="quarter" idx="10"/>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13" name="Slide Number Placeholder 5">
            <a:extLst>
              <a:ext uri="{FF2B5EF4-FFF2-40B4-BE49-F238E27FC236}">
                <a16:creationId xmlns:a16="http://schemas.microsoft.com/office/drawing/2014/main" id="{E016726D-2682-4AD6-BEBB-8E428C611CBD}"/>
              </a:ext>
            </a:extLst>
          </p:cNvPr>
          <p:cNvSpPr>
            <a:spLocks noGrp="1"/>
          </p:cNvSpPr>
          <p:nvPr>
            <p:ph type="sldNum" sz="quarter" idx="11"/>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292918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Footer Placeholder 4">
            <a:extLst>
              <a:ext uri="{FF2B5EF4-FFF2-40B4-BE49-F238E27FC236}">
                <a16:creationId xmlns:a16="http://schemas.microsoft.com/office/drawing/2014/main" id="{1095F1D3-8BA4-4C62-B551-7FA558ADE6EC}"/>
              </a:ext>
            </a:extLst>
          </p:cNvPr>
          <p:cNvSpPr>
            <a:spLocks noGrp="1"/>
          </p:cNvSpPr>
          <p:nvPr>
            <p:ph type="ftr" sz="quarter" idx="3"/>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9" name="Slide Number Placeholder 5">
            <a:extLst>
              <a:ext uri="{FF2B5EF4-FFF2-40B4-BE49-F238E27FC236}">
                <a16:creationId xmlns:a16="http://schemas.microsoft.com/office/drawing/2014/main" id="{771E3CC3-44AA-4341-9E50-087F23E36D9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Tree>
    <p:extLst>
      <p:ext uri="{BB962C8B-B14F-4D97-AF65-F5344CB8AC3E}">
        <p14:creationId xmlns:p14="http://schemas.microsoft.com/office/powerpoint/2010/main" val="3000616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dirty="0">
                <a:solidFill>
                  <a:srgbClr val="00467F"/>
                </a:solidFill>
                <a:latin typeface="Franklin Gothic Book"/>
                <a:cs typeface="Franklin Gothic Book"/>
              </a:rPr>
              <a:t>Copyright 1992-2015, Leadership Strategies, Inc. V17.06</a:t>
            </a: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9128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wrap="none" lIns="91440" tIns="45720" rIns="91440" bIns="45720" rtlCol="0" anchor="ctr" anchorCtr="0"/>
          <a:lstStyle>
            <a:lvl1pPr algn="ctr">
              <a:defRPr sz="800">
                <a:solidFill>
                  <a:schemeClr val="bg1">
                    <a:lumMod val="50000"/>
                  </a:schemeClr>
                </a:solidFill>
                <a:latin typeface="Arial" panose="020B0604020202020204" pitchFamily="34" charset="0"/>
                <a:cs typeface="Arial" panose="020B0604020202020204" pitchFamily="34" charset="0"/>
              </a:defRPr>
            </a:lvl1pPr>
          </a:lstStyle>
          <a:p>
            <a:r>
              <a:rPr lang="en-US" dirty="0"/>
              <a:t>Copyright 1992-2015, Leadership Strategies, Inc. V17.06</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99722690"/>
      </p:ext>
    </p:extLst>
  </p:cSld>
  <p:clrMap bg1="lt1" tx1="dk1" bg2="lt2" tx2="dk2" accent1="accent1" accent2="accent2" accent3="accent3" accent4="accent4" accent5="accent5" accent6="accent6" hlink="hlink" folHlink="folHlink"/>
  <p:sldLayoutIdLst>
    <p:sldLayoutId id="2147483670" r:id="rId1"/>
    <p:sldLayoutId id="2147483691"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2" r:id="rId15"/>
    <p:sldLayoutId id="214748369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67566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1054405"/>
            <a:ext cx="5426017" cy="1311129"/>
          </a:xfrm>
        </p:spPr>
        <p:txBody>
          <a:bodyPr>
            <a:normAutofit/>
          </a:bodyPr>
          <a:lstStyle/>
          <a:p>
            <a:r>
              <a:rPr lang="en-US" dirty="0"/>
              <a:t>THE EFFECTIVE FACILITATOR</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E7614A-FC5A-4B3A-9C79-E4C90BB8EF3B}"/>
              </a:ext>
            </a:extLst>
          </p:cNvPr>
          <p:cNvSpPr txBox="1">
            <a:spLocks/>
          </p:cNvSpPr>
          <p:nvPr/>
        </p:nvSpPr>
        <p:spPr>
          <a:xfrm>
            <a:off x="0" y="3429000"/>
            <a:ext cx="12192000" cy="240791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2.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getting the session started</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Inform, Excite, Empower, Involve</a:t>
            </a:r>
          </a:p>
        </p:txBody>
      </p:sp>
      <p:sp>
        <p:nvSpPr>
          <p:cNvPr id="14" name="Footer Placeholder 4">
            <a:extLst>
              <a:ext uri="{FF2B5EF4-FFF2-40B4-BE49-F238E27FC236}">
                <a16:creationId xmlns:a16="http://schemas.microsoft.com/office/drawing/2014/main" id="{4AF49594-3CC7-4E2D-A998-AA8EDF757F2A}"/>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AA95505D-271E-408C-AD74-4A8B152BDE37}"/>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10</a:t>
            </a:fld>
            <a:endParaRPr lang="en-US" dirty="0">
              <a:solidFill>
                <a:schemeClr val="bg1"/>
              </a:solidFill>
            </a:endParaRPr>
          </a:p>
        </p:txBody>
      </p:sp>
      <p:pic>
        <p:nvPicPr>
          <p:cNvPr id="2" name="Picture 1">
            <a:extLst>
              <a:ext uri="{FF2B5EF4-FFF2-40B4-BE49-F238E27FC236}">
                <a16:creationId xmlns:a16="http://schemas.microsoft.com/office/drawing/2014/main" id="{354F6452-F6A8-4605-BE8E-49F5FFEC982B}"/>
              </a:ext>
            </a:extLst>
          </p:cNvPr>
          <p:cNvPicPr>
            <a:picLocks noChangeAspect="1"/>
          </p:cNvPicPr>
          <p:nvPr/>
        </p:nvPicPr>
        <p:blipFill>
          <a:blip r:embed="rId3"/>
          <a:stretch>
            <a:fillRect/>
          </a:stretch>
        </p:blipFill>
        <p:spPr>
          <a:xfrm>
            <a:off x="0" y="0"/>
            <a:ext cx="12191999" cy="3353091"/>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pencil.jpg"/>
          <p:cNvPicPr>
            <a:picLocks noChangeAspect="1"/>
          </p:cNvPicPr>
          <p:nvPr/>
        </p:nvPicPr>
        <p:blipFill>
          <a:blip r:embed="rId3"/>
          <a:srcRect b="51111"/>
          <a:stretch>
            <a:fillRect/>
          </a:stretch>
        </p:blipFill>
        <p:spPr>
          <a:xfrm>
            <a:off x="0" y="0"/>
            <a:ext cx="12268200" cy="3429000"/>
          </a:xfrm>
          <a:prstGeom prst="rect">
            <a:avLst/>
          </a:prstGeom>
        </p:spPr>
      </p:pic>
      <p:sp>
        <p:nvSpPr>
          <p:cNvPr id="10" name="Title 1">
            <a:extLst>
              <a:ext uri="{FF2B5EF4-FFF2-40B4-BE49-F238E27FC236}">
                <a16:creationId xmlns:a16="http://schemas.microsoft.com/office/drawing/2014/main" id="{A7B78B78-0DEF-4979-8322-B0630453D235}"/>
              </a:ext>
            </a:extLst>
          </p:cNvPr>
          <p:cNvSpPr txBox="1">
            <a:spLocks/>
          </p:cNvSpPr>
          <p:nvPr/>
        </p:nvSpPr>
        <p:spPr>
          <a:xfrm>
            <a:off x="0" y="3509011"/>
            <a:ext cx="12192000" cy="224789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3. </a:t>
            </a:r>
            <a:br>
              <a:rPr lang="en-US" sz="5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focusing the group</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Establish the Course, Avoid Detours</a:t>
            </a:r>
          </a:p>
        </p:txBody>
      </p:sp>
      <p:sp>
        <p:nvSpPr>
          <p:cNvPr id="12" name="Footer Placeholder 4">
            <a:extLst>
              <a:ext uri="{FF2B5EF4-FFF2-40B4-BE49-F238E27FC236}">
                <a16:creationId xmlns:a16="http://schemas.microsoft.com/office/drawing/2014/main" id="{C79CB2FC-6A5A-4D69-9F52-3A84D5B18A38}"/>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C431096D-28FE-4BC4-96CE-891141E8E342}"/>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11</a:t>
            </a:fld>
            <a:endParaRPr lang="en-US" dirty="0">
              <a:solidFill>
                <a:schemeClr val="bg1"/>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0" y="0"/>
            <a:ext cx="12192000" cy="3429000"/>
          </a:xfrm>
          <a:prstGeom prst="rect">
            <a:avLst/>
          </a:prstGeom>
        </p:spPr>
      </p:pic>
      <p:sp>
        <p:nvSpPr>
          <p:cNvPr id="10" name="Title 1">
            <a:extLst>
              <a:ext uri="{FF2B5EF4-FFF2-40B4-BE49-F238E27FC236}">
                <a16:creationId xmlns:a16="http://schemas.microsoft.com/office/drawing/2014/main" id="{85740A89-814C-4B35-A693-9DE6FC9FA295}"/>
              </a:ext>
            </a:extLst>
          </p:cNvPr>
          <p:cNvSpPr txBox="1">
            <a:spLocks/>
          </p:cNvSpPr>
          <p:nvPr/>
        </p:nvSpPr>
        <p:spPr>
          <a:xfrm>
            <a:off x="0" y="3440430"/>
            <a:ext cx="12192000" cy="231647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4.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power of the pen</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Use It, Don’t Abuse It, Make It Theirs</a:t>
            </a:r>
          </a:p>
        </p:txBody>
      </p:sp>
      <p:sp>
        <p:nvSpPr>
          <p:cNvPr id="14" name="Footer Placeholder 4">
            <a:extLst>
              <a:ext uri="{FF2B5EF4-FFF2-40B4-BE49-F238E27FC236}">
                <a16:creationId xmlns:a16="http://schemas.microsoft.com/office/drawing/2014/main" id="{655F2EFC-77E0-4EF3-81D8-723A4647A782}"/>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512410FC-FC9C-4F8B-A010-50F71ECBDBE1}"/>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12</a:t>
            </a:fld>
            <a:endParaRPr lang="en-US" dirty="0">
              <a:solidFill>
                <a:schemeClr val="bg1"/>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ools.jpg"/>
          <p:cNvPicPr>
            <a:picLocks noChangeAspect="1"/>
          </p:cNvPicPr>
          <p:nvPr/>
        </p:nvPicPr>
        <p:blipFill>
          <a:blip r:embed="rId3"/>
          <a:srcRect t="24584" b="20319"/>
          <a:stretch>
            <a:fillRect/>
          </a:stretch>
        </p:blipFill>
        <p:spPr>
          <a:xfrm>
            <a:off x="0" y="0"/>
            <a:ext cx="12192000" cy="3429000"/>
          </a:xfrm>
          <a:prstGeom prst="rect">
            <a:avLst/>
          </a:prstGeom>
        </p:spPr>
      </p:pic>
      <p:sp>
        <p:nvSpPr>
          <p:cNvPr id="10" name="Title 1">
            <a:extLst>
              <a:ext uri="{FF2B5EF4-FFF2-40B4-BE49-F238E27FC236}">
                <a16:creationId xmlns:a16="http://schemas.microsoft.com/office/drawing/2014/main" id="{9F45BB63-EA9E-4EE8-81E5-4DCEE708BFDD}"/>
              </a:ext>
            </a:extLst>
          </p:cNvPr>
          <p:cNvSpPr txBox="1">
            <a:spLocks/>
          </p:cNvSpPr>
          <p:nvPr/>
        </p:nvSpPr>
        <p:spPr>
          <a:xfrm>
            <a:off x="0" y="3432810"/>
            <a:ext cx="12192000" cy="241934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5.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information gathering</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Know Your Tools and How To Use Them</a:t>
            </a:r>
          </a:p>
        </p:txBody>
      </p:sp>
      <p:sp>
        <p:nvSpPr>
          <p:cNvPr id="14" name="Footer Placeholder 4">
            <a:extLst>
              <a:ext uri="{FF2B5EF4-FFF2-40B4-BE49-F238E27FC236}">
                <a16:creationId xmlns:a16="http://schemas.microsoft.com/office/drawing/2014/main" id="{AB1EA861-037C-458F-A3DB-1F6B71DD45E2}"/>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23BB7F5C-3DBF-4CC9-A14B-99FFCB938C55}"/>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13</a:t>
            </a:fld>
            <a:endParaRPr lang="en-US" dirty="0">
              <a:solidFill>
                <a:schemeClr val="bg1"/>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ision-Telescope-Man.jpg"/>
          <p:cNvPicPr>
            <a:picLocks noChangeAspect="1"/>
          </p:cNvPicPr>
          <p:nvPr/>
        </p:nvPicPr>
        <p:blipFill rotWithShape="1">
          <a:blip r:embed="rId3"/>
          <a:srcRect l="1" t="15801" r="-1" b="41687"/>
          <a:stretch/>
        </p:blipFill>
        <p:spPr>
          <a:xfrm>
            <a:off x="0" y="0"/>
            <a:ext cx="12192000" cy="3429000"/>
          </a:xfrm>
          <a:prstGeom prst="rect">
            <a:avLst/>
          </a:prstGeom>
        </p:spPr>
      </p:pic>
      <p:sp>
        <p:nvSpPr>
          <p:cNvPr id="10" name="Title 1">
            <a:extLst>
              <a:ext uri="{FF2B5EF4-FFF2-40B4-BE49-F238E27FC236}">
                <a16:creationId xmlns:a16="http://schemas.microsoft.com/office/drawing/2014/main" id="{475ED700-C92B-4EA0-A737-2DC3E4CAB8BA}"/>
              </a:ext>
            </a:extLst>
          </p:cNvPr>
          <p:cNvSpPr txBox="1">
            <a:spLocks/>
          </p:cNvSpPr>
          <p:nvPr/>
        </p:nvSpPr>
        <p:spPr>
          <a:xfrm>
            <a:off x="0" y="3505201"/>
            <a:ext cx="12192000" cy="257936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6.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managing dysfunction</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Conscious Prevention, Early Detection, </a:t>
            </a:r>
          </a:p>
          <a:p>
            <a:pPr algn="ctr">
              <a:lnSpc>
                <a:spcPts val="5400"/>
              </a:lnSpc>
              <a:spcBef>
                <a:spcPct val="0"/>
              </a:spcBef>
              <a:defRPr/>
            </a:pPr>
            <a:r>
              <a:rPr lang="en-US" sz="4400" i="1" dirty="0">
                <a:solidFill>
                  <a:schemeClr val="bg1"/>
                </a:solidFill>
                <a:latin typeface="Arial" panose="020B0604020202020204" pitchFamily="34" charset="0"/>
                <a:ea typeface="+mj-ea"/>
                <a:cs typeface="Arial" panose="020B0604020202020204" pitchFamily="34" charset="0"/>
              </a:rPr>
              <a:t>Clean Resolution</a:t>
            </a:r>
          </a:p>
        </p:txBody>
      </p:sp>
      <p:sp>
        <p:nvSpPr>
          <p:cNvPr id="14" name="Footer Placeholder 4">
            <a:extLst>
              <a:ext uri="{FF2B5EF4-FFF2-40B4-BE49-F238E27FC236}">
                <a16:creationId xmlns:a16="http://schemas.microsoft.com/office/drawing/2014/main" id="{C0E231CF-F1DA-4DEA-AB32-1BB464C8998D}"/>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AB106287-11C8-4854-A8F0-3C86E39C44A4}"/>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14</a:t>
            </a:fld>
            <a:endParaRPr lang="en-US" dirty="0">
              <a:solidFill>
                <a:schemeClr val="bg1"/>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nds-circle.jpg"/>
          <p:cNvPicPr>
            <a:picLocks noChangeAspect="1"/>
          </p:cNvPicPr>
          <p:nvPr/>
        </p:nvPicPr>
        <p:blipFill rotWithShape="1">
          <a:blip r:embed="rId3">
            <a:alphaModFix/>
            <a:extLst>
              <a:ext uri="{28A0092B-C50C-407E-A947-70E740481C1C}">
                <a14:useLocalDpi xmlns:a14="http://schemas.microsoft.com/office/drawing/2010/main" val="0"/>
              </a:ext>
            </a:extLst>
          </a:blip>
          <a:srcRect t="38880" b="14058"/>
          <a:stretch/>
        </p:blipFill>
        <p:spPr>
          <a:xfrm>
            <a:off x="0" y="0"/>
            <a:ext cx="12192000" cy="3429000"/>
          </a:xfrm>
          <a:prstGeom prst="rect">
            <a:avLst/>
          </a:prstGeom>
        </p:spPr>
      </p:pic>
      <p:sp>
        <p:nvSpPr>
          <p:cNvPr id="10" name="Title 1">
            <a:extLst>
              <a:ext uri="{FF2B5EF4-FFF2-40B4-BE49-F238E27FC236}">
                <a16:creationId xmlns:a16="http://schemas.microsoft.com/office/drawing/2014/main" id="{8ADF8707-C69F-4B28-9087-CFCC6241FE66}"/>
              </a:ext>
            </a:extLst>
          </p:cNvPr>
          <p:cNvSpPr txBox="1">
            <a:spLocks/>
          </p:cNvSpPr>
          <p:nvPr/>
        </p:nvSpPr>
        <p:spPr>
          <a:xfrm>
            <a:off x="1" y="3505201"/>
            <a:ext cx="12191998" cy="231647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7.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consensus building</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Generate a Consensus-Focused Process</a:t>
            </a:r>
          </a:p>
        </p:txBody>
      </p:sp>
      <p:sp>
        <p:nvSpPr>
          <p:cNvPr id="12" name="Footer Placeholder 4">
            <a:extLst>
              <a:ext uri="{FF2B5EF4-FFF2-40B4-BE49-F238E27FC236}">
                <a16:creationId xmlns:a16="http://schemas.microsoft.com/office/drawing/2014/main" id="{15541F1E-6D4C-47ED-9E34-A7994B02BC64}"/>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3" name="Slide Number Placeholder 5">
            <a:extLst>
              <a:ext uri="{FF2B5EF4-FFF2-40B4-BE49-F238E27FC236}">
                <a16:creationId xmlns:a16="http://schemas.microsoft.com/office/drawing/2014/main" id="{C918FB34-CC24-462F-9581-2406E79446D5}"/>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15</a:t>
            </a:fld>
            <a:endParaRPr lang="en-US" dirty="0">
              <a:solidFill>
                <a:schemeClr val="bg1"/>
              </a:solidFil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ace-legs-feet.jpg"/>
          <p:cNvPicPr>
            <a:picLocks noChangeAspect="1"/>
          </p:cNvPicPr>
          <p:nvPr/>
        </p:nvPicPr>
        <p:blipFill>
          <a:blip r:embed="rId3"/>
          <a:srcRect b="45118"/>
          <a:stretch>
            <a:fillRect/>
          </a:stretch>
        </p:blipFill>
        <p:spPr>
          <a:xfrm>
            <a:off x="0" y="0"/>
            <a:ext cx="12192000" cy="3352800"/>
          </a:xfrm>
          <a:prstGeom prst="rect">
            <a:avLst/>
          </a:prstGeom>
        </p:spPr>
      </p:pic>
      <p:sp>
        <p:nvSpPr>
          <p:cNvPr id="13" name="Footer Placeholder 4">
            <a:extLst>
              <a:ext uri="{FF2B5EF4-FFF2-40B4-BE49-F238E27FC236}">
                <a16:creationId xmlns:a16="http://schemas.microsoft.com/office/drawing/2014/main" id="{4D79490E-38C3-4CF0-9676-1CAD15D86813}"/>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0FB74606-5010-4343-8D78-8097AF497BC0}"/>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16</a:t>
            </a:fld>
            <a:endParaRPr lang="en-US" dirty="0">
              <a:solidFill>
                <a:schemeClr val="bg1"/>
              </a:solidFill>
            </a:endParaRPr>
          </a:p>
        </p:txBody>
      </p:sp>
      <p:sp>
        <p:nvSpPr>
          <p:cNvPr id="16" name="Title 1">
            <a:extLst>
              <a:ext uri="{FF2B5EF4-FFF2-40B4-BE49-F238E27FC236}">
                <a16:creationId xmlns:a16="http://schemas.microsoft.com/office/drawing/2014/main" id="{EA9B3F80-0BC8-4B9F-A164-0459F94DA94A}"/>
              </a:ext>
            </a:extLst>
          </p:cNvPr>
          <p:cNvSpPr txBox="1">
            <a:spLocks/>
          </p:cNvSpPr>
          <p:nvPr/>
        </p:nvSpPr>
        <p:spPr>
          <a:xfrm>
            <a:off x="0" y="3429000"/>
            <a:ext cx="12192000" cy="275081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8.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keep the energy high</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Set the Pace, Anticipate the Lulls, </a:t>
            </a:r>
          </a:p>
          <a:p>
            <a:pPr algn="ctr">
              <a:lnSpc>
                <a:spcPts val="5400"/>
              </a:lnSpc>
              <a:spcBef>
                <a:spcPct val="0"/>
              </a:spcBef>
              <a:defRPr/>
            </a:pPr>
            <a:r>
              <a:rPr lang="en-US" sz="4400" i="1" dirty="0">
                <a:solidFill>
                  <a:schemeClr val="bg1"/>
                </a:solidFill>
                <a:latin typeface="Arial" panose="020B0604020202020204" pitchFamily="34" charset="0"/>
                <a:ea typeface="+mj-ea"/>
                <a:cs typeface="Arial" panose="020B0604020202020204" pitchFamily="34" charset="0"/>
              </a:rPr>
              <a:t>React Accordingly</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sed.jpg"/>
          <p:cNvPicPr>
            <a:picLocks noChangeAspect="1"/>
          </p:cNvPicPr>
          <p:nvPr/>
        </p:nvPicPr>
        <p:blipFill rotWithShape="1">
          <a:blip r:embed="rId3"/>
          <a:srcRect t="17173" b="39308"/>
          <a:stretch/>
        </p:blipFill>
        <p:spPr>
          <a:xfrm>
            <a:off x="0" y="0"/>
            <a:ext cx="12192000" cy="3597442"/>
          </a:xfrm>
          <a:prstGeom prst="rect">
            <a:avLst/>
          </a:prstGeom>
        </p:spPr>
      </p:pic>
      <p:sp>
        <p:nvSpPr>
          <p:cNvPr id="10" name="Title 1">
            <a:extLst>
              <a:ext uri="{FF2B5EF4-FFF2-40B4-BE49-F238E27FC236}">
                <a16:creationId xmlns:a16="http://schemas.microsoft.com/office/drawing/2014/main" id="{FC641715-6518-41C2-91FF-00D3FDB343F7}"/>
              </a:ext>
            </a:extLst>
          </p:cNvPr>
          <p:cNvSpPr txBox="1">
            <a:spLocks/>
          </p:cNvSpPr>
          <p:nvPr/>
        </p:nvSpPr>
        <p:spPr>
          <a:xfrm>
            <a:off x="0" y="3505201"/>
            <a:ext cx="12192000" cy="231647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9.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closing the session</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Review, Evaluate, Close, Debrief</a:t>
            </a:r>
          </a:p>
        </p:txBody>
      </p:sp>
      <p:sp>
        <p:nvSpPr>
          <p:cNvPr id="14" name="Footer Placeholder 4">
            <a:extLst>
              <a:ext uri="{FF2B5EF4-FFF2-40B4-BE49-F238E27FC236}">
                <a16:creationId xmlns:a16="http://schemas.microsoft.com/office/drawing/2014/main" id="{6E88B3F4-21BB-43E4-AF85-1C7726BF9A23}"/>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48FEEC8F-4207-4155-8F9A-CC4108034AD4}"/>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17</a:t>
            </a:fld>
            <a:endParaRPr lang="en-US" dirty="0">
              <a:solidFill>
                <a:schemeClr val="bg1"/>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uggle.jpg"/>
          <p:cNvPicPr>
            <a:picLocks noChangeAspect="1"/>
          </p:cNvPicPr>
          <p:nvPr/>
        </p:nvPicPr>
        <p:blipFill>
          <a:blip r:embed="rId3"/>
          <a:srcRect t="23184" b="22023"/>
          <a:stretch>
            <a:fillRect/>
          </a:stretch>
        </p:blipFill>
        <p:spPr>
          <a:xfrm>
            <a:off x="0" y="0"/>
            <a:ext cx="12192000" cy="3429000"/>
          </a:xfrm>
          <a:prstGeom prst="rect">
            <a:avLst/>
          </a:prstGeom>
        </p:spPr>
      </p:pic>
      <p:sp>
        <p:nvSpPr>
          <p:cNvPr id="10" name="Title 1">
            <a:extLst>
              <a:ext uri="{FF2B5EF4-FFF2-40B4-BE49-F238E27FC236}">
                <a16:creationId xmlns:a16="http://schemas.microsoft.com/office/drawing/2014/main" id="{CAEDC4B3-324E-4983-8B8F-14080294025E}"/>
              </a:ext>
            </a:extLst>
          </p:cNvPr>
          <p:cNvSpPr txBox="1">
            <a:spLocks/>
          </p:cNvSpPr>
          <p:nvPr/>
        </p:nvSpPr>
        <p:spPr>
          <a:xfrm>
            <a:off x="0" y="3573781"/>
            <a:ext cx="12192000" cy="222503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10. </a:t>
            </a:r>
            <a:br>
              <a:rPr lang="en-US" sz="44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agenda setting</a:t>
            </a:r>
            <a:br>
              <a:rPr lang="en-US" sz="44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Adapt Your Agenda to Address the Need</a:t>
            </a:r>
          </a:p>
        </p:txBody>
      </p:sp>
      <p:sp>
        <p:nvSpPr>
          <p:cNvPr id="14" name="Footer Placeholder 4">
            <a:extLst>
              <a:ext uri="{FF2B5EF4-FFF2-40B4-BE49-F238E27FC236}">
                <a16:creationId xmlns:a16="http://schemas.microsoft.com/office/drawing/2014/main" id="{A5744975-F0E2-458D-88C7-B134AF25F546}"/>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9F70B778-EBE0-4B0F-AFDF-54C218A17427}"/>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18</a:t>
            </a:fld>
            <a:endParaRPr lang="en-US" dirty="0">
              <a:solidFill>
                <a:schemeClr val="bg1"/>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l="5548" r="6766"/>
          <a:stretch>
            <a:fillRect/>
          </a:stretch>
        </p:blipFill>
        <p:spPr>
          <a:xfrm>
            <a:off x="0" y="-21937"/>
            <a:ext cx="12191999" cy="6911226"/>
          </a:xfrm>
          <a:prstGeom prst="rect">
            <a:avLst/>
          </a:prstGeom>
        </p:spPr>
      </p:pic>
      <p:sp>
        <p:nvSpPr>
          <p:cNvPr id="13" name="Footer Placeholder 4">
            <a:extLst>
              <a:ext uri="{FF2B5EF4-FFF2-40B4-BE49-F238E27FC236}">
                <a16:creationId xmlns:a16="http://schemas.microsoft.com/office/drawing/2014/main" id="{272DC6CE-F695-4202-B892-9AD00F4066C3}"/>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E2207122-71A3-46A5-BEA8-172F0F833A5A}"/>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19</a:t>
            </a:fld>
            <a:endParaRPr lang="en-US" dirty="0">
              <a:solidFill>
                <a:schemeClr val="bg1"/>
              </a:solidFill>
            </a:endParaRPr>
          </a:p>
        </p:txBody>
      </p:sp>
      <p:sp>
        <p:nvSpPr>
          <p:cNvPr id="15" name="Footer Placeholder 4">
            <a:extLst>
              <a:ext uri="{FF2B5EF4-FFF2-40B4-BE49-F238E27FC236}">
                <a16:creationId xmlns:a16="http://schemas.microsoft.com/office/drawing/2014/main" id="{FEE4D829-1687-45F3-BA00-2A5942B8FE9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grpSp>
        <p:nvGrpSpPr>
          <p:cNvPr id="18" name="Group 8">
            <a:extLst>
              <a:ext uri="{FF2B5EF4-FFF2-40B4-BE49-F238E27FC236}">
                <a16:creationId xmlns:a16="http://schemas.microsoft.com/office/drawing/2014/main" id="{F0CC5113-C010-49D4-9253-B527F68FB993}"/>
              </a:ext>
            </a:extLst>
          </p:cNvPr>
          <p:cNvGrpSpPr/>
          <p:nvPr/>
        </p:nvGrpSpPr>
        <p:grpSpPr>
          <a:xfrm>
            <a:off x="3472637" y="288181"/>
            <a:ext cx="5246724" cy="946259"/>
            <a:chOff x="342943" y="2883780"/>
            <a:chExt cx="6157665" cy="946259"/>
          </a:xfrm>
          <a:solidFill>
            <a:srgbClr val="00C7B1"/>
          </a:solidFill>
        </p:grpSpPr>
        <p:sp>
          <p:nvSpPr>
            <p:cNvPr id="20" name="Rectangle 19">
              <a:extLst>
                <a:ext uri="{FF2B5EF4-FFF2-40B4-BE49-F238E27FC236}">
                  <a16:creationId xmlns:a16="http://schemas.microsoft.com/office/drawing/2014/main" id="{BCC6DD94-1BFD-4034-9591-869D068997B8}"/>
                </a:ext>
              </a:extLst>
            </p:cNvPr>
            <p:cNvSpPr/>
            <p:nvPr/>
          </p:nvSpPr>
          <p:spPr>
            <a:xfrm>
              <a:off x="342943" y="2883780"/>
              <a:ext cx="6157665" cy="9462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23" name="Title 1">
              <a:extLst>
                <a:ext uri="{FF2B5EF4-FFF2-40B4-BE49-F238E27FC236}">
                  <a16:creationId xmlns:a16="http://schemas.microsoft.com/office/drawing/2014/main" id="{2CBE42E5-847A-4EE9-BC98-62667248E6DA}"/>
                </a:ext>
              </a:extLst>
            </p:cNvPr>
            <p:cNvSpPr txBox="1">
              <a:spLocks/>
            </p:cNvSpPr>
            <p:nvPr/>
          </p:nvSpPr>
          <p:spPr>
            <a:xfrm>
              <a:off x="717949" y="2883780"/>
              <a:ext cx="5407652" cy="785250"/>
            </a:xfrm>
            <a:prstGeom prst="rect">
              <a:avLst/>
            </a:prstGeom>
            <a:grpFill/>
          </p:spPr>
          <p:txBody>
            <a:bodyPr vert="horz" wrap="none" lIns="91440" tIns="45720" rIns="91440" bIns="45720" rtlCol="0" anchor="ctr">
              <a:noAutofit/>
            </a:bodyPr>
            <a:lstStyle/>
            <a:p>
              <a:pPr algn="ctr">
                <a:lnSpc>
                  <a:spcPts val="6260"/>
                </a:lnSpc>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d. methodology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tart-Green-Button.jpg"/>
          <p:cNvPicPr>
            <a:picLocks noChangeAspect="1"/>
          </p:cNvPicPr>
          <p:nvPr/>
        </p:nvPicPr>
        <p:blipFill>
          <a:blip r:embed="rId3"/>
          <a:srcRect t="28889" b="34444"/>
          <a:stretch>
            <a:fillRect/>
          </a:stretch>
        </p:blipFill>
        <p:spPr>
          <a:xfrm>
            <a:off x="0" y="0"/>
            <a:ext cx="12192000" cy="3733800"/>
          </a:xfrm>
          <a:prstGeom prst="rect">
            <a:avLst/>
          </a:prstGeom>
        </p:spPr>
      </p:pic>
      <p:sp>
        <p:nvSpPr>
          <p:cNvPr id="10" name="Footer Placeholder 4">
            <a:extLst>
              <a:ext uri="{FF2B5EF4-FFF2-40B4-BE49-F238E27FC236}">
                <a16:creationId xmlns:a16="http://schemas.microsoft.com/office/drawing/2014/main" id="{0BE58AEA-1D7B-4F09-BD5F-ECDD3383D735}"/>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2" name="Slide Number Placeholder 5">
            <a:extLst>
              <a:ext uri="{FF2B5EF4-FFF2-40B4-BE49-F238E27FC236}">
                <a16:creationId xmlns:a16="http://schemas.microsoft.com/office/drawing/2014/main" id="{AB0DAFC0-D2ED-4875-9297-688A324A4B66}"/>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2</a:t>
            </a:fld>
            <a:endParaRPr lang="en-US" dirty="0">
              <a:solidFill>
                <a:schemeClr val="bg1"/>
              </a:solidFill>
            </a:endParaRPr>
          </a:p>
        </p:txBody>
      </p:sp>
      <p:sp>
        <p:nvSpPr>
          <p:cNvPr id="13" name="Title 1">
            <a:extLst>
              <a:ext uri="{FF2B5EF4-FFF2-40B4-BE49-F238E27FC236}">
                <a16:creationId xmlns:a16="http://schemas.microsoft.com/office/drawing/2014/main" id="{11276A7D-FDAE-488C-9F6B-D85A3B14B3FA}"/>
              </a:ext>
            </a:extLst>
          </p:cNvPr>
          <p:cNvSpPr txBox="1">
            <a:spLocks/>
          </p:cNvSpPr>
          <p:nvPr/>
        </p:nvSpPr>
        <p:spPr>
          <a:xfrm>
            <a:off x="1911869" y="4267200"/>
            <a:ext cx="8368262" cy="1066800"/>
          </a:xfrm>
          <a:prstGeom prst="rect">
            <a:avLst/>
          </a:prstGeom>
        </p:spPr>
        <p:txBody>
          <a:bodyPr vert="horz" lIns="91440" tIns="45720" rIns="91440" bIns="45720" rtlCol="0" anchor="t">
            <a:noAutofit/>
          </a:bodyPr>
          <a:lstStyle/>
          <a:p>
            <a:pPr algn="ctr">
              <a:lnSpc>
                <a:spcPts val="60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I. Getting started</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sz="3600" b="0" dirty="0"/>
              <a:t>Facilitator’s Methodology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31" name="Footer Placeholder 4">
            <a:extLst>
              <a:ext uri="{FF2B5EF4-FFF2-40B4-BE49-F238E27FC236}">
                <a16:creationId xmlns:a16="http://schemas.microsoft.com/office/drawing/2014/main" id="{766F7488-0C11-4650-B62B-611C8700E956}"/>
              </a:ext>
            </a:extLst>
          </p:cNvPr>
          <p:cNvSpPr>
            <a:spLocks noGrp="1"/>
          </p:cNvSpPr>
          <p:nvPr>
            <p:ph type="ftr" sz="quarter" idx="11"/>
          </p:nvPr>
        </p:nvSpPr>
        <p:spPr>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6" name="Oval 5"/>
          <p:cNvSpPr/>
          <p:nvPr/>
        </p:nvSpPr>
        <p:spPr>
          <a:xfrm>
            <a:off x="2310264" y="1552824"/>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7001637" y="3136333"/>
            <a:ext cx="210312" cy="245364"/>
          </a:xfrm>
          <a:prstGeom prst="rect">
            <a:avLst/>
          </a:prstGeom>
        </p:spPr>
      </p:pic>
      <p:pic>
        <p:nvPicPr>
          <p:cNvPr id="20" name="Picture 19"/>
          <p:cNvPicPr>
            <a:picLocks noChangeAspect="1"/>
          </p:cNvPicPr>
          <p:nvPr/>
        </p:nvPicPr>
        <p:blipFill>
          <a:blip r:embed="rId4"/>
          <a:stretch>
            <a:fillRect/>
          </a:stretch>
        </p:blipFill>
        <p:spPr>
          <a:xfrm>
            <a:off x="7010401" y="1299191"/>
            <a:ext cx="201549" cy="254127"/>
          </a:xfrm>
          <a:prstGeom prst="rect">
            <a:avLst/>
          </a:prstGeom>
        </p:spPr>
      </p:pic>
      <p:pic>
        <p:nvPicPr>
          <p:cNvPr id="21" name="Picture 20"/>
          <p:cNvPicPr>
            <a:picLocks noChangeAspect="1"/>
          </p:cNvPicPr>
          <p:nvPr/>
        </p:nvPicPr>
        <p:blipFill>
          <a:blip r:embed="rId5"/>
          <a:stretch>
            <a:fillRect/>
          </a:stretch>
        </p:blipFill>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TextBox 27"/>
          <p:cNvSpPr txBox="1"/>
          <p:nvPr/>
        </p:nvSpPr>
        <p:spPr>
          <a:xfrm>
            <a:off x="10959394" y="592576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panose="020B0604020202020204" pitchFamily="34" charset="0"/>
                <a:cs typeface="Arial" panose="020B0604020202020204" pitchFamily="34" charset="0"/>
              </a:rPr>
              <a:t>Manual</a:t>
            </a:r>
            <a:br>
              <a:rPr lang="en-US" sz="1400" dirty="0">
                <a:solidFill>
                  <a:srgbClr val="009383"/>
                </a:solidFill>
                <a:latin typeface="Arial" panose="020B0604020202020204" pitchFamily="34" charset="0"/>
                <a:cs typeface="Arial" panose="020B0604020202020204" pitchFamily="34" charset="0"/>
              </a:rPr>
            </a:br>
            <a:r>
              <a:rPr lang="en-US" sz="1400" dirty="0">
                <a:solidFill>
                  <a:srgbClr val="009383"/>
                </a:solidFill>
                <a:latin typeface="Arial" panose="020B0604020202020204" pitchFamily="34" charset="0"/>
                <a:cs typeface="Arial" panose="020B0604020202020204" pitchFamily="34" charset="0"/>
              </a:rPr>
              <a:t>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1" grpId="0" animBg="1"/>
      <p:bldP spid="12" grpId="0" animBg="1"/>
      <p:bldP spid="13" grpId="0" animBg="1"/>
      <p:bldP spid="15" grpId="0" animBg="1"/>
      <p:bldP spid="16" grpId="0" animBg="1"/>
      <p:bldP spid="23" grpId="0"/>
      <p:bldP spid="24" grpId="0" animBg="1"/>
      <p:bldP spid="29" grpId="0"/>
      <p:bldP spid="17" grpId="0" animBg="1"/>
      <p:bldP spid="32" grpId="0" animBg="1"/>
      <p:bldP spid="42" grpId="0" animBg="1"/>
      <p:bldP spid="43" grpId="0" animBg="1"/>
      <p:bldP spid="46"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1" t="4882" r="1" b="4806"/>
          <a:stretch/>
        </p:blipFill>
        <p:spPr>
          <a:xfrm>
            <a:off x="0" y="0"/>
            <a:ext cx="12192000" cy="6858000"/>
          </a:xfrm>
          <a:prstGeom prst="rect">
            <a:avLst/>
          </a:prstGeom>
        </p:spPr>
      </p:pic>
      <p:sp>
        <p:nvSpPr>
          <p:cNvPr id="15" name="Footer Placeholder 4">
            <a:extLst>
              <a:ext uri="{FF2B5EF4-FFF2-40B4-BE49-F238E27FC236}">
                <a16:creationId xmlns:a16="http://schemas.microsoft.com/office/drawing/2014/main" id="{839C481E-3052-462F-A32C-D14013C900EC}"/>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6" name="Slide Number Placeholder 5">
            <a:extLst>
              <a:ext uri="{FF2B5EF4-FFF2-40B4-BE49-F238E27FC236}">
                <a16:creationId xmlns:a16="http://schemas.microsoft.com/office/drawing/2014/main" id="{172008D5-E6CE-4DE0-BD9A-D4B3FED1BA57}"/>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21</a:t>
            </a:fld>
            <a:endParaRPr lang="en-US" dirty="0">
              <a:solidFill>
                <a:schemeClr val="bg1"/>
              </a:solidFill>
            </a:endParaRPr>
          </a:p>
        </p:txBody>
      </p:sp>
      <p:sp>
        <p:nvSpPr>
          <p:cNvPr id="17" name="Footer Placeholder 4">
            <a:extLst>
              <a:ext uri="{FF2B5EF4-FFF2-40B4-BE49-F238E27FC236}">
                <a16:creationId xmlns:a16="http://schemas.microsoft.com/office/drawing/2014/main" id="{ED37CB93-CAEA-4409-BC11-8BABD253E0C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45AC1F04-F0F2-42CB-B594-E9B149165407}"/>
              </a:ext>
            </a:extLst>
          </p:cNvPr>
          <p:cNvSpPr/>
          <p:nvPr/>
        </p:nvSpPr>
        <p:spPr>
          <a:xfrm>
            <a:off x="1577756" y="1870646"/>
            <a:ext cx="9036487" cy="92583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e. Facilitation techniques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rot="10800000">
            <a:off x="5334000" y="3922537"/>
            <a:ext cx="1727200" cy="1588"/>
          </a:xfrm>
          <a:prstGeom prst="line">
            <a:avLst/>
          </a:prstGeom>
          <a:ln w="50800">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3600" dirty="0"/>
              <a:t>E. Facilitation Techniques</a:t>
            </a:r>
          </a:p>
        </p:txBody>
      </p:sp>
      <p:sp>
        <p:nvSpPr>
          <p:cNvPr id="3" name="Text Placeholder 2">
            <a:extLst>
              <a:ext uri="{FF2B5EF4-FFF2-40B4-BE49-F238E27FC236}">
                <a16:creationId xmlns:a16="http://schemas.microsoft.com/office/drawing/2014/main" id="{8D4713AB-4598-4FDB-99C6-1EC01AE9C5D7}"/>
              </a:ext>
            </a:extLst>
          </p:cNvPr>
          <p:cNvSpPr>
            <a:spLocks noGrp="1"/>
          </p:cNvSpPr>
          <p:nvPr>
            <p:ph type="body" sz="quarter" idx="13"/>
          </p:nvPr>
        </p:nvSpPr>
        <p:spPr/>
        <p:txBody>
          <a:bodyPr>
            <a:normAutofit/>
          </a:bodyPr>
          <a:lstStyle/>
          <a:p>
            <a:pPr marL="0" indent="0">
              <a:buNone/>
            </a:pPr>
            <a:r>
              <a:rPr lang="en-US" sz="2600" dirty="0"/>
              <a:t>10 FUNDAMENTAL PRINCIPLES </a:t>
            </a:r>
          </a:p>
        </p:txBody>
      </p:sp>
      <p:cxnSp>
        <p:nvCxnSpPr>
          <p:cNvPr id="9" name="Straight Connector 8"/>
          <p:cNvCxnSpPr/>
          <p:nvPr/>
        </p:nvCxnSpPr>
        <p:spPr>
          <a:xfrm rot="5400000">
            <a:off x="4974318" y="3909333"/>
            <a:ext cx="2748192" cy="1588"/>
          </a:xfrm>
          <a:prstGeom prst="line">
            <a:avLst/>
          </a:prstGeom>
          <a:ln w="50800">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442854" y="3274665"/>
            <a:ext cx="3433010" cy="1297330"/>
          </a:xfrm>
          <a:prstGeom prst="roundRect">
            <a:avLst/>
          </a:prstGeom>
          <a:solidFill>
            <a:srgbClr val="F26522"/>
          </a:solidFill>
          <a:ln>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Arial" panose="020B0604020202020204" pitchFamily="34" charset="0"/>
                <a:cs typeface="Arial" panose="020B0604020202020204" pitchFamily="34" charset="0"/>
              </a:rPr>
              <a:t>Principle 1.</a:t>
            </a:r>
          </a:p>
          <a:p>
            <a:pPr algn="ctr"/>
            <a:r>
              <a:rPr lang="en-US" sz="2100" cap="all" dirty="0">
                <a:latin typeface="Arial" panose="020B0604020202020204" pitchFamily="34" charset="0"/>
                <a:cs typeface="Arial" panose="020B0604020202020204" pitchFamily="34" charset="0"/>
              </a:rPr>
              <a:t>Preparing for success</a:t>
            </a:r>
          </a:p>
          <a:p>
            <a:pPr algn="ctr"/>
            <a:r>
              <a:rPr lang="en-US" sz="2100" i="1" dirty="0">
                <a:latin typeface="Arial" panose="020B0604020202020204" pitchFamily="34" charset="0"/>
                <a:cs typeface="Arial" panose="020B0604020202020204" pitchFamily="34" charset="0"/>
              </a:rPr>
              <a:t>Cover all the bases</a:t>
            </a:r>
          </a:p>
        </p:txBody>
      </p:sp>
      <p:cxnSp>
        <p:nvCxnSpPr>
          <p:cNvPr id="20" name="Straight Connector 19"/>
          <p:cNvCxnSpPr/>
          <p:nvPr/>
        </p:nvCxnSpPr>
        <p:spPr>
          <a:xfrm rot="10800000">
            <a:off x="6324600" y="2558395"/>
            <a:ext cx="736602" cy="1588"/>
          </a:xfrm>
          <a:prstGeom prst="line">
            <a:avLst/>
          </a:prstGeom>
          <a:ln w="50800">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6324600" y="3234492"/>
            <a:ext cx="736602" cy="1588"/>
          </a:xfrm>
          <a:prstGeom prst="line">
            <a:avLst/>
          </a:prstGeom>
          <a:ln w="50800">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a:off x="6324600" y="4599390"/>
            <a:ext cx="736602" cy="1588"/>
          </a:xfrm>
          <a:prstGeom prst="line">
            <a:avLst/>
          </a:prstGeom>
          <a:ln w="50800">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a:off x="6321425" y="5281840"/>
            <a:ext cx="736602" cy="1588"/>
          </a:xfrm>
          <a:prstGeom prst="line">
            <a:avLst/>
          </a:prstGeom>
          <a:ln w="50800">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6858004" y="2276706"/>
            <a:ext cx="3604522" cy="552262"/>
          </a:xfrm>
          <a:prstGeom prst="roundRect">
            <a:avLst/>
          </a:prstGeom>
          <a:solidFill>
            <a:srgbClr val="009383"/>
          </a:solidFill>
          <a:ln w="508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A. Interview Sponsor</a:t>
            </a:r>
            <a:endParaRPr lang="en-US" sz="1900" i="1" dirty="0">
              <a:solidFill>
                <a:schemeClr val="bg1"/>
              </a:solidFill>
              <a:latin typeface="Arial" panose="020B0604020202020204" pitchFamily="34" charset="0"/>
              <a:cs typeface="Arial" panose="020B0604020202020204" pitchFamily="34" charset="0"/>
            </a:endParaRPr>
          </a:p>
        </p:txBody>
      </p:sp>
      <p:sp>
        <p:nvSpPr>
          <p:cNvPr id="14" name="Rounded Rectangle 13"/>
          <p:cNvSpPr/>
          <p:nvPr/>
        </p:nvSpPr>
        <p:spPr>
          <a:xfrm>
            <a:off x="6858004" y="2959155"/>
            <a:ext cx="3607700" cy="552262"/>
          </a:xfrm>
          <a:prstGeom prst="roundRect">
            <a:avLst/>
          </a:prstGeom>
          <a:solidFill>
            <a:srgbClr val="009383"/>
          </a:solidFill>
          <a:ln w="508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B. Identify Key Roles</a:t>
            </a:r>
            <a:endParaRPr lang="en-US" sz="1900" i="1" dirty="0">
              <a:solidFill>
                <a:schemeClr val="bg1"/>
              </a:solidFill>
              <a:latin typeface="Arial" panose="020B0604020202020204" pitchFamily="34" charset="0"/>
              <a:cs typeface="Arial" panose="020B0604020202020204" pitchFamily="34" charset="0"/>
            </a:endParaRPr>
          </a:p>
        </p:txBody>
      </p:sp>
      <p:sp>
        <p:nvSpPr>
          <p:cNvPr id="15" name="Rounded Rectangle 14"/>
          <p:cNvSpPr/>
          <p:nvPr/>
        </p:nvSpPr>
        <p:spPr>
          <a:xfrm>
            <a:off x="6858004" y="3641604"/>
            <a:ext cx="3607700" cy="552262"/>
          </a:xfrm>
          <a:prstGeom prst="roundRect">
            <a:avLst/>
          </a:prstGeom>
          <a:solidFill>
            <a:srgbClr val="009383"/>
          </a:solidFill>
          <a:ln w="508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C. Define Objective &amp; Agenda</a:t>
            </a:r>
            <a:endParaRPr lang="en-US" sz="1900" i="1"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6858004" y="4324053"/>
            <a:ext cx="3607700" cy="552262"/>
          </a:xfrm>
          <a:prstGeom prst="roundRect">
            <a:avLst/>
          </a:prstGeom>
          <a:solidFill>
            <a:srgbClr val="009383"/>
          </a:solidFill>
          <a:ln w="508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D. Prepare Sample Deliverable</a:t>
            </a:r>
            <a:endParaRPr lang="en-US" sz="1900" i="1" dirty="0">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6858004" y="5006503"/>
            <a:ext cx="3606110" cy="552262"/>
          </a:xfrm>
          <a:prstGeom prst="roundRect">
            <a:avLst/>
          </a:prstGeom>
          <a:solidFill>
            <a:srgbClr val="009383"/>
          </a:solidFill>
          <a:ln w="508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dirty="0">
                <a:solidFill>
                  <a:schemeClr val="bg1"/>
                </a:solidFill>
                <a:latin typeface="Arial" panose="020B0604020202020204" pitchFamily="34" charset="0"/>
                <a:cs typeface="Arial" panose="020B0604020202020204" pitchFamily="34" charset="0"/>
              </a:rPr>
              <a:t>E. Know the Process Cold</a:t>
            </a:r>
            <a:endParaRPr lang="en-US" sz="1900" i="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7002344" y="5678221"/>
            <a:ext cx="1462260" cy="384721"/>
          </a:xfrm>
          <a:prstGeom prst="rect">
            <a:avLst/>
          </a:prstGeom>
          <a:noFill/>
        </p:spPr>
        <p:txBody>
          <a:bodyPr wrap="none" rtlCol="0">
            <a:spAutoFit/>
          </a:bodyPr>
          <a:lstStyle/>
          <a:p>
            <a:r>
              <a:rPr lang="en-US" sz="1900" dirty="0">
                <a:solidFill>
                  <a:srgbClr val="F26522"/>
                </a:solidFill>
                <a:latin typeface="Arial" panose="020B0604020202020204" pitchFamily="34" charset="0"/>
                <a:cs typeface="Arial" panose="020B0604020202020204" pitchFamily="34" charset="0"/>
              </a:rPr>
              <a:t>…and more</a:t>
            </a:r>
          </a:p>
        </p:txBody>
      </p:sp>
      <p:sp>
        <p:nvSpPr>
          <p:cNvPr id="21" name="TextBox 20"/>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0-6</a:t>
            </a:r>
          </a:p>
        </p:txBody>
      </p:sp>
      <p:sp>
        <p:nvSpPr>
          <p:cNvPr id="22" name="Footer Placeholder 4">
            <a:extLst>
              <a:ext uri="{FF2B5EF4-FFF2-40B4-BE49-F238E27FC236}">
                <a16:creationId xmlns:a16="http://schemas.microsoft.com/office/drawing/2014/main" id="{C41363F1-641A-4740-A72B-EF357ABACC5D}"/>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23" name="Slide Number Placeholder 5">
            <a:extLst>
              <a:ext uri="{FF2B5EF4-FFF2-40B4-BE49-F238E27FC236}">
                <a16:creationId xmlns:a16="http://schemas.microsoft.com/office/drawing/2014/main" id="{DBA70EB5-C555-40D5-B407-8A7A2E0857FB}"/>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22</a:t>
            </a:fld>
            <a:endParaRPr lang="en-US"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and-Writing-in-Planner.jpg"/>
          <p:cNvPicPr>
            <a:picLocks noChangeAspect="1"/>
          </p:cNvPicPr>
          <p:nvPr/>
        </p:nvPicPr>
        <p:blipFill>
          <a:blip r:embed="rId3"/>
          <a:srcRect l="11329"/>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FBE626D3-2658-4B25-8128-5D242861C893}"/>
              </a:ext>
            </a:extLst>
          </p:cNvPr>
          <p:cNvSpPr/>
          <p:nvPr/>
        </p:nvSpPr>
        <p:spPr>
          <a:xfrm>
            <a:off x="4294738" y="421162"/>
            <a:ext cx="3602524" cy="67817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r>
              <a:rPr lang="en-US" sz="3600" cap="all" dirty="0">
                <a:solidFill>
                  <a:schemeClr val="bg1"/>
                </a:solidFill>
                <a:latin typeface="Arial" panose="020B0604020202020204" pitchFamily="34" charset="0"/>
                <a:cs typeface="Arial" panose="020B0604020202020204" pitchFamily="34" charset="0"/>
              </a:rPr>
              <a:t>f. agenda</a:t>
            </a:r>
          </a:p>
          <a:p>
            <a:pPr algn="ctr"/>
            <a:endParaRPr lang="en-US" dirty="0"/>
          </a:p>
        </p:txBody>
      </p:sp>
      <p:sp>
        <p:nvSpPr>
          <p:cNvPr id="26" name="Footer Placeholder 4">
            <a:extLst>
              <a:ext uri="{FF2B5EF4-FFF2-40B4-BE49-F238E27FC236}">
                <a16:creationId xmlns:a16="http://schemas.microsoft.com/office/drawing/2014/main" id="{E79673E7-B3E6-4961-B63D-5259B960BEEE}"/>
              </a:ext>
            </a:extLst>
          </p:cNvPr>
          <p:cNvSpPr txBox="1">
            <a:spLocks/>
          </p:cNvSpPr>
          <p:nvPr/>
        </p:nvSpPr>
        <p:spPr>
          <a:xfrm>
            <a:off x="3276875"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a:t>
            </a:r>
          </a:p>
        </p:txBody>
      </p:sp>
      <p:sp>
        <p:nvSpPr>
          <p:cNvPr id="27" name="Slide Number Placeholder 5">
            <a:extLst>
              <a:ext uri="{FF2B5EF4-FFF2-40B4-BE49-F238E27FC236}">
                <a16:creationId xmlns:a16="http://schemas.microsoft.com/office/drawing/2014/main" id="{CDCE0CF8-840B-40B9-828E-BC1104F3A7B6}"/>
              </a:ext>
            </a:extLst>
          </p:cNvPr>
          <p:cNvSpPr txBox="1">
            <a:spLocks/>
          </p:cNvSpPr>
          <p:nvPr/>
        </p:nvSpPr>
        <p:spPr>
          <a:xfrm>
            <a:off x="166195"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pPr/>
              <a:t>23</a:t>
            </a:fld>
            <a:endParaRPr lang="en-US" dirty="0"/>
          </a:p>
        </p:txBody>
      </p:sp>
      <p:sp>
        <p:nvSpPr>
          <p:cNvPr id="28" name="Footer Placeholder 4">
            <a:extLst>
              <a:ext uri="{FF2B5EF4-FFF2-40B4-BE49-F238E27FC236}">
                <a16:creationId xmlns:a16="http://schemas.microsoft.com/office/drawing/2014/main" id="{951A0AA3-0D79-46BD-A204-EF6F082DC668}"/>
              </a:ext>
            </a:extLst>
          </p:cNvPr>
          <p:cNvSpPr txBox="1">
            <a:spLocks/>
          </p:cNvSpPr>
          <p:nvPr/>
        </p:nvSpPr>
        <p:spPr>
          <a:xfrm>
            <a:off x="9722726"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 Two-Day Agenda</a:t>
            </a:r>
          </a:p>
        </p:txBody>
      </p:sp>
      <p:sp>
        <p:nvSpPr>
          <p:cNvPr id="3" name="Content Placeholder 2"/>
          <p:cNvSpPr>
            <a:spLocks noGrp="1"/>
          </p:cNvSpPr>
          <p:nvPr>
            <p:ph type="body" sz="quarter" idx="13"/>
          </p:nvPr>
        </p:nvSpPr>
        <p:spPr>
          <a:xfrm>
            <a:off x="2307391" y="1981200"/>
            <a:ext cx="3806753" cy="4602544"/>
          </a:xfrm>
        </p:spPr>
        <p:txBody>
          <a:bodyPr>
            <a:normAutofit/>
          </a:bodyPr>
          <a:lstStyle/>
          <a:p>
            <a:pPr>
              <a:lnSpc>
                <a:spcPct val="100000"/>
              </a:lnSpc>
              <a:buNone/>
            </a:pPr>
            <a:r>
              <a:rPr lang="en-US" sz="2400" dirty="0"/>
              <a:t>Getting  Started</a:t>
            </a:r>
          </a:p>
          <a:p>
            <a:pPr>
              <a:lnSpc>
                <a:spcPct val="100000"/>
              </a:lnSpc>
              <a:buNone/>
            </a:pPr>
            <a:r>
              <a:rPr lang="en-US" sz="2400" dirty="0"/>
              <a:t>Facilitation Process</a:t>
            </a:r>
          </a:p>
          <a:p>
            <a:pPr marL="457200" indent="-457200">
              <a:lnSpc>
                <a:spcPct val="100000"/>
              </a:lnSpc>
              <a:buFont typeface="+mj-lt"/>
              <a:buAutoNum type="arabicPeriod" startAt="5"/>
            </a:pPr>
            <a:r>
              <a:rPr lang="en-US" sz="2400" dirty="0"/>
              <a:t>Information Gathering</a:t>
            </a:r>
          </a:p>
          <a:p>
            <a:pPr marL="457200" indent="-457200">
              <a:lnSpc>
                <a:spcPct val="100000"/>
              </a:lnSpc>
              <a:buFont typeface="+mj-lt"/>
              <a:buAutoNum type="arabicPeriod"/>
            </a:pPr>
            <a:r>
              <a:rPr lang="en-US" sz="2400" dirty="0"/>
              <a:t>Preparing</a:t>
            </a:r>
          </a:p>
        </p:txBody>
      </p:sp>
      <p:sp>
        <p:nvSpPr>
          <p:cNvPr id="5" name="Rounded Rectangle 4"/>
          <p:cNvSpPr/>
          <p:nvPr/>
        </p:nvSpPr>
        <p:spPr>
          <a:xfrm>
            <a:off x="2307391"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9" name="Content Placeholder 2"/>
          <p:cNvSpPr txBox="1">
            <a:spLocks/>
          </p:cNvSpPr>
          <p:nvPr/>
        </p:nvSpPr>
        <p:spPr>
          <a:xfrm>
            <a:off x="6477001" y="2179768"/>
            <a:ext cx="3806753" cy="4176582"/>
          </a:xfrm>
          <a:prstGeom prst="rect">
            <a:avLst/>
          </a:prstGeom>
        </p:spPr>
        <p:txBody>
          <a:bodyPr vert="horz" lIns="91440" tIns="45720" rIns="91440" bIns="45720" rtlCol="0">
            <a:normAutofit/>
          </a:bodyPr>
          <a:lstStyle/>
          <a:p>
            <a:pPr marL="342900" indent="-342900">
              <a:spcBef>
                <a:spcPct val="20000"/>
              </a:spcBef>
              <a:buClr>
                <a:srgbClr val="99AB21"/>
              </a:buClr>
              <a:buFont typeface="Arial"/>
              <a:buChar char="•"/>
              <a:defRPr/>
            </a:pPr>
            <a:endParaRPr lang="en-US" sz="3200" dirty="0">
              <a:solidFill>
                <a:srgbClr val="00467F"/>
              </a:solidFill>
              <a:latin typeface="Franklin Gothic Book"/>
              <a:cs typeface="Franklin Gothic Book"/>
            </a:endParaRPr>
          </a:p>
        </p:txBody>
      </p:sp>
      <p:sp>
        <p:nvSpPr>
          <p:cNvPr id="10" name="Rounded Rectangle 9"/>
          <p:cNvSpPr/>
          <p:nvPr/>
        </p:nvSpPr>
        <p:spPr>
          <a:xfrm>
            <a:off x="6477001" y="1457760"/>
            <a:ext cx="3806753"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12" name="Content Placeholder 2"/>
          <p:cNvSpPr txBox="1">
            <a:spLocks/>
          </p:cNvSpPr>
          <p:nvPr/>
        </p:nvSpPr>
        <p:spPr>
          <a:xfrm>
            <a:off x="6477001" y="2179768"/>
            <a:ext cx="3806753" cy="4176582"/>
          </a:xfrm>
          <a:prstGeom prst="rect">
            <a:avLst/>
          </a:prstGeom>
        </p:spPr>
        <p:txBody>
          <a:bodyPr vert="horz" lIns="91440" tIns="45720" rIns="91440" bIns="45720" rtlCol="0">
            <a:normAutofit/>
          </a:bodyPr>
          <a:lstStyle/>
          <a:p>
            <a:pPr marL="342900" indent="-342900">
              <a:spcBef>
                <a:spcPct val="20000"/>
              </a:spcBef>
              <a:buClr>
                <a:srgbClr val="99AB21"/>
              </a:buClr>
              <a:buFont typeface="Arial"/>
              <a:buChar char="•"/>
              <a:defRPr/>
            </a:pPr>
            <a:endParaRPr lang="en-US" sz="3200" dirty="0">
              <a:solidFill>
                <a:srgbClr val="00467F"/>
              </a:solidFill>
              <a:latin typeface="Franklin Gothic Book"/>
              <a:cs typeface="Franklin Gothic Book"/>
            </a:endParaRPr>
          </a:p>
        </p:txBody>
      </p:sp>
      <p:sp>
        <p:nvSpPr>
          <p:cNvPr id="15" name="Rounded Rectangle 14"/>
          <p:cNvSpPr/>
          <p:nvPr/>
        </p:nvSpPr>
        <p:spPr>
          <a:xfrm>
            <a:off x="2289247" y="4160912"/>
            <a:ext cx="3806753" cy="518383"/>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Franklin Gothic Medium"/>
                <a:cs typeface="Franklin Gothic Medium"/>
              </a:rPr>
              <a:t>LUNCH</a:t>
            </a:r>
            <a:endParaRPr lang="en-US" sz="2400" i="1" dirty="0">
              <a:latin typeface="Franklin Gothic Book"/>
              <a:cs typeface="Franklin Gothic Book"/>
            </a:endParaRPr>
          </a:p>
        </p:txBody>
      </p:sp>
      <p:sp>
        <p:nvSpPr>
          <p:cNvPr id="16" name="Rounded Rectangle 15"/>
          <p:cNvSpPr/>
          <p:nvPr/>
        </p:nvSpPr>
        <p:spPr>
          <a:xfrm>
            <a:off x="6477001" y="4160911"/>
            <a:ext cx="3806753" cy="518383"/>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Franklin Gothic Medium"/>
                <a:cs typeface="Franklin Gothic Medium"/>
              </a:rPr>
              <a:t>LUNCH</a:t>
            </a:r>
            <a:endParaRPr lang="en-US" sz="2400" i="1" dirty="0">
              <a:latin typeface="Franklin Gothic Book"/>
              <a:cs typeface="Franklin Gothic Book"/>
            </a:endParaRPr>
          </a:p>
        </p:txBody>
      </p:sp>
      <p:sp>
        <p:nvSpPr>
          <p:cNvPr id="17" name="Content Placeholder 2"/>
          <p:cNvSpPr txBox="1">
            <a:spLocks/>
          </p:cNvSpPr>
          <p:nvPr/>
        </p:nvSpPr>
        <p:spPr>
          <a:xfrm>
            <a:off x="2307391" y="4594779"/>
            <a:ext cx="3806753" cy="2046514"/>
          </a:xfrm>
          <a:prstGeom prst="rect">
            <a:avLst/>
          </a:prstGeom>
        </p:spPr>
        <p:txBody>
          <a:bodyPr vert="horz" lIns="91440" tIns="45720" rIns="91440" bIns="45720" rtlCol="0">
            <a:normAutofit/>
          </a:bodyPr>
          <a:lstStyle/>
          <a:p>
            <a:pPr marL="342900" indent="-342900">
              <a:spcBef>
                <a:spcPct val="20000"/>
              </a:spcBef>
              <a:buClr>
                <a:srgbClr val="99AB21"/>
              </a:buClr>
            </a:pPr>
            <a:r>
              <a:rPr lang="en-US" sz="2400" dirty="0">
                <a:latin typeface="Arial" panose="020B0604020202020204" pitchFamily="34" charset="0"/>
                <a:cs typeface="Arial" panose="020B0604020202020204" pitchFamily="34" charset="0"/>
              </a:rPr>
              <a:t>Application Exercise</a:t>
            </a:r>
          </a:p>
          <a:p>
            <a:pPr marL="457200" indent="-457200">
              <a:spcBef>
                <a:spcPct val="20000"/>
              </a:spcBef>
              <a:buClr>
                <a:srgbClr val="009383"/>
              </a:buClr>
              <a:buFont typeface="+mj-lt"/>
              <a:buAutoNum type="arabicPeriod" startAt="2"/>
              <a:defRPr/>
            </a:pPr>
            <a:r>
              <a:rPr lang="en-US" sz="2400" dirty="0">
                <a:latin typeface="Arial" panose="020B0604020202020204" pitchFamily="34" charset="0"/>
                <a:cs typeface="Arial" panose="020B0604020202020204" pitchFamily="34" charset="0"/>
              </a:rPr>
              <a:t>Starting</a:t>
            </a:r>
          </a:p>
          <a:p>
            <a:pPr marL="457200" indent="-457200">
              <a:spcBef>
                <a:spcPct val="20000"/>
              </a:spcBef>
              <a:buClr>
                <a:srgbClr val="009383"/>
              </a:buClr>
              <a:buFont typeface="+mj-lt"/>
              <a:buAutoNum type="arabicPeriod" startAt="2"/>
              <a:defRPr/>
            </a:pPr>
            <a:r>
              <a:rPr lang="en-US" sz="2400" dirty="0">
                <a:latin typeface="Arial" panose="020B0604020202020204" pitchFamily="34" charset="0"/>
                <a:cs typeface="Arial" panose="020B0604020202020204" pitchFamily="34" charset="0"/>
              </a:rPr>
              <a:t>Focusing</a:t>
            </a:r>
          </a:p>
          <a:p>
            <a:pPr marL="457200" indent="-457200">
              <a:spcBef>
                <a:spcPct val="20000"/>
              </a:spcBef>
              <a:buClr>
                <a:srgbClr val="99AB21"/>
              </a:buClr>
              <a:defRPr/>
            </a:pPr>
            <a:r>
              <a:rPr lang="en-US" sz="2400" dirty="0">
                <a:latin typeface="Arial" panose="020B0604020202020204" pitchFamily="34" charset="0"/>
                <a:cs typeface="Arial" panose="020B0604020202020204" pitchFamily="34" charset="0"/>
              </a:rPr>
              <a:t>Review and Close</a:t>
            </a:r>
          </a:p>
          <a:p>
            <a:pPr marL="342900" indent="-342900">
              <a:spcBef>
                <a:spcPct val="20000"/>
              </a:spcBef>
              <a:buClr>
                <a:srgbClr val="99AB21"/>
              </a:buClr>
              <a:buFont typeface="Arial"/>
              <a:buChar char="•"/>
              <a:defRPr/>
            </a:pPr>
            <a:endParaRPr lang="en-US" sz="2400" dirty="0">
              <a:solidFill>
                <a:srgbClr val="00467F"/>
              </a:solidFill>
              <a:latin typeface="Franklin Gothic Book"/>
              <a:cs typeface="Franklin Gothic Book"/>
            </a:endParaRPr>
          </a:p>
        </p:txBody>
      </p:sp>
      <p:sp>
        <p:nvSpPr>
          <p:cNvPr id="18" name="Content Placeholder 2"/>
          <p:cNvSpPr txBox="1">
            <a:spLocks/>
          </p:cNvSpPr>
          <p:nvPr/>
        </p:nvSpPr>
        <p:spPr>
          <a:xfrm>
            <a:off x="6477001" y="1981200"/>
            <a:ext cx="3806753" cy="2046514"/>
          </a:xfrm>
          <a:prstGeom prst="rect">
            <a:avLst/>
          </a:prstGeom>
        </p:spPr>
        <p:txBody>
          <a:bodyPr vert="horz" lIns="91440" tIns="45720" rIns="91440" bIns="45720" rtlCol="0">
            <a:normAutofit/>
          </a:bodyPr>
          <a:lstStyle/>
          <a:p>
            <a:pPr marL="342900" indent="-342900">
              <a:spcBef>
                <a:spcPct val="20000"/>
              </a:spcBef>
              <a:buClr>
                <a:srgbClr val="99AB21"/>
              </a:buClr>
              <a:defRPr/>
            </a:pPr>
            <a:r>
              <a:rPr lang="en-US" sz="2400" dirty="0">
                <a:latin typeface="Arial" panose="020B0604020202020204" pitchFamily="34" charset="0"/>
                <a:cs typeface="Arial" panose="020B0604020202020204" pitchFamily="34" charset="0"/>
              </a:rPr>
              <a:t>Review</a:t>
            </a:r>
          </a:p>
          <a:p>
            <a:pPr marL="342900" indent="-342900">
              <a:spcBef>
                <a:spcPct val="20000"/>
              </a:spcBef>
              <a:buClr>
                <a:srgbClr val="99AB21"/>
              </a:buClr>
              <a:defRPr/>
            </a:pPr>
            <a:r>
              <a:rPr lang="en-US" sz="2400" dirty="0">
                <a:latin typeface="Arial" panose="020B0604020202020204" pitchFamily="34" charset="0"/>
                <a:cs typeface="Arial" panose="020B0604020202020204" pitchFamily="34" charset="0"/>
              </a:rPr>
              <a:t>Application Exercise</a:t>
            </a:r>
          </a:p>
          <a:p>
            <a:pPr marL="457200" indent="-457200">
              <a:spcBef>
                <a:spcPct val="20000"/>
              </a:spcBef>
              <a:buClr>
                <a:srgbClr val="009383"/>
              </a:buClr>
              <a:buFont typeface="+mj-lt"/>
              <a:buAutoNum type="arabicPeriod" startAt="4"/>
              <a:defRPr/>
            </a:pPr>
            <a:r>
              <a:rPr lang="en-US" sz="2400" dirty="0">
                <a:latin typeface="Arial" panose="020B0604020202020204" pitchFamily="34" charset="0"/>
                <a:cs typeface="Arial" panose="020B0604020202020204" pitchFamily="34" charset="0"/>
              </a:rPr>
              <a:t>Power of the Pen</a:t>
            </a:r>
          </a:p>
          <a:p>
            <a:pPr marL="457200" indent="-457200">
              <a:spcBef>
                <a:spcPct val="20000"/>
              </a:spcBef>
              <a:buClr>
                <a:srgbClr val="009383"/>
              </a:buClr>
              <a:buFont typeface="+mj-lt"/>
              <a:buAutoNum type="arabicPeriod" startAt="6"/>
              <a:defRPr/>
            </a:pPr>
            <a:r>
              <a:rPr lang="en-US" sz="2400" dirty="0">
                <a:latin typeface="Arial" panose="020B0604020202020204" pitchFamily="34" charset="0"/>
                <a:cs typeface="Arial" panose="020B0604020202020204" pitchFamily="34" charset="0"/>
              </a:rPr>
              <a:t>Dysfunction</a:t>
            </a:r>
          </a:p>
          <a:p>
            <a:pPr marL="457200" indent="-457200">
              <a:spcBef>
                <a:spcPct val="20000"/>
              </a:spcBef>
              <a:buClr>
                <a:srgbClr val="99AB21"/>
              </a:buClr>
              <a:defRPr/>
            </a:pPr>
            <a:endParaRPr lang="en-US" sz="2400" dirty="0">
              <a:solidFill>
                <a:srgbClr val="00467F"/>
              </a:solidFill>
              <a:latin typeface="Franklin Gothic Book"/>
              <a:cs typeface="Franklin Gothic Book"/>
            </a:endParaRPr>
          </a:p>
        </p:txBody>
      </p:sp>
      <p:sp>
        <p:nvSpPr>
          <p:cNvPr id="21" name="Content Placeholder 2"/>
          <p:cNvSpPr txBox="1">
            <a:spLocks/>
          </p:cNvSpPr>
          <p:nvPr/>
        </p:nvSpPr>
        <p:spPr>
          <a:xfrm>
            <a:off x="6477000" y="4594779"/>
            <a:ext cx="3806753" cy="2046514"/>
          </a:xfrm>
          <a:prstGeom prst="rect">
            <a:avLst/>
          </a:prstGeom>
        </p:spPr>
        <p:txBody>
          <a:bodyPr vert="horz" lIns="91440" tIns="45720" rIns="91440" bIns="45720" rtlCol="0">
            <a:normAutofit/>
          </a:bodyPr>
          <a:lstStyle/>
          <a:p>
            <a:pPr marL="342900" indent="-342900">
              <a:spcBef>
                <a:spcPct val="20000"/>
              </a:spcBef>
              <a:buClr>
                <a:srgbClr val="99AB21"/>
              </a:buClr>
            </a:pPr>
            <a:r>
              <a:rPr lang="en-US" sz="2400" dirty="0">
                <a:latin typeface="Arial" panose="020B0604020202020204" pitchFamily="34" charset="0"/>
                <a:cs typeface="Arial" panose="020B0604020202020204" pitchFamily="34" charset="0"/>
              </a:rPr>
              <a:t>Application Exercise</a:t>
            </a:r>
          </a:p>
          <a:p>
            <a:pPr marL="457200" indent="-457200">
              <a:spcBef>
                <a:spcPct val="20000"/>
              </a:spcBef>
              <a:buClr>
                <a:srgbClr val="009383"/>
              </a:buClr>
              <a:buFont typeface="+mj-lt"/>
              <a:buAutoNum type="arabicPeriod" startAt="7"/>
              <a:defRPr/>
            </a:pPr>
            <a:r>
              <a:rPr lang="en-US" sz="2400" dirty="0">
                <a:latin typeface="Arial" panose="020B0604020202020204" pitchFamily="34" charset="0"/>
                <a:cs typeface="Arial" panose="020B0604020202020204" pitchFamily="34" charset="0"/>
              </a:rPr>
              <a:t>Consensus</a:t>
            </a:r>
          </a:p>
          <a:p>
            <a:pPr marL="457200" indent="-457200">
              <a:spcBef>
                <a:spcPct val="20000"/>
              </a:spcBef>
              <a:buClr>
                <a:srgbClr val="99AB21"/>
              </a:buClr>
              <a:defRPr/>
            </a:pPr>
            <a:r>
              <a:rPr lang="en-US" sz="2400" dirty="0">
                <a:latin typeface="Arial" panose="020B0604020202020204" pitchFamily="34" charset="0"/>
                <a:cs typeface="Arial" panose="020B0604020202020204" pitchFamily="34" charset="0"/>
              </a:rPr>
              <a:t>Summary: 8, 9, 10</a:t>
            </a:r>
          </a:p>
          <a:p>
            <a:pPr marL="457200" indent="-457200">
              <a:spcBef>
                <a:spcPct val="20000"/>
              </a:spcBef>
              <a:buClr>
                <a:srgbClr val="99AB21"/>
              </a:buClr>
              <a:defRPr/>
            </a:pPr>
            <a:r>
              <a:rPr lang="en-US" sz="2400" dirty="0">
                <a:latin typeface="Arial" panose="020B0604020202020204" pitchFamily="34" charset="0"/>
                <a:cs typeface="Arial" panose="020B0604020202020204" pitchFamily="34" charset="0"/>
              </a:rPr>
              <a:t>Review and Close</a:t>
            </a:r>
          </a:p>
          <a:p>
            <a:pPr marL="342900" indent="-342900">
              <a:spcBef>
                <a:spcPct val="20000"/>
              </a:spcBef>
              <a:buClr>
                <a:srgbClr val="99AB21"/>
              </a:buClr>
              <a:buFont typeface="Arial"/>
              <a:buChar char="•"/>
              <a:defRPr/>
            </a:pPr>
            <a:endParaRPr lang="en-US" sz="2400" dirty="0">
              <a:solidFill>
                <a:srgbClr val="00467F"/>
              </a:solidFill>
              <a:latin typeface="Franklin Gothic Book"/>
              <a:cs typeface="Franklin Gothic Book"/>
            </a:endParaRPr>
          </a:p>
        </p:txBody>
      </p:sp>
      <p:sp>
        <p:nvSpPr>
          <p:cNvPr id="14" name="Footer Placeholder 4">
            <a:extLst>
              <a:ext uri="{FF2B5EF4-FFF2-40B4-BE49-F238E27FC236}">
                <a16:creationId xmlns:a16="http://schemas.microsoft.com/office/drawing/2014/main" id="{633D4A8D-BAF9-480A-8A1D-E66EFC702719}"/>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9" name="Slide Number Placeholder 5">
            <a:extLst>
              <a:ext uri="{FF2B5EF4-FFF2-40B4-BE49-F238E27FC236}">
                <a16:creationId xmlns:a16="http://schemas.microsoft.com/office/drawing/2014/main" id="{33577B24-0D2C-4066-9DB6-572F2ED05745}"/>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24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10" grpId="0" animBg="1"/>
      <p:bldP spid="15" grpId="0" animBg="1"/>
      <p:bldP spid="16" grpId="0" animBg="1"/>
      <p:bldP spid="17"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 Three-Day Agenda</a:t>
            </a:r>
          </a:p>
        </p:txBody>
      </p:sp>
      <p:sp>
        <p:nvSpPr>
          <p:cNvPr id="14" name="Content Placeholder 2"/>
          <p:cNvSpPr>
            <a:spLocks noGrp="1"/>
          </p:cNvSpPr>
          <p:nvPr>
            <p:ph type="body" sz="quarter" idx="13"/>
          </p:nvPr>
        </p:nvSpPr>
        <p:spPr>
          <a:xfrm>
            <a:off x="2307391" y="2057400"/>
            <a:ext cx="2591181" cy="4127882"/>
          </a:xfrm>
        </p:spPr>
        <p:txBody>
          <a:bodyPr>
            <a:normAutofit/>
          </a:bodyPr>
          <a:lstStyle/>
          <a:p>
            <a:pPr>
              <a:buNone/>
            </a:pPr>
            <a:r>
              <a:rPr lang="en-US" sz="2100" dirty="0"/>
              <a:t>Getting Started</a:t>
            </a:r>
          </a:p>
          <a:p>
            <a:pPr>
              <a:buNone/>
            </a:pPr>
            <a:r>
              <a:rPr lang="en-US" sz="2100" dirty="0"/>
              <a:t>Facilitation Process</a:t>
            </a:r>
          </a:p>
          <a:p>
            <a:pPr>
              <a:buNone/>
            </a:pPr>
            <a:r>
              <a:rPr lang="en-US" sz="2100" dirty="0"/>
              <a:t>Principles Overview</a:t>
            </a:r>
          </a:p>
          <a:p>
            <a:pPr marL="457200" indent="-457200">
              <a:buFont typeface="+mj-lt"/>
              <a:buAutoNum type="arabicPeriod" startAt="5"/>
            </a:pPr>
            <a:r>
              <a:rPr lang="en-US" sz="2100" dirty="0"/>
              <a:t>Information Gathering</a:t>
            </a:r>
          </a:p>
          <a:p>
            <a:endParaRPr lang="en-US" sz="2100" dirty="0"/>
          </a:p>
        </p:txBody>
      </p:sp>
      <p:sp>
        <p:nvSpPr>
          <p:cNvPr id="5" name="Rounded Rectangle 4"/>
          <p:cNvSpPr/>
          <p:nvPr/>
        </p:nvSpPr>
        <p:spPr>
          <a:xfrm>
            <a:off x="2307391" y="1457760"/>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5047446" y="1457760"/>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7787500" y="1457760"/>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15" name="Rounded Rectangle 14"/>
          <p:cNvSpPr/>
          <p:nvPr/>
        </p:nvSpPr>
        <p:spPr>
          <a:xfrm>
            <a:off x="2307391" y="4230913"/>
            <a:ext cx="2591181" cy="468086"/>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6" name="Rounded Rectangle 15"/>
          <p:cNvSpPr/>
          <p:nvPr/>
        </p:nvSpPr>
        <p:spPr>
          <a:xfrm>
            <a:off x="5047442" y="4240340"/>
            <a:ext cx="2591181" cy="468086"/>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7" name="Content Placeholder 2"/>
          <p:cNvSpPr txBox="1">
            <a:spLocks/>
          </p:cNvSpPr>
          <p:nvPr/>
        </p:nvSpPr>
        <p:spPr>
          <a:xfrm>
            <a:off x="2307389" y="4775199"/>
            <a:ext cx="2591181" cy="1847946"/>
          </a:xfrm>
          <a:prstGeom prst="rect">
            <a:avLst/>
          </a:prstGeom>
        </p:spPr>
        <p:txBody>
          <a:bodyPr vert="horz" lIns="91440" tIns="45720" rIns="91440" bIns="45720" rtlCol="0">
            <a:normAutofit/>
          </a:bodyPr>
          <a:lstStyle/>
          <a:p>
            <a:pPr marL="342900" indent="-342900">
              <a:spcBef>
                <a:spcPct val="20000"/>
              </a:spcBef>
              <a:buClr>
                <a:srgbClr val="99AB21"/>
              </a:buClr>
              <a:defRPr/>
            </a:pPr>
            <a:r>
              <a:rPr lang="en-US" sz="2100" dirty="0">
                <a:solidFill>
                  <a:srgbClr val="F26522"/>
                </a:solidFill>
                <a:latin typeface="Arial" panose="020B0604020202020204" pitchFamily="34" charset="0"/>
                <a:cs typeface="Arial" panose="020B0604020202020204" pitchFamily="34" charset="0"/>
              </a:rPr>
              <a:t>Ex. 1: Questioning</a:t>
            </a:r>
          </a:p>
          <a:p>
            <a:pPr marL="457200" indent="-457200">
              <a:spcBef>
                <a:spcPct val="20000"/>
              </a:spcBef>
              <a:buClr>
                <a:srgbClr val="009383"/>
              </a:buClr>
              <a:buFont typeface="+mj-lt"/>
              <a:buAutoNum type="arabicPeriod"/>
              <a:defRPr/>
            </a:pPr>
            <a:r>
              <a:rPr lang="en-US" sz="2100" dirty="0">
                <a:latin typeface="Arial" panose="020B0604020202020204" pitchFamily="34" charset="0"/>
                <a:cs typeface="Arial" panose="020B0604020202020204" pitchFamily="34" charset="0"/>
              </a:rPr>
              <a:t>Preparing</a:t>
            </a:r>
          </a:p>
          <a:p>
            <a:pPr marL="457200" indent="-457200">
              <a:spcBef>
                <a:spcPct val="20000"/>
              </a:spcBef>
              <a:buClr>
                <a:srgbClr val="009383"/>
              </a:buClr>
              <a:buFont typeface="+mj-lt"/>
              <a:buAutoNum type="arabicPeriod"/>
              <a:defRPr/>
            </a:pPr>
            <a:r>
              <a:rPr lang="en-US" sz="2100" dirty="0">
                <a:latin typeface="Arial" panose="020B0604020202020204" pitchFamily="34" charset="0"/>
                <a:cs typeface="Arial" panose="020B0604020202020204" pitchFamily="34" charset="0"/>
              </a:rPr>
              <a:t>Starting</a:t>
            </a:r>
          </a:p>
          <a:p>
            <a:pPr marL="457200" indent="-457200">
              <a:spcBef>
                <a:spcPct val="20000"/>
              </a:spcBef>
              <a:buClr>
                <a:srgbClr val="99AB21"/>
              </a:buClr>
              <a:defRPr/>
            </a:pPr>
            <a:r>
              <a:rPr lang="en-US" sz="2100" dirty="0">
                <a:latin typeface="Arial" panose="020B0604020202020204" pitchFamily="34" charset="0"/>
                <a:cs typeface="Arial" panose="020B0604020202020204" pitchFamily="34" charset="0"/>
              </a:rPr>
              <a:t>Review</a:t>
            </a:r>
          </a:p>
          <a:p>
            <a:pPr marL="342900" indent="-342900">
              <a:spcBef>
                <a:spcPct val="20000"/>
              </a:spcBef>
              <a:buClr>
                <a:srgbClr val="99AB21"/>
              </a:buClr>
              <a:buFont typeface="Arial"/>
              <a:buChar char="•"/>
              <a:defRPr/>
            </a:pPr>
            <a:endParaRPr lang="en-US" sz="2100" dirty="0">
              <a:solidFill>
                <a:srgbClr val="00467F"/>
              </a:solidFill>
              <a:latin typeface="Franklin Gothic Book"/>
              <a:cs typeface="Franklin Gothic Book"/>
            </a:endParaRPr>
          </a:p>
        </p:txBody>
      </p:sp>
      <p:sp>
        <p:nvSpPr>
          <p:cNvPr id="18" name="Content Placeholder 2"/>
          <p:cNvSpPr txBox="1">
            <a:spLocks/>
          </p:cNvSpPr>
          <p:nvPr/>
        </p:nvSpPr>
        <p:spPr>
          <a:xfrm>
            <a:off x="5047446" y="2057400"/>
            <a:ext cx="2591181" cy="1847946"/>
          </a:xfrm>
          <a:prstGeom prst="rect">
            <a:avLst/>
          </a:prstGeom>
        </p:spPr>
        <p:txBody>
          <a:bodyPr vert="horz" lIns="91440" tIns="45720" rIns="91440" bIns="45720" rtlCol="0">
            <a:normAutofit fontScale="92500" lnSpcReduction="20000"/>
          </a:bodyPr>
          <a:lstStyle/>
          <a:p>
            <a:pPr marL="342900" indent="-342900">
              <a:lnSpc>
                <a:spcPct val="110000"/>
              </a:lnSpc>
              <a:spcBef>
                <a:spcPct val="20000"/>
              </a:spcBef>
              <a:buClr>
                <a:srgbClr val="99AB21"/>
              </a:buClr>
              <a:defRPr/>
            </a:pPr>
            <a:r>
              <a:rPr lang="en-US" sz="2300" dirty="0">
                <a:latin typeface="Arial" panose="020B0604020202020204" pitchFamily="34" charset="0"/>
                <a:cs typeface="Arial" panose="020B0604020202020204" pitchFamily="34" charset="0"/>
              </a:rPr>
              <a:t>Review</a:t>
            </a:r>
          </a:p>
          <a:p>
            <a:pPr marL="342900" indent="-342900">
              <a:lnSpc>
                <a:spcPct val="110000"/>
              </a:lnSpc>
              <a:spcBef>
                <a:spcPct val="20000"/>
              </a:spcBef>
              <a:buClr>
                <a:srgbClr val="99AB21"/>
              </a:buClr>
              <a:defRPr/>
            </a:pPr>
            <a:r>
              <a:rPr lang="en-US" sz="2300" dirty="0">
                <a:solidFill>
                  <a:srgbClr val="F26522"/>
                </a:solidFill>
                <a:latin typeface="Arial" panose="020B0604020202020204" pitchFamily="34" charset="0"/>
                <a:cs typeface="Arial" panose="020B0604020202020204" pitchFamily="34" charset="0"/>
              </a:rPr>
              <a:t>Ex. 2: Starting</a:t>
            </a:r>
          </a:p>
          <a:p>
            <a:pPr marL="457200" indent="-457200">
              <a:lnSpc>
                <a:spcPct val="110000"/>
              </a:lnSpc>
              <a:spcBef>
                <a:spcPct val="20000"/>
              </a:spcBef>
              <a:buClr>
                <a:srgbClr val="009383"/>
              </a:buClr>
              <a:buFont typeface="+mj-lt"/>
              <a:buAutoNum type="arabicPeriod" startAt="3"/>
              <a:defRPr/>
            </a:pPr>
            <a:r>
              <a:rPr lang="en-US" sz="2300" dirty="0">
                <a:latin typeface="Arial" panose="020B0604020202020204" pitchFamily="34" charset="0"/>
                <a:cs typeface="Arial" panose="020B0604020202020204" pitchFamily="34" charset="0"/>
              </a:rPr>
              <a:t>Focusing</a:t>
            </a:r>
          </a:p>
          <a:p>
            <a:pPr marL="457200" indent="-457200">
              <a:lnSpc>
                <a:spcPct val="110000"/>
              </a:lnSpc>
              <a:spcBef>
                <a:spcPct val="20000"/>
              </a:spcBef>
              <a:buClr>
                <a:srgbClr val="009383"/>
              </a:buClr>
              <a:buFont typeface="+mj-lt"/>
              <a:buAutoNum type="arabicPeriod" startAt="3"/>
              <a:defRPr/>
            </a:pPr>
            <a:r>
              <a:rPr lang="en-US" sz="2300" dirty="0">
                <a:latin typeface="Arial" panose="020B0604020202020204" pitchFamily="34" charset="0"/>
                <a:cs typeface="Arial" panose="020B0604020202020204" pitchFamily="34" charset="0"/>
              </a:rPr>
              <a:t>Power of the Pen</a:t>
            </a:r>
          </a:p>
          <a:p>
            <a:pPr marL="457200" indent="-457200">
              <a:spcBef>
                <a:spcPct val="20000"/>
              </a:spcBef>
              <a:buClr>
                <a:srgbClr val="99AB21"/>
              </a:buClr>
              <a:defRPr/>
            </a:pPr>
            <a:endParaRPr lang="en-US" sz="2100" dirty="0">
              <a:solidFill>
                <a:srgbClr val="00467F"/>
              </a:solidFill>
              <a:latin typeface="Franklin Gothic Book"/>
              <a:cs typeface="Franklin Gothic Book"/>
            </a:endParaRPr>
          </a:p>
        </p:txBody>
      </p:sp>
      <p:sp>
        <p:nvSpPr>
          <p:cNvPr id="19" name="Content Placeholder 2"/>
          <p:cNvSpPr txBox="1">
            <a:spLocks/>
          </p:cNvSpPr>
          <p:nvPr/>
        </p:nvSpPr>
        <p:spPr>
          <a:xfrm>
            <a:off x="5047443" y="4775199"/>
            <a:ext cx="2591181" cy="1847946"/>
          </a:xfrm>
          <a:prstGeom prst="rect">
            <a:avLst/>
          </a:prstGeom>
        </p:spPr>
        <p:txBody>
          <a:bodyPr vert="horz" lIns="91440" tIns="45720" rIns="91440" bIns="45720" rtlCol="0">
            <a:normAutofit lnSpcReduction="10000"/>
          </a:bodyPr>
          <a:lstStyle/>
          <a:p>
            <a:pPr marL="342900" indent="-342900">
              <a:spcBef>
                <a:spcPct val="20000"/>
              </a:spcBef>
              <a:buClr>
                <a:srgbClr val="99AB21"/>
              </a:buClr>
              <a:defRPr/>
            </a:pPr>
            <a:r>
              <a:rPr lang="en-US" sz="2100" dirty="0">
                <a:solidFill>
                  <a:srgbClr val="F26522"/>
                </a:solidFill>
                <a:latin typeface="Arial" panose="020B0604020202020204" pitchFamily="34" charset="0"/>
                <a:cs typeface="Arial" panose="020B0604020202020204" pitchFamily="34" charset="0"/>
              </a:rPr>
              <a:t>Ex. 3: Using the Pen</a:t>
            </a:r>
          </a:p>
          <a:p>
            <a:pPr marL="457200" indent="-457200">
              <a:spcBef>
                <a:spcPct val="20000"/>
              </a:spcBef>
              <a:buClr>
                <a:srgbClr val="009383"/>
              </a:buClr>
              <a:buFont typeface="+mj-lt"/>
              <a:buAutoNum type="arabicPeriod"/>
              <a:defRPr/>
            </a:pPr>
            <a:r>
              <a:rPr lang="en-US" sz="2100" dirty="0">
                <a:latin typeface="Arial" panose="020B0604020202020204" pitchFamily="34" charset="0"/>
                <a:cs typeface="Arial" panose="020B0604020202020204" pitchFamily="34" charset="0"/>
              </a:rPr>
              <a:t>Dysfunction</a:t>
            </a:r>
          </a:p>
          <a:p>
            <a:pPr marL="457200" indent="-457200">
              <a:spcBef>
                <a:spcPct val="20000"/>
              </a:spcBef>
              <a:buClr>
                <a:srgbClr val="99AB21"/>
              </a:buClr>
            </a:pPr>
            <a:r>
              <a:rPr lang="en-US" sz="2100" dirty="0">
                <a:solidFill>
                  <a:srgbClr val="F26522"/>
                </a:solidFill>
                <a:latin typeface="Arial" panose="020B0604020202020204" pitchFamily="34" charset="0"/>
                <a:cs typeface="Arial" panose="020B0604020202020204" pitchFamily="34" charset="0"/>
              </a:rPr>
              <a:t>Ex. 4: Dysfunction</a:t>
            </a:r>
            <a:endParaRPr lang="en-US" sz="2100" dirty="0">
              <a:solidFill>
                <a:srgbClr val="00467F"/>
              </a:solidFill>
              <a:latin typeface="Arial" panose="020B0604020202020204" pitchFamily="34" charset="0"/>
              <a:cs typeface="Arial" panose="020B0604020202020204" pitchFamily="34" charset="0"/>
            </a:endParaRPr>
          </a:p>
          <a:p>
            <a:pPr marL="457200" indent="-457200">
              <a:spcBef>
                <a:spcPct val="20000"/>
              </a:spcBef>
              <a:buClr>
                <a:srgbClr val="99AB21"/>
              </a:buClr>
              <a:defRPr/>
            </a:pPr>
            <a:r>
              <a:rPr lang="en-US" sz="2100" dirty="0">
                <a:latin typeface="Arial" panose="020B0604020202020204" pitchFamily="34" charset="0"/>
                <a:cs typeface="Arial" panose="020B0604020202020204" pitchFamily="34" charset="0"/>
              </a:rPr>
              <a:t>Review</a:t>
            </a:r>
          </a:p>
          <a:p>
            <a:pPr marL="342900" indent="-342900">
              <a:spcBef>
                <a:spcPct val="20000"/>
              </a:spcBef>
              <a:buClr>
                <a:srgbClr val="99AB21"/>
              </a:buClr>
              <a:buFont typeface="Arial"/>
              <a:buChar char="•"/>
              <a:defRPr/>
            </a:pPr>
            <a:endParaRPr lang="en-US" sz="2100" dirty="0">
              <a:solidFill>
                <a:srgbClr val="00467F"/>
              </a:solidFill>
              <a:latin typeface="Franklin Gothic Book"/>
              <a:cs typeface="Franklin Gothic Book"/>
            </a:endParaRPr>
          </a:p>
        </p:txBody>
      </p:sp>
      <p:sp>
        <p:nvSpPr>
          <p:cNvPr id="20" name="Rounded Rectangle 19"/>
          <p:cNvSpPr/>
          <p:nvPr/>
        </p:nvSpPr>
        <p:spPr>
          <a:xfrm>
            <a:off x="7787493" y="4230913"/>
            <a:ext cx="2591181" cy="468086"/>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21" name="Content Placeholder 2"/>
          <p:cNvSpPr txBox="1">
            <a:spLocks/>
          </p:cNvSpPr>
          <p:nvPr/>
        </p:nvSpPr>
        <p:spPr>
          <a:xfrm>
            <a:off x="7787500" y="2057400"/>
            <a:ext cx="2591181" cy="1847946"/>
          </a:xfrm>
          <a:prstGeom prst="rect">
            <a:avLst/>
          </a:prstGeom>
        </p:spPr>
        <p:txBody>
          <a:bodyPr vert="horz" lIns="91440" tIns="45720" rIns="91440" bIns="45720" rtlCol="0">
            <a:normAutofit/>
          </a:bodyPr>
          <a:lstStyle/>
          <a:p>
            <a:pPr marL="342900" indent="-342900">
              <a:spcBef>
                <a:spcPct val="20000"/>
              </a:spcBef>
              <a:buClr>
                <a:srgbClr val="99AB21"/>
              </a:buClr>
              <a:defRPr/>
            </a:pPr>
            <a:r>
              <a:rPr lang="en-US" sz="2100" dirty="0">
                <a:latin typeface="Arial" panose="020B0604020202020204" pitchFamily="34" charset="0"/>
                <a:cs typeface="Arial" panose="020B0604020202020204" pitchFamily="34" charset="0"/>
              </a:rPr>
              <a:t>Review</a:t>
            </a:r>
          </a:p>
          <a:p>
            <a:pPr marL="457200" indent="-457200">
              <a:spcBef>
                <a:spcPct val="20000"/>
              </a:spcBef>
              <a:buClr>
                <a:srgbClr val="009383"/>
              </a:buClr>
              <a:buFont typeface="+mj-lt"/>
              <a:buAutoNum type="arabicPeriod" startAt="7"/>
              <a:defRPr/>
            </a:pPr>
            <a:r>
              <a:rPr lang="en-US" sz="2100" dirty="0">
                <a:latin typeface="Arial" panose="020B0604020202020204" pitchFamily="34" charset="0"/>
                <a:cs typeface="Arial" panose="020B0604020202020204" pitchFamily="34" charset="0"/>
              </a:rPr>
              <a:t>Consensus</a:t>
            </a:r>
          </a:p>
          <a:p>
            <a:pPr marL="457200" indent="-457200">
              <a:spcBef>
                <a:spcPct val="20000"/>
              </a:spcBef>
              <a:buClr>
                <a:srgbClr val="009383"/>
              </a:buClr>
              <a:buFont typeface="+mj-lt"/>
              <a:buAutoNum type="arabicPeriod" startAt="7"/>
              <a:defRPr/>
            </a:pPr>
            <a:r>
              <a:rPr lang="en-US" sz="2100" dirty="0">
                <a:latin typeface="Arial" panose="020B0604020202020204" pitchFamily="34" charset="0"/>
                <a:cs typeface="Arial" panose="020B0604020202020204" pitchFamily="34" charset="0"/>
              </a:rPr>
              <a:t>Energy</a:t>
            </a:r>
          </a:p>
          <a:p>
            <a:pPr marL="457200" indent="-457200">
              <a:spcBef>
                <a:spcPct val="20000"/>
              </a:spcBef>
              <a:buClr>
                <a:srgbClr val="009383"/>
              </a:buClr>
              <a:buFont typeface="+mj-lt"/>
              <a:buAutoNum type="arabicPeriod" startAt="7"/>
              <a:defRPr/>
            </a:pPr>
            <a:r>
              <a:rPr lang="en-US" sz="2100" dirty="0">
                <a:latin typeface="Arial" panose="020B0604020202020204" pitchFamily="34" charset="0"/>
                <a:cs typeface="Arial" panose="020B0604020202020204" pitchFamily="34" charset="0"/>
              </a:rPr>
              <a:t>Closing</a:t>
            </a:r>
          </a:p>
          <a:p>
            <a:pPr marL="457200" indent="-457200">
              <a:spcBef>
                <a:spcPct val="20000"/>
              </a:spcBef>
              <a:buClr>
                <a:srgbClr val="99AB21"/>
              </a:buClr>
              <a:defRPr/>
            </a:pPr>
            <a:endParaRPr lang="en-US" sz="2100" dirty="0">
              <a:solidFill>
                <a:srgbClr val="00467F"/>
              </a:solidFill>
              <a:latin typeface="Franklin Gothic Book"/>
              <a:cs typeface="Franklin Gothic Book"/>
            </a:endParaRPr>
          </a:p>
        </p:txBody>
      </p:sp>
      <p:sp>
        <p:nvSpPr>
          <p:cNvPr id="22" name="Content Placeholder 2"/>
          <p:cNvSpPr txBox="1">
            <a:spLocks/>
          </p:cNvSpPr>
          <p:nvPr/>
        </p:nvSpPr>
        <p:spPr>
          <a:xfrm>
            <a:off x="7787500" y="4698999"/>
            <a:ext cx="2591181" cy="1847946"/>
          </a:xfrm>
          <a:prstGeom prst="rect">
            <a:avLst/>
          </a:prstGeom>
        </p:spPr>
        <p:txBody>
          <a:bodyPr vert="horz" lIns="91440" tIns="45720" rIns="91440" bIns="45720" rtlCol="0">
            <a:normAutofit/>
          </a:bodyPr>
          <a:lstStyle/>
          <a:p>
            <a:pPr marL="342900" indent="-342900">
              <a:spcBef>
                <a:spcPct val="20000"/>
              </a:spcBef>
              <a:buClr>
                <a:srgbClr val="99AB21"/>
              </a:buClr>
              <a:defRPr/>
            </a:pPr>
            <a:r>
              <a:rPr lang="en-US" sz="2100" dirty="0">
                <a:solidFill>
                  <a:srgbClr val="F26522"/>
                </a:solidFill>
                <a:latin typeface="Arial" panose="020B0604020202020204" pitchFamily="34" charset="0"/>
                <a:cs typeface="Arial" panose="020B0604020202020204" pitchFamily="34" charset="0"/>
              </a:rPr>
              <a:t>Ex. 5: Consensus</a:t>
            </a:r>
          </a:p>
          <a:p>
            <a:pPr marL="457200" indent="-457200">
              <a:spcBef>
                <a:spcPct val="20000"/>
              </a:spcBef>
              <a:buClr>
                <a:srgbClr val="009383"/>
              </a:buClr>
              <a:buFont typeface="+mj-lt"/>
              <a:buAutoNum type="arabicPeriod" startAt="10"/>
              <a:defRPr/>
            </a:pPr>
            <a:r>
              <a:rPr lang="en-US" sz="2100" dirty="0">
                <a:latin typeface="Arial" panose="020B0604020202020204" pitchFamily="34" charset="0"/>
                <a:cs typeface="Arial" panose="020B0604020202020204" pitchFamily="34" charset="0"/>
              </a:rPr>
              <a:t>Agenda Setting</a:t>
            </a:r>
          </a:p>
          <a:p>
            <a:pPr marL="457200" indent="-457200">
              <a:spcBef>
                <a:spcPct val="20000"/>
              </a:spcBef>
              <a:buClr>
                <a:srgbClr val="99AB21"/>
              </a:buClr>
              <a:defRPr/>
            </a:pPr>
            <a:r>
              <a:rPr lang="en-US" sz="2100" dirty="0">
                <a:latin typeface="Arial" panose="020B0604020202020204" pitchFamily="34" charset="0"/>
                <a:cs typeface="Arial" panose="020B0604020202020204" pitchFamily="34" charset="0"/>
              </a:rPr>
              <a:t>Review</a:t>
            </a:r>
          </a:p>
          <a:p>
            <a:pPr marL="457200" indent="-457200">
              <a:spcBef>
                <a:spcPct val="20000"/>
              </a:spcBef>
              <a:buClr>
                <a:srgbClr val="99AB21"/>
              </a:buClr>
              <a:defRPr/>
            </a:pPr>
            <a:r>
              <a:rPr lang="en-US" sz="2100" dirty="0">
                <a:latin typeface="Arial" panose="020B0604020202020204" pitchFamily="34" charset="0"/>
                <a:cs typeface="Arial" panose="020B0604020202020204" pitchFamily="34" charset="0"/>
              </a:rPr>
              <a:t>Close</a:t>
            </a:r>
          </a:p>
          <a:p>
            <a:pPr marL="342900" indent="-342900">
              <a:spcBef>
                <a:spcPct val="20000"/>
              </a:spcBef>
              <a:buClr>
                <a:srgbClr val="99AB21"/>
              </a:buClr>
              <a:buFont typeface="Arial"/>
              <a:buChar char="•"/>
              <a:defRPr/>
            </a:pPr>
            <a:endParaRPr lang="en-US" sz="2100" dirty="0">
              <a:solidFill>
                <a:srgbClr val="00467F"/>
              </a:solidFill>
              <a:latin typeface="Franklin Gothic Book"/>
              <a:cs typeface="Franklin Gothic Book"/>
            </a:endParaRPr>
          </a:p>
        </p:txBody>
      </p:sp>
      <p:sp>
        <p:nvSpPr>
          <p:cNvPr id="23" name="Footer Placeholder 4">
            <a:extLst>
              <a:ext uri="{FF2B5EF4-FFF2-40B4-BE49-F238E27FC236}">
                <a16:creationId xmlns:a16="http://schemas.microsoft.com/office/drawing/2014/main" id="{E224DD8C-762C-4DFA-B462-B0F6F95D3CDB}"/>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24" name="Slide Number Placeholder 5">
            <a:extLst>
              <a:ext uri="{FF2B5EF4-FFF2-40B4-BE49-F238E27FC236}">
                <a16:creationId xmlns:a16="http://schemas.microsoft.com/office/drawing/2014/main" id="{B37BC42F-B633-48FD-9BAF-5DDE8356F631}"/>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25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animBg="1"/>
      <p:bldP spid="6" grpId="0" animBg="1"/>
      <p:bldP spid="7" grpId="0" animBg="1"/>
      <p:bldP spid="15" grpId="0" animBg="1"/>
      <p:bldP spid="16" grpId="0" animBg="1"/>
      <p:bldP spid="17" grpId="0"/>
      <p:bldP spid="18" grpId="0"/>
      <p:bldP spid="19" grpId="0"/>
      <p:bldP spid="20" grpId="0" animBg="1"/>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 Four-Day Agenda</a:t>
            </a:r>
          </a:p>
        </p:txBody>
      </p:sp>
      <p:sp>
        <p:nvSpPr>
          <p:cNvPr id="14" name="Content Placeholder 2"/>
          <p:cNvSpPr>
            <a:spLocks noGrp="1"/>
          </p:cNvSpPr>
          <p:nvPr>
            <p:ph type="body" sz="quarter" idx="13"/>
          </p:nvPr>
        </p:nvSpPr>
        <p:spPr>
          <a:xfrm>
            <a:off x="2307391" y="2057400"/>
            <a:ext cx="2384925" cy="4127882"/>
          </a:xfrm>
        </p:spPr>
        <p:txBody>
          <a:bodyPr>
            <a:noAutofit/>
          </a:bodyPr>
          <a:lstStyle/>
          <a:p>
            <a:pPr>
              <a:lnSpc>
                <a:spcPct val="150000"/>
              </a:lnSpc>
              <a:spcBef>
                <a:spcPts val="0"/>
              </a:spcBef>
              <a:spcAft>
                <a:spcPts val="600"/>
              </a:spcAft>
              <a:buNone/>
            </a:pPr>
            <a:r>
              <a:rPr lang="en-US" sz="1400" dirty="0"/>
              <a:t>Getting Started</a:t>
            </a:r>
          </a:p>
          <a:p>
            <a:pPr>
              <a:lnSpc>
                <a:spcPct val="150000"/>
              </a:lnSpc>
              <a:spcBef>
                <a:spcPts val="0"/>
              </a:spcBef>
              <a:spcAft>
                <a:spcPts val="600"/>
              </a:spcAft>
              <a:buNone/>
            </a:pPr>
            <a:r>
              <a:rPr lang="en-US" sz="1400" dirty="0"/>
              <a:t>Facilitation Process</a:t>
            </a:r>
          </a:p>
          <a:p>
            <a:pPr>
              <a:lnSpc>
                <a:spcPct val="150000"/>
              </a:lnSpc>
              <a:spcBef>
                <a:spcPts val="0"/>
              </a:spcBef>
              <a:spcAft>
                <a:spcPts val="600"/>
              </a:spcAft>
              <a:buNone/>
            </a:pPr>
            <a:r>
              <a:rPr lang="en-US" sz="1400" dirty="0"/>
              <a:t>Principles Overview</a:t>
            </a:r>
          </a:p>
          <a:p>
            <a:pPr marL="120650" indent="-120650">
              <a:lnSpc>
                <a:spcPct val="150000"/>
              </a:lnSpc>
              <a:spcBef>
                <a:spcPts val="0"/>
              </a:spcBef>
              <a:buFont typeface="+mj-lt"/>
              <a:buAutoNum type="arabicPeriod" startAt="5"/>
            </a:pPr>
            <a:r>
              <a:rPr lang="en-US" sz="1400" dirty="0"/>
              <a:t>Information Gathering</a:t>
            </a:r>
          </a:p>
          <a:p>
            <a:endParaRPr lang="en-US" sz="1800" dirty="0"/>
          </a:p>
        </p:txBody>
      </p:sp>
      <p:sp>
        <p:nvSpPr>
          <p:cNvPr id="5" name="Rounded Rectangle 4"/>
          <p:cNvSpPr/>
          <p:nvPr/>
        </p:nvSpPr>
        <p:spPr>
          <a:xfrm>
            <a:off x="2307391" y="1457760"/>
            <a:ext cx="1878017"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4371815" y="1457760"/>
            <a:ext cx="1878017"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436239" y="1457760"/>
            <a:ext cx="1878017"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15" name="Rounded Rectangle 14"/>
          <p:cNvSpPr/>
          <p:nvPr/>
        </p:nvSpPr>
        <p:spPr>
          <a:xfrm>
            <a:off x="2307391" y="3790569"/>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LUNCH</a:t>
            </a:r>
            <a:endParaRPr lang="en-US" i="1" dirty="0">
              <a:latin typeface="Franklin Gothic Book"/>
              <a:cs typeface="Franklin Gothic Book"/>
            </a:endParaRPr>
          </a:p>
        </p:txBody>
      </p:sp>
      <p:sp>
        <p:nvSpPr>
          <p:cNvPr id="17" name="Content Placeholder 2"/>
          <p:cNvSpPr txBox="1">
            <a:spLocks/>
          </p:cNvSpPr>
          <p:nvPr/>
        </p:nvSpPr>
        <p:spPr>
          <a:xfrm>
            <a:off x="2307391" y="4237481"/>
            <a:ext cx="1878017" cy="1847946"/>
          </a:xfrm>
          <a:prstGeom prst="rect">
            <a:avLst/>
          </a:prstGeom>
        </p:spPr>
        <p:txBody>
          <a:bodyPr vert="horz" wrap="none" lIns="91440" tIns="45720" rIns="91440" bIns="45720" rtlCol="0">
            <a:normAutofit/>
          </a:bodyPr>
          <a:lstStyle/>
          <a:p>
            <a:pPr marL="342900" indent="-342900">
              <a:spcBef>
                <a:spcPts val="600"/>
              </a:spcBef>
              <a:spcAft>
                <a:spcPts val="600"/>
              </a:spcAft>
              <a:buClr>
                <a:srgbClr val="99AB21"/>
              </a:buClr>
              <a:defRPr/>
            </a:pPr>
            <a:r>
              <a:rPr lang="en-US" sz="1400" dirty="0">
                <a:solidFill>
                  <a:srgbClr val="F26522"/>
                </a:solidFill>
                <a:latin typeface="Arial" panose="020B0604020202020204" pitchFamily="34" charset="0"/>
                <a:cs typeface="Arial" panose="020B0604020202020204" pitchFamily="34" charset="0"/>
              </a:rPr>
              <a:t>Ex. 1: Questioning</a:t>
            </a:r>
          </a:p>
          <a:p>
            <a:pPr marL="365760" indent="-274320">
              <a:spcBef>
                <a:spcPts val="600"/>
              </a:spcBef>
              <a:spcAft>
                <a:spcPts val="600"/>
              </a:spcAft>
              <a:buClr>
                <a:srgbClr val="009383"/>
              </a:buClr>
              <a:buFont typeface="+mj-lt"/>
              <a:buAutoNum type="arabicPeriod"/>
              <a:defRPr/>
            </a:pPr>
            <a:r>
              <a:rPr lang="en-US" sz="1400" dirty="0">
                <a:latin typeface="Arial" panose="020B0604020202020204" pitchFamily="34" charset="0"/>
                <a:cs typeface="Arial" panose="020B0604020202020204" pitchFamily="34" charset="0"/>
              </a:rPr>
              <a:t>Preparing</a:t>
            </a:r>
          </a:p>
          <a:p>
            <a:pPr marL="365760" indent="-274320">
              <a:spcBef>
                <a:spcPts val="600"/>
              </a:spcBef>
              <a:spcAft>
                <a:spcPts val="600"/>
              </a:spcAft>
              <a:buClr>
                <a:srgbClr val="009383"/>
              </a:buClr>
              <a:buFont typeface="+mj-lt"/>
              <a:buAutoNum type="arabicPeriod"/>
              <a:defRPr/>
            </a:pPr>
            <a:r>
              <a:rPr lang="en-US" sz="1400" dirty="0">
                <a:latin typeface="Arial" panose="020B0604020202020204" pitchFamily="34" charset="0"/>
                <a:cs typeface="Arial" panose="020B0604020202020204" pitchFamily="34" charset="0"/>
              </a:rPr>
              <a:t>Starting</a:t>
            </a:r>
          </a:p>
          <a:p>
            <a:pPr marL="457200" indent="-457200">
              <a:spcBef>
                <a:spcPts val="600"/>
              </a:spcBef>
              <a:spcAft>
                <a:spcPts val="600"/>
              </a:spcAft>
              <a:buClr>
                <a:srgbClr val="99AB21"/>
              </a:buClr>
              <a:defRPr/>
            </a:pPr>
            <a:r>
              <a:rPr lang="en-US" sz="1400" dirty="0">
                <a:latin typeface="Arial" panose="020B0604020202020204" pitchFamily="34" charset="0"/>
                <a:cs typeface="Arial" panose="020B0604020202020204" pitchFamily="34" charset="0"/>
              </a:rPr>
              <a:t>Review</a:t>
            </a:r>
          </a:p>
          <a:p>
            <a:pPr marL="342900" indent="-342900">
              <a:spcBef>
                <a:spcPts val="600"/>
              </a:spcBef>
              <a:buClr>
                <a:srgbClr val="99AB21"/>
              </a:buClr>
              <a:buFont typeface="Arial"/>
              <a:buChar char="•"/>
              <a:defRPr/>
            </a:pPr>
            <a:endParaRPr lang="en-US" sz="1400" dirty="0">
              <a:solidFill>
                <a:srgbClr val="00467F"/>
              </a:solidFill>
              <a:latin typeface="Franklin Gothic Book"/>
              <a:cs typeface="Franklin Gothic Book"/>
            </a:endParaRPr>
          </a:p>
        </p:txBody>
      </p:sp>
      <p:sp>
        <p:nvSpPr>
          <p:cNvPr id="18" name="Content Placeholder 2"/>
          <p:cNvSpPr txBox="1">
            <a:spLocks/>
          </p:cNvSpPr>
          <p:nvPr/>
        </p:nvSpPr>
        <p:spPr>
          <a:xfrm>
            <a:off x="4371815" y="2057400"/>
            <a:ext cx="1878017" cy="1847946"/>
          </a:xfrm>
          <a:prstGeom prst="rect">
            <a:avLst/>
          </a:prstGeom>
        </p:spPr>
        <p:txBody>
          <a:bodyPr vert="horz" wrap="none" lIns="91440" tIns="45720" rIns="91440" bIns="45720" rtlCol="0">
            <a:normAutofit/>
          </a:bodyPr>
          <a:lstStyle/>
          <a:p>
            <a:pPr marL="342900" indent="-342900">
              <a:spcBef>
                <a:spcPct val="20000"/>
              </a:spcBef>
              <a:buClr>
                <a:srgbClr val="99AB21"/>
              </a:buClr>
              <a:defRPr/>
            </a:pPr>
            <a:r>
              <a:rPr lang="en-US" sz="1400" dirty="0">
                <a:latin typeface="Arial" panose="020B0604020202020204" pitchFamily="34" charset="0"/>
                <a:cs typeface="Arial" panose="020B0604020202020204" pitchFamily="34" charset="0"/>
              </a:rPr>
              <a:t>Review</a:t>
            </a:r>
          </a:p>
          <a:p>
            <a:pPr>
              <a:spcBef>
                <a:spcPct val="20000"/>
              </a:spcBef>
              <a:spcAft>
                <a:spcPts val="600"/>
              </a:spcAft>
              <a:buClr>
                <a:srgbClr val="99AB21"/>
              </a:buClr>
              <a:defRPr/>
            </a:pPr>
            <a:r>
              <a:rPr lang="en-US" sz="1400" dirty="0">
                <a:solidFill>
                  <a:srgbClr val="F26522"/>
                </a:solidFill>
                <a:latin typeface="Arial" panose="020B0604020202020204" pitchFamily="34" charset="0"/>
                <a:cs typeface="Arial" panose="020B0604020202020204" pitchFamily="34" charset="0"/>
              </a:rPr>
              <a:t>Ex. 2: Starting</a:t>
            </a:r>
          </a:p>
          <a:p>
            <a:pPr marL="365760" indent="-274320">
              <a:spcBef>
                <a:spcPct val="20000"/>
              </a:spcBef>
              <a:spcAft>
                <a:spcPts val="600"/>
              </a:spcAft>
              <a:buClr>
                <a:srgbClr val="009383"/>
              </a:buClr>
              <a:buFont typeface="+mj-lt"/>
              <a:buAutoNum type="arabicPeriod" startAt="3"/>
              <a:defRPr/>
            </a:pPr>
            <a:r>
              <a:rPr lang="en-US" sz="1400" dirty="0">
                <a:latin typeface="Arial" panose="020B0604020202020204" pitchFamily="34" charset="0"/>
                <a:cs typeface="Arial" panose="020B0604020202020204" pitchFamily="34" charset="0"/>
              </a:rPr>
              <a:t>Focusing</a:t>
            </a:r>
          </a:p>
          <a:p>
            <a:pPr marL="365760" indent="-274320">
              <a:spcBef>
                <a:spcPct val="20000"/>
              </a:spcBef>
              <a:spcAft>
                <a:spcPts val="600"/>
              </a:spcAft>
              <a:buClr>
                <a:srgbClr val="009383"/>
              </a:buClr>
              <a:buFont typeface="+mj-lt"/>
              <a:buAutoNum type="arabicPeriod" startAt="3"/>
              <a:defRPr/>
            </a:pPr>
            <a:r>
              <a:rPr lang="en-US" sz="1400" dirty="0">
                <a:latin typeface="Arial" panose="020B0604020202020204" pitchFamily="34" charset="0"/>
                <a:cs typeface="Arial" panose="020B0604020202020204" pitchFamily="34" charset="0"/>
              </a:rPr>
              <a:t>Power of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the Pen</a:t>
            </a:r>
          </a:p>
          <a:p>
            <a:pPr marL="457200" indent="-457200">
              <a:spcBef>
                <a:spcPct val="20000"/>
              </a:spcBef>
              <a:buClr>
                <a:srgbClr val="99AB21"/>
              </a:buClr>
              <a:defRPr/>
            </a:pPr>
            <a:endParaRPr lang="en-US" dirty="0">
              <a:solidFill>
                <a:srgbClr val="00467F"/>
              </a:solidFill>
              <a:latin typeface="Franklin Gothic Book"/>
              <a:cs typeface="Franklin Gothic Book"/>
            </a:endParaRPr>
          </a:p>
        </p:txBody>
      </p:sp>
      <p:sp>
        <p:nvSpPr>
          <p:cNvPr id="21" name="Content Placeholder 2"/>
          <p:cNvSpPr txBox="1">
            <a:spLocks/>
          </p:cNvSpPr>
          <p:nvPr/>
        </p:nvSpPr>
        <p:spPr>
          <a:xfrm>
            <a:off x="6436239" y="2057400"/>
            <a:ext cx="1878017" cy="184794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1400" dirty="0">
                <a:latin typeface="Arial" panose="020B0604020202020204" pitchFamily="34" charset="0"/>
                <a:cs typeface="Arial" panose="020B0604020202020204" pitchFamily="34" charset="0"/>
              </a:rPr>
              <a:t>Review</a:t>
            </a:r>
          </a:p>
          <a:p>
            <a:pPr marL="365760" indent="-274320">
              <a:spcBef>
                <a:spcPct val="20000"/>
              </a:spcBef>
              <a:spcAft>
                <a:spcPts val="600"/>
              </a:spcAft>
              <a:buClr>
                <a:srgbClr val="009383"/>
              </a:buClr>
              <a:buFont typeface="+mj-lt"/>
              <a:buAutoNum type="arabicPeriod" startAt="7"/>
              <a:defRPr/>
            </a:pPr>
            <a:r>
              <a:rPr lang="en-US" sz="1400" dirty="0">
                <a:latin typeface="Arial" panose="020B0604020202020204" pitchFamily="34" charset="0"/>
                <a:cs typeface="Arial" panose="020B0604020202020204" pitchFamily="34" charset="0"/>
              </a:rPr>
              <a:t>Consensus</a:t>
            </a:r>
          </a:p>
          <a:p>
            <a:pPr marL="365760" indent="-274320">
              <a:spcBef>
                <a:spcPct val="20000"/>
              </a:spcBef>
              <a:spcAft>
                <a:spcPts val="600"/>
              </a:spcAft>
              <a:buClr>
                <a:srgbClr val="009383"/>
              </a:buClr>
              <a:buFont typeface="+mj-lt"/>
              <a:buAutoNum type="arabicPeriod" startAt="7"/>
              <a:defRPr/>
            </a:pPr>
            <a:r>
              <a:rPr lang="en-US" sz="1400" dirty="0">
                <a:latin typeface="Arial" panose="020B0604020202020204" pitchFamily="34" charset="0"/>
                <a:cs typeface="Arial" panose="020B0604020202020204" pitchFamily="34" charset="0"/>
              </a:rPr>
              <a:t>Energy</a:t>
            </a:r>
          </a:p>
          <a:p>
            <a:pPr marL="365760" indent="-274320">
              <a:spcBef>
                <a:spcPct val="20000"/>
              </a:spcBef>
              <a:spcAft>
                <a:spcPts val="600"/>
              </a:spcAft>
              <a:buClr>
                <a:srgbClr val="009383"/>
              </a:buClr>
              <a:buFont typeface="+mj-lt"/>
              <a:buAutoNum type="arabicPeriod" startAt="7"/>
              <a:defRPr/>
            </a:pPr>
            <a:r>
              <a:rPr lang="en-US" sz="1400" dirty="0">
                <a:latin typeface="Arial" panose="020B0604020202020204" pitchFamily="34" charset="0"/>
                <a:cs typeface="Arial" panose="020B0604020202020204" pitchFamily="34" charset="0"/>
              </a:rPr>
              <a:t>Closing</a:t>
            </a:r>
          </a:p>
          <a:p>
            <a:pPr marL="457200" indent="-457200">
              <a:spcBef>
                <a:spcPct val="20000"/>
              </a:spcBef>
              <a:buClr>
                <a:srgbClr val="99AB21"/>
              </a:buClr>
              <a:defRPr/>
            </a:pPr>
            <a:endParaRPr lang="en-US" dirty="0">
              <a:solidFill>
                <a:srgbClr val="00467F"/>
              </a:solidFill>
              <a:latin typeface="Franklin Gothic Book"/>
              <a:cs typeface="Franklin Gothic Book"/>
            </a:endParaRPr>
          </a:p>
        </p:txBody>
      </p:sp>
      <p:sp>
        <p:nvSpPr>
          <p:cNvPr id="29" name="Rounded Rectangle 28"/>
          <p:cNvSpPr/>
          <p:nvPr/>
        </p:nvSpPr>
        <p:spPr>
          <a:xfrm>
            <a:off x="8500664" y="1457760"/>
            <a:ext cx="1878017"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4</a:t>
            </a:r>
            <a:endParaRPr lang="en-US" sz="2600" i="1" dirty="0">
              <a:latin typeface="Franklin Gothic Book"/>
              <a:cs typeface="Franklin Gothic Book"/>
            </a:endParaRPr>
          </a:p>
        </p:txBody>
      </p:sp>
      <p:sp>
        <p:nvSpPr>
          <p:cNvPr id="30" name="Rounded Rectangle 29"/>
          <p:cNvSpPr/>
          <p:nvPr/>
        </p:nvSpPr>
        <p:spPr>
          <a:xfrm>
            <a:off x="4371815" y="3790569"/>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LUNCH</a:t>
            </a:r>
            <a:endParaRPr lang="en-US" i="1" dirty="0">
              <a:latin typeface="Franklin Gothic Book"/>
              <a:cs typeface="Franklin Gothic Book"/>
            </a:endParaRPr>
          </a:p>
        </p:txBody>
      </p:sp>
      <p:sp>
        <p:nvSpPr>
          <p:cNvPr id="31" name="Rounded Rectangle 30"/>
          <p:cNvSpPr/>
          <p:nvPr/>
        </p:nvSpPr>
        <p:spPr>
          <a:xfrm>
            <a:off x="6436240" y="3790569"/>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LUNCH</a:t>
            </a:r>
            <a:endParaRPr lang="en-US" i="1" dirty="0">
              <a:latin typeface="Franklin Gothic Book"/>
              <a:cs typeface="Franklin Gothic Book"/>
            </a:endParaRPr>
          </a:p>
        </p:txBody>
      </p:sp>
      <p:sp>
        <p:nvSpPr>
          <p:cNvPr id="32" name="Rounded Rectangle 31"/>
          <p:cNvSpPr/>
          <p:nvPr/>
        </p:nvSpPr>
        <p:spPr>
          <a:xfrm>
            <a:off x="8500664" y="3790569"/>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LUNCH</a:t>
            </a:r>
            <a:endParaRPr lang="en-US" i="1" dirty="0">
              <a:latin typeface="Franklin Gothic Book"/>
              <a:cs typeface="Franklin Gothic Book"/>
            </a:endParaRPr>
          </a:p>
        </p:txBody>
      </p:sp>
      <p:sp>
        <p:nvSpPr>
          <p:cNvPr id="33" name="Content Placeholder 2"/>
          <p:cNvSpPr txBox="1">
            <a:spLocks/>
          </p:cNvSpPr>
          <p:nvPr/>
        </p:nvSpPr>
        <p:spPr>
          <a:xfrm>
            <a:off x="8500664" y="2057400"/>
            <a:ext cx="1878017" cy="1847946"/>
          </a:xfrm>
          <a:prstGeom prst="rect">
            <a:avLst/>
          </a:prstGeom>
        </p:spPr>
        <p:txBody>
          <a:bodyPr vert="horz" wrap="none" lIns="91440" tIns="45720" rIns="91440" bIns="45720" rtlCol="0">
            <a:normAutofit/>
          </a:bodyPr>
          <a:lstStyle/>
          <a:p>
            <a:pPr>
              <a:spcBef>
                <a:spcPct val="20000"/>
              </a:spcBef>
              <a:spcAft>
                <a:spcPts val="600"/>
              </a:spcAft>
              <a:buClr>
                <a:srgbClr val="99AB21"/>
              </a:buClr>
              <a:defRPr/>
            </a:pPr>
            <a:r>
              <a:rPr lang="en-US" sz="1400" dirty="0">
                <a:latin typeface="Arial" panose="020B0604020202020204" pitchFamily="34" charset="0"/>
                <a:cs typeface="Arial" panose="020B0604020202020204" pitchFamily="34" charset="0"/>
              </a:rPr>
              <a:t>Set up for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Video Session</a:t>
            </a:r>
          </a:p>
          <a:p>
            <a:pPr>
              <a:spcBef>
                <a:spcPct val="20000"/>
              </a:spcBef>
              <a:spcAft>
                <a:spcPts val="600"/>
              </a:spcAft>
              <a:buClr>
                <a:srgbClr val="99AB21"/>
              </a:buClr>
            </a:pPr>
            <a:r>
              <a:rPr lang="en-US" sz="1400" dirty="0">
                <a:solidFill>
                  <a:srgbClr val="F26522"/>
                </a:solidFill>
                <a:latin typeface="Arial" panose="020B0604020202020204" pitchFamily="34" charset="0"/>
                <a:cs typeface="Arial" panose="020B0604020202020204" pitchFamily="34" charset="0"/>
              </a:rPr>
              <a:t>Ex. 6: </a:t>
            </a:r>
            <a:br>
              <a:rPr lang="en-US" sz="1400" dirty="0">
                <a:solidFill>
                  <a:srgbClr val="F26522"/>
                </a:solidFill>
                <a:latin typeface="Arial" panose="020B0604020202020204" pitchFamily="34" charset="0"/>
                <a:cs typeface="Arial" panose="020B0604020202020204" pitchFamily="34" charset="0"/>
              </a:rPr>
            </a:br>
            <a:r>
              <a:rPr lang="en-US" sz="1400" dirty="0">
                <a:solidFill>
                  <a:srgbClr val="F26522"/>
                </a:solidFill>
                <a:latin typeface="Arial" panose="020B0604020202020204" pitchFamily="34" charset="0"/>
                <a:cs typeface="Arial" panose="020B0604020202020204" pitchFamily="34" charset="0"/>
              </a:rPr>
              <a:t>Facilitated Sessions</a:t>
            </a:r>
          </a:p>
          <a:p>
            <a:pPr>
              <a:spcBef>
                <a:spcPct val="20000"/>
              </a:spcBef>
              <a:spcAft>
                <a:spcPts val="600"/>
              </a:spcAft>
              <a:buClr>
                <a:srgbClr val="99AB21"/>
              </a:buClr>
              <a:defRPr/>
            </a:pPr>
            <a:endParaRPr lang="en-US" dirty="0">
              <a:solidFill>
                <a:srgbClr val="00467F"/>
              </a:solidFill>
              <a:latin typeface="Franklin Gothic Book"/>
              <a:cs typeface="Franklin Gothic Book"/>
            </a:endParaRPr>
          </a:p>
        </p:txBody>
      </p:sp>
      <p:sp>
        <p:nvSpPr>
          <p:cNvPr id="34" name="Content Placeholder 2"/>
          <p:cNvSpPr txBox="1">
            <a:spLocks/>
          </p:cNvSpPr>
          <p:nvPr/>
        </p:nvSpPr>
        <p:spPr>
          <a:xfrm>
            <a:off x="4371815" y="4237481"/>
            <a:ext cx="1878017" cy="1847946"/>
          </a:xfrm>
          <a:prstGeom prst="rect">
            <a:avLst/>
          </a:prstGeom>
        </p:spPr>
        <p:txBody>
          <a:bodyPr vert="horz" wrap="none" lIns="91440" tIns="45720" rIns="91440" bIns="45720" rtlCol="0">
            <a:normAutofit/>
          </a:bodyPr>
          <a:lstStyle/>
          <a:p>
            <a:pPr marL="342900" indent="-342900">
              <a:spcBef>
                <a:spcPct val="20000"/>
              </a:spcBef>
              <a:spcAft>
                <a:spcPts val="600"/>
              </a:spcAft>
              <a:buClr>
                <a:srgbClr val="99AB21"/>
              </a:buClr>
              <a:defRPr/>
            </a:pPr>
            <a:r>
              <a:rPr lang="en-US" sz="1400" dirty="0">
                <a:solidFill>
                  <a:srgbClr val="F26522"/>
                </a:solidFill>
                <a:latin typeface="Arial" panose="020B0604020202020204" pitchFamily="34" charset="0"/>
                <a:cs typeface="Arial" panose="020B0604020202020204" pitchFamily="34" charset="0"/>
              </a:rPr>
              <a:t>Ex. 3: Using the Pen</a:t>
            </a:r>
          </a:p>
          <a:p>
            <a:pPr marL="365760" indent="-274320">
              <a:spcBef>
                <a:spcPct val="20000"/>
              </a:spcBef>
              <a:spcAft>
                <a:spcPts val="600"/>
              </a:spcAft>
              <a:buClr>
                <a:srgbClr val="009383"/>
              </a:buClr>
              <a:buFont typeface="+mj-lt"/>
              <a:buAutoNum type="arabicPeriod" startAt="6"/>
              <a:defRPr/>
            </a:pPr>
            <a:r>
              <a:rPr lang="en-US" sz="1400" dirty="0">
                <a:latin typeface="Arial" panose="020B0604020202020204" pitchFamily="34" charset="0"/>
                <a:cs typeface="Arial" panose="020B0604020202020204" pitchFamily="34" charset="0"/>
              </a:rPr>
              <a:t>Dysfunction</a:t>
            </a:r>
          </a:p>
          <a:p>
            <a:pPr>
              <a:spcBef>
                <a:spcPct val="20000"/>
              </a:spcBef>
              <a:spcAft>
                <a:spcPts val="600"/>
              </a:spcAft>
              <a:buClr>
                <a:srgbClr val="99AB21"/>
              </a:buClr>
            </a:pPr>
            <a:r>
              <a:rPr lang="en-US" sz="1400" dirty="0">
                <a:solidFill>
                  <a:srgbClr val="F26522"/>
                </a:solidFill>
                <a:latin typeface="Arial" panose="020B0604020202020204" pitchFamily="34" charset="0"/>
                <a:cs typeface="Arial" panose="020B0604020202020204" pitchFamily="34" charset="0"/>
              </a:rPr>
              <a:t>Ex. 4: Dysfunction</a:t>
            </a:r>
          </a:p>
          <a:p>
            <a:pPr>
              <a:spcBef>
                <a:spcPct val="20000"/>
              </a:spcBef>
              <a:spcAft>
                <a:spcPts val="600"/>
              </a:spcAft>
              <a:buClr>
                <a:srgbClr val="99AB21"/>
              </a:buClr>
            </a:pPr>
            <a:r>
              <a:rPr lang="en-US" sz="1400" dirty="0">
                <a:latin typeface="Arial" panose="020B0604020202020204" pitchFamily="34" charset="0"/>
                <a:cs typeface="Arial" panose="020B0604020202020204" pitchFamily="34" charset="0"/>
              </a:rPr>
              <a:t>Review</a:t>
            </a:r>
            <a:endParaRPr lang="en-US" sz="1400" cap="all" dirty="0">
              <a:latin typeface="Arial" panose="020B0604020202020204" pitchFamily="34" charset="0"/>
              <a:cs typeface="Arial" panose="020B0604020202020204" pitchFamily="34" charset="0"/>
            </a:endParaRPr>
          </a:p>
        </p:txBody>
      </p:sp>
      <p:sp>
        <p:nvSpPr>
          <p:cNvPr id="35" name="Rounded Rectangle 34"/>
          <p:cNvSpPr/>
          <p:nvPr/>
        </p:nvSpPr>
        <p:spPr>
          <a:xfrm>
            <a:off x="2307391" y="5756990"/>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CLOSE</a:t>
            </a:r>
            <a:endParaRPr lang="en-US" i="1" dirty="0">
              <a:latin typeface="Franklin Gothic Book"/>
              <a:cs typeface="Franklin Gothic Book"/>
            </a:endParaRPr>
          </a:p>
        </p:txBody>
      </p:sp>
      <p:sp>
        <p:nvSpPr>
          <p:cNvPr id="36" name="Rounded Rectangle 35"/>
          <p:cNvSpPr/>
          <p:nvPr/>
        </p:nvSpPr>
        <p:spPr>
          <a:xfrm>
            <a:off x="4371815" y="5756990"/>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CLOSE</a:t>
            </a:r>
            <a:endParaRPr lang="en-US" i="1" dirty="0">
              <a:latin typeface="Franklin Gothic Book"/>
              <a:cs typeface="Franklin Gothic Book"/>
            </a:endParaRPr>
          </a:p>
        </p:txBody>
      </p:sp>
      <p:sp>
        <p:nvSpPr>
          <p:cNvPr id="37" name="Rounded Rectangle 36"/>
          <p:cNvSpPr/>
          <p:nvPr/>
        </p:nvSpPr>
        <p:spPr>
          <a:xfrm>
            <a:off x="6436240" y="5756990"/>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CLOSE</a:t>
            </a:r>
            <a:endParaRPr lang="en-US" i="1" dirty="0">
              <a:latin typeface="Franklin Gothic Book"/>
              <a:cs typeface="Franklin Gothic Book"/>
            </a:endParaRPr>
          </a:p>
        </p:txBody>
      </p:sp>
      <p:sp>
        <p:nvSpPr>
          <p:cNvPr id="38" name="Rounded Rectangle 37"/>
          <p:cNvSpPr/>
          <p:nvPr/>
        </p:nvSpPr>
        <p:spPr>
          <a:xfrm>
            <a:off x="8500664" y="5756990"/>
            <a:ext cx="1878017" cy="389164"/>
          </a:xfrm>
          <a:prstGeom prst="round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Franklin Gothic Medium"/>
                <a:cs typeface="Franklin Gothic Medium"/>
              </a:rPr>
              <a:t>CLOSE</a:t>
            </a:r>
            <a:endParaRPr lang="en-US" i="1" dirty="0">
              <a:latin typeface="Franklin Gothic Book"/>
              <a:cs typeface="Franklin Gothic Book"/>
            </a:endParaRPr>
          </a:p>
        </p:txBody>
      </p:sp>
      <p:sp>
        <p:nvSpPr>
          <p:cNvPr id="39" name="Content Placeholder 2"/>
          <p:cNvSpPr txBox="1">
            <a:spLocks/>
          </p:cNvSpPr>
          <p:nvPr/>
        </p:nvSpPr>
        <p:spPr>
          <a:xfrm>
            <a:off x="6436240" y="4237481"/>
            <a:ext cx="1878017" cy="1847946"/>
          </a:xfrm>
          <a:prstGeom prst="rect">
            <a:avLst/>
          </a:prstGeom>
        </p:spPr>
        <p:txBody>
          <a:bodyPr vert="horz" wrap="none" lIns="91440" tIns="45720" rIns="91440" bIns="45720" rtlCol="0">
            <a:normAutofit/>
          </a:bodyPr>
          <a:lstStyle/>
          <a:p>
            <a:pPr>
              <a:spcBef>
                <a:spcPct val="20000"/>
              </a:spcBef>
              <a:spcAft>
                <a:spcPts val="600"/>
              </a:spcAft>
              <a:buClr>
                <a:srgbClr val="99AB21"/>
              </a:buClr>
              <a:defRPr/>
            </a:pPr>
            <a:r>
              <a:rPr lang="en-US" sz="1400" dirty="0">
                <a:solidFill>
                  <a:srgbClr val="F26522"/>
                </a:solidFill>
                <a:latin typeface="Arial" panose="020B0604020202020204" pitchFamily="34" charset="0"/>
                <a:cs typeface="Arial" panose="020B0604020202020204" pitchFamily="34" charset="0"/>
              </a:rPr>
              <a:t>Ex. 5: Consensus</a:t>
            </a:r>
          </a:p>
          <a:p>
            <a:pPr marL="434340" indent="-342900">
              <a:spcBef>
                <a:spcPct val="20000"/>
              </a:spcBef>
              <a:spcAft>
                <a:spcPts val="600"/>
              </a:spcAft>
              <a:buClr>
                <a:srgbClr val="009383"/>
              </a:buClr>
              <a:buFont typeface="+mj-lt"/>
              <a:buAutoNum type="arabicPeriod" startAt="10"/>
            </a:pPr>
            <a:r>
              <a:rPr lang="en-US" sz="1400" dirty="0">
                <a:latin typeface="Arial" panose="020B0604020202020204" pitchFamily="34" charset="0"/>
                <a:cs typeface="Arial" panose="020B0604020202020204" pitchFamily="34" charset="0"/>
              </a:rPr>
              <a:t>Agenda Setting </a:t>
            </a:r>
          </a:p>
          <a:p>
            <a:pPr marL="434340" indent="-342900">
              <a:spcBef>
                <a:spcPct val="20000"/>
              </a:spcBef>
              <a:spcAft>
                <a:spcPts val="600"/>
              </a:spcAft>
              <a:buClr>
                <a:srgbClr val="99AB21"/>
              </a:buClr>
            </a:pPr>
            <a:r>
              <a:rPr lang="en-US" sz="1400" dirty="0">
                <a:latin typeface="Arial" panose="020B0604020202020204" pitchFamily="34" charset="0"/>
                <a:cs typeface="Arial" panose="020B0604020202020204" pitchFamily="34" charset="0"/>
              </a:rPr>
              <a:t>Agenda Models</a:t>
            </a:r>
          </a:p>
          <a:p>
            <a:pPr marL="365760" indent="-274320">
              <a:spcBef>
                <a:spcPct val="20000"/>
              </a:spcBef>
              <a:spcAft>
                <a:spcPts val="600"/>
              </a:spcAft>
              <a:buClr>
                <a:srgbClr val="99AB21"/>
              </a:buClr>
            </a:pPr>
            <a:r>
              <a:rPr lang="en-US" sz="1400" dirty="0">
                <a:latin typeface="Arial" panose="020B0604020202020204" pitchFamily="34" charset="0"/>
                <a:cs typeface="Arial" panose="020B0604020202020204" pitchFamily="34" charset="0"/>
              </a:rPr>
              <a:t>Session Prep</a:t>
            </a:r>
          </a:p>
        </p:txBody>
      </p:sp>
      <p:sp>
        <p:nvSpPr>
          <p:cNvPr id="40" name="Content Placeholder 2"/>
          <p:cNvSpPr txBox="1">
            <a:spLocks/>
          </p:cNvSpPr>
          <p:nvPr/>
        </p:nvSpPr>
        <p:spPr>
          <a:xfrm>
            <a:off x="8500664" y="4237481"/>
            <a:ext cx="1878017" cy="1847946"/>
          </a:xfrm>
          <a:prstGeom prst="rect">
            <a:avLst/>
          </a:prstGeom>
        </p:spPr>
        <p:txBody>
          <a:bodyPr vert="horz" wrap="none" lIns="91440" tIns="45720" rIns="91440" bIns="45720" rtlCol="0">
            <a:normAutofit/>
          </a:bodyPr>
          <a:lstStyle/>
          <a:p>
            <a:pPr>
              <a:spcBef>
                <a:spcPct val="20000"/>
              </a:spcBef>
              <a:spcAft>
                <a:spcPts val="600"/>
              </a:spcAft>
              <a:buClr>
                <a:srgbClr val="99AB21"/>
              </a:buClr>
              <a:defRPr/>
            </a:pPr>
            <a:r>
              <a:rPr lang="en-US" sz="1400" dirty="0">
                <a:solidFill>
                  <a:srgbClr val="F26522"/>
                </a:solidFill>
                <a:latin typeface="Arial" panose="020B0604020202020204" pitchFamily="34" charset="0"/>
                <a:cs typeface="Arial" panose="020B0604020202020204" pitchFamily="34" charset="0"/>
              </a:rPr>
              <a:t>Ex. 6: </a:t>
            </a:r>
            <a:br>
              <a:rPr lang="en-US" sz="1400" dirty="0">
                <a:solidFill>
                  <a:srgbClr val="F26522"/>
                </a:solidFill>
                <a:latin typeface="Arial" panose="020B0604020202020204" pitchFamily="34" charset="0"/>
                <a:cs typeface="Arial" panose="020B0604020202020204" pitchFamily="34" charset="0"/>
              </a:rPr>
            </a:br>
            <a:r>
              <a:rPr lang="en-US" sz="1400" dirty="0">
                <a:solidFill>
                  <a:srgbClr val="F26522"/>
                </a:solidFill>
                <a:latin typeface="Arial" panose="020B0604020202020204" pitchFamily="34" charset="0"/>
                <a:cs typeface="Arial" panose="020B0604020202020204" pitchFamily="34" charset="0"/>
              </a:rPr>
              <a:t>Facilitated Sessions</a:t>
            </a:r>
          </a:p>
          <a:p>
            <a:pPr>
              <a:spcBef>
                <a:spcPct val="20000"/>
              </a:spcBef>
              <a:spcAft>
                <a:spcPts val="600"/>
              </a:spcAft>
              <a:buClr>
                <a:srgbClr val="99AB21"/>
              </a:buClr>
              <a:defRPr/>
            </a:pPr>
            <a:r>
              <a:rPr lang="en-US" sz="1400" dirty="0">
                <a:latin typeface="Arial" panose="020B0604020202020204" pitchFamily="34" charset="0"/>
                <a:cs typeface="Arial" panose="020B0604020202020204" pitchFamily="34" charset="0"/>
              </a:rPr>
              <a:t>Review</a:t>
            </a:r>
          </a:p>
        </p:txBody>
      </p:sp>
      <p:sp>
        <p:nvSpPr>
          <p:cNvPr id="24" name="TextBox 23"/>
          <p:cNvSpPr txBox="1"/>
          <p:nvPr/>
        </p:nvSpPr>
        <p:spPr>
          <a:xfrm>
            <a:off x="10913302" y="570011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0-7</a:t>
            </a:r>
          </a:p>
        </p:txBody>
      </p:sp>
      <p:sp>
        <p:nvSpPr>
          <p:cNvPr id="25" name="TextBox 24"/>
          <p:cNvSpPr txBox="1"/>
          <p:nvPr/>
        </p:nvSpPr>
        <p:spPr>
          <a:xfrm>
            <a:off x="10866352" y="386683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26" name="Footer Placeholder 4">
            <a:extLst>
              <a:ext uri="{FF2B5EF4-FFF2-40B4-BE49-F238E27FC236}">
                <a16:creationId xmlns:a16="http://schemas.microsoft.com/office/drawing/2014/main" id="{F1413199-0E78-4086-8B24-10900404A172}"/>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27" name="Slide Number Placeholder 5">
            <a:extLst>
              <a:ext uri="{FF2B5EF4-FFF2-40B4-BE49-F238E27FC236}">
                <a16:creationId xmlns:a16="http://schemas.microsoft.com/office/drawing/2014/main" id="{27E3BACB-AF11-43BF-9A38-7D82398C2C31}"/>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26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animBg="1"/>
      <p:bldP spid="6" grpId="0" animBg="1"/>
      <p:bldP spid="7" grpId="0" animBg="1"/>
      <p:bldP spid="15" grpId="0" animBg="1"/>
      <p:bldP spid="17" grpId="0"/>
      <p:bldP spid="18" grpId="0"/>
      <p:bldP spid="21" grpId="0"/>
      <p:bldP spid="29" grpId="0" animBg="1"/>
      <p:bldP spid="30" grpId="0" animBg="1"/>
      <p:bldP spid="31" grpId="0" animBg="1"/>
      <p:bldP spid="32" grpId="0" animBg="1"/>
      <p:bldP spid="33" grpId="0"/>
      <p:bldP spid="34" grpId="0"/>
      <p:bldP spid="35" grpId="0" animBg="1"/>
      <p:bldP spid="36" grpId="0" animBg="1"/>
      <p:bldP spid="37" grpId="0" animBg="1"/>
      <p:bldP spid="38" grpId="0" animBg="1"/>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vel-Brown.jpg"/>
          <p:cNvPicPr>
            <a:picLocks noChangeAspect="1"/>
          </p:cNvPicPr>
          <p:nvPr/>
        </p:nvPicPr>
        <p:blipFill rotWithShape="1">
          <a:blip r:embed="rId3"/>
          <a:srcRect l="-1" r="-1"/>
          <a:stretch/>
        </p:blipFill>
        <p:spPr>
          <a:xfrm flipH="1">
            <a:off x="0" y="1"/>
            <a:ext cx="12192000" cy="6858000"/>
          </a:xfrm>
          <a:prstGeom prst="rect">
            <a:avLst/>
          </a:prstGeom>
        </p:spPr>
      </p:pic>
      <p:sp>
        <p:nvSpPr>
          <p:cNvPr id="13" name="Footer Placeholder 4">
            <a:extLst>
              <a:ext uri="{FF2B5EF4-FFF2-40B4-BE49-F238E27FC236}">
                <a16:creationId xmlns:a16="http://schemas.microsoft.com/office/drawing/2014/main" id="{4FED4A08-1F57-4385-A4C4-FA11E5C4ADE7}"/>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F39E2B2F-519A-4478-A25D-81BD65683480}"/>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27</a:t>
            </a:fld>
            <a:endParaRPr lang="en-US" dirty="0">
              <a:solidFill>
                <a:schemeClr val="bg1"/>
              </a:solidFill>
            </a:endParaRPr>
          </a:p>
        </p:txBody>
      </p:sp>
      <p:sp>
        <p:nvSpPr>
          <p:cNvPr id="15" name="Footer Placeholder 4">
            <a:extLst>
              <a:ext uri="{FF2B5EF4-FFF2-40B4-BE49-F238E27FC236}">
                <a16:creationId xmlns:a16="http://schemas.microsoft.com/office/drawing/2014/main" id="{28ED93DB-A470-4375-97BF-0EA51C77995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A755161B-9028-4001-9719-36D49E032B3E}"/>
              </a:ext>
            </a:extLst>
          </p:cNvPr>
          <p:cNvSpPr/>
          <p:nvPr/>
        </p:nvSpPr>
        <p:spPr>
          <a:xfrm>
            <a:off x="3424469" y="276558"/>
            <a:ext cx="5343062"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g. Ground rules</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noAutofit/>
          </a:bodyPr>
          <a:lstStyle/>
          <a:p>
            <a:pPr marL="514350" indent="-514350">
              <a:lnSpc>
                <a:spcPct val="120000"/>
              </a:lnSpc>
              <a:buClr>
                <a:srgbClr val="009383"/>
              </a:buClr>
              <a:buFont typeface="+mj-lt"/>
              <a:buAutoNum type="arabicPeriod"/>
            </a:pPr>
            <a:r>
              <a:rPr lang="en-US" b="0" dirty="0">
                <a:solidFill>
                  <a:schemeClr val="tx1"/>
                </a:solidFill>
              </a:rPr>
              <a:t>Always open for questions</a:t>
            </a:r>
          </a:p>
          <a:p>
            <a:pPr marL="514350" indent="-514350">
              <a:lnSpc>
                <a:spcPct val="120000"/>
              </a:lnSpc>
              <a:buClr>
                <a:srgbClr val="009383"/>
              </a:buClr>
              <a:buFont typeface="+mj-lt"/>
              <a:buAutoNum type="arabicPeriod"/>
            </a:pPr>
            <a:r>
              <a:rPr lang="en-US" b="0" dirty="0">
                <a:solidFill>
                  <a:schemeClr val="tx1"/>
                </a:solidFill>
              </a:rPr>
              <a:t>The open issues list</a:t>
            </a:r>
          </a:p>
          <a:p>
            <a:pPr marL="514350" indent="-514350">
              <a:lnSpc>
                <a:spcPct val="120000"/>
              </a:lnSpc>
              <a:buClr>
                <a:srgbClr val="009383"/>
              </a:buClr>
              <a:buFont typeface="+mj-lt"/>
              <a:buAutoNum type="arabicPeriod"/>
            </a:pPr>
            <a:r>
              <a:rPr lang="en-US" b="0" dirty="0">
                <a:solidFill>
                  <a:schemeClr val="tx1"/>
                </a:solidFill>
              </a:rPr>
              <a:t>Respect the speaker</a:t>
            </a:r>
          </a:p>
          <a:p>
            <a:pPr marL="514350" indent="-514350">
              <a:lnSpc>
                <a:spcPct val="120000"/>
              </a:lnSpc>
              <a:buClr>
                <a:srgbClr val="009383"/>
              </a:buClr>
              <a:buFont typeface="+mj-lt"/>
              <a:buAutoNum type="arabicPeriod"/>
            </a:pPr>
            <a:r>
              <a:rPr lang="en-US" b="0" dirty="0">
                <a:solidFill>
                  <a:schemeClr val="tx1"/>
                </a:solidFill>
              </a:rPr>
              <a:t>Avoid “side bar discussion”</a:t>
            </a:r>
          </a:p>
          <a:p>
            <a:pPr marL="514350" indent="-514350">
              <a:lnSpc>
                <a:spcPct val="120000"/>
              </a:lnSpc>
              <a:buClr>
                <a:srgbClr val="009383"/>
              </a:buClr>
              <a:buFont typeface="+mj-lt"/>
              <a:buAutoNum type="arabicPeriod"/>
            </a:pPr>
            <a:r>
              <a:rPr lang="en-US" b="0" dirty="0">
                <a:solidFill>
                  <a:schemeClr val="tx1"/>
                </a:solidFill>
              </a:rPr>
              <a:t>“Choo Choo”</a:t>
            </a:r>
          </a:p>
        </p:txBody>
      </p:sp>
      <p:sp>
        <p:nvSpPr>
          <p:cNvPr id="3" name="Content Placeholder 2">
            <a:extLst>
              <a:ext uri="{FF2B5EF4-FFF2-40B4-BE49-F238E27FC236}">
                <a16:creationId xmlns:a16="http://schemas.microsoft.com/office/drawing/2014/main" id="{BECCD35F-C950-44A0-83BC-C21B7F8C0CF7}"/>
              </a:ext>
            </a:extLst>
          </p:cNvPr>
          <p:cNvSpPr>
            <a:spLocks noGrp="1"/>
          </p:cNvSpPr>
          <p:nvPr>
            <p:ph sz="half" idx="2"/>
          </p:nvPr>
        </p:nvSpPr>
        <p:spPr/>
        <p:txBody>
          <a:bodyPr/>
          <a:lstStyle/>
          <a:p>
            <a:pPr marL="514350" indent="-514350">
              <a:lnSpc>
                <a:spcPct val="120000"/>
              </a:lnSpc>
              <a:buClr>
                <a:srgbClr val="009383"/>
              </a:buClr>
              <a:buFont typeface="+mj-lt"/>
              <a:buAutoNum type="arabicPeriod" startAt="6"/>
            </a:pPr>
            <a:r>
              <a:rPr lang="en-US" b="0" dirty="0">
                <a:solidFill>
                  <a:schemeClr val="tx1"/>
                </a:solidFill>
              </a:rPr>
              <a:t>Start on time, end on time</a:t>
            </a:r>
          </a:p>
          <a:p>
            <a:pPr marL="514350" indent="-514350">
              <a:lnSpc>
                <a:spcPct val="120000"/>
              </a:lnSpc>
              <a:buClr>
                <a:srgbClr val="009383"/>
              </a:buClr>
              <a:buFont typeface="+mj-lt"/>
              <a:buAutoNum type="arabicPeriod" startAt="6"/>
            </a:pPr>
            <a:r>
              <a:rPr lang="en-US" b="0" dirty="0">
                <a:solidFill>
                  <a:schemeClr val="tx1"/>
                </a:solidFill>
              </a:rPr>
              <a:t>Repetition to train the mind</a:t>
            </a:r>
          </a:p>
          <a:p>
            <a:pPr marL="514350" indent="-514350">
              <a:lnSpc>
                <a:spcPct val="120000"/>
              </a:lnSpc>
              <a:buClr>
                <a:srgbClr val="009383"/>
              </a:buClr>
              <a:buFont typeface="+mj-lt"/>
              <a:buAutoNum type="arabicPeriod" startAt="6"/>
            </a:pPr>
            <a:r>
              <a:rPr lang="en-US" b="0" dirty="0">
                <a:solidFill>
                  <a:schemeClr val="tx1"/>
                </a:solidFill>
              </a:rPr>
              <a:t>nEtiquette</a:t>
            </a:r>
          </a:p>
          <a:p>
            <a:pPr marL="514350" indent="-514350">
              <a:lnSpc>
                <a:spcPct val="120000"/>
              </a:lnSpc>
              <a:buClr>
                <a:srgbClr val="009383"/>
              </a:buClr>
              <a:buFont typeface="+mj-lt"/>
              <a:buAutoNum type="arabicPeriod" startAt="6"/>
            </a:pPr>
            <a:r>
              <a:rPr lang="en-US" b="0" dirty="0">
                <a:solidFill>
                  <a:schemeClr val="tx1"/>
                </a:solidFill>
              </a:rPr>
              <a:t>ELMO</a:t>
            </a:r>
          </a:p>
          <a:p>
            <a:pPr marL="514350" indent="-514350">
              <a:lnSpc>
                <a:spcPct val="120000"/>
              </a:lnSpc>
              <a:buClr>
                <a:srgbClr val="009383"/>
              </a:buClr>
              <a:buFont typeface="+mj-lt"/>
              <a:buAutoNum type="arabicPeriod" startAt="6"/>
            </a:pPr>
            <a:r>
              <a:rPr lang="en-US" b="0" dirty="0">
                <a:solidFill>
                  <a:schemeClr val="tx1"/>
                </a:solidFill>
              </a:rPr>
              <a:t> ___________</a:t>
            </a:r>
          </a:p>
          <a:p>
            <a:endParaRPr lang="en-US" b="0" dirty="0"/>
          </a:p>
        </p:txBody>
      </p:sp>
      <p:sp>
        <p:nvSpPr>
          <p:cNvPr id="2" name="Title 1"/>
          <p:cNvSpPr>
            <a:spLocks noGrp="1"/>
          </p:cNvSpPr>
          <p:nvPr>
            <p:ph type="title"/>
          </p:nvPr>
        </p:nvSpPr>
        <p:spPr/>
        <p:txBody>
          <a:bodyPr>
            <a:normAutofit/>
          </a:bodyPr>
          <a:lstStyle/>
          <a:p>
            <a:r>
              <a:rPr lang="en-US" sz="3600" b="0" dirty="0"/>
              <a:t>G. Ground Rules </a:t>
            </a:r>
          </a:p>
        </p:txBody>
      </p:sp>
      <p:sp>
        <p:nvSpPr>
          <p:cNvPr id="5" name="TextBox 4"/>
          <p:cNvSpPr txBox="1"/>
          <p:nvPr/>
        </p:nvSpPr>
        <p:spPr>
          <a:xfrm>
            <a:off x="11093787" y="581605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0-8</a:t>
            </a:r>
          </a:p>
        </p:txBody>
      </p:sp>
      <p:sp>
        <p:nvSpPr>
          <p:cNvPr id="6" name="TextBox 5"/>
          <p:cNvSpPr txBox="1"/>
          <p:nvPr/>
        </p:nvSpPr>
        <p:spPr>
          <a:xfrm>
            <a:off x="10981918" y="37065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4">
            <a:extLst>
              <a:ext uri="{FF2B5EF4-FFF2-40B4-BE49-F238E27FC236}">
                <a16:creationId xmlns:a16="http://schemas.microsoft.com/office/drawing/2014/main" id="{3C17018E-4D58-4B2F-99DE-666C5A1A9BE3}"/>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9" name="Slide Number Placeholder 5">
            <a:extLst>
              <a:ext uri="{FF2B5EF4-FFF2-40B4-BE49-F238E27FC236}">
                <a16:creationId xmlns:a16="http://schemas.microsoft.com/office/drawing/2014/main" id="{84EB57F0-6805-4FB0-A894-D216C9706CAD}"/>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28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 r="1"/>
          <a:stretch/>
        </p:blipFill>
        <p:spPr>
          <a:xfrm>
            <a:off x="1" y="0"/>
            <a:ext cx="12191999" cy="6884809"/>
          </a:xfrm>
          <a:prstGeom prst="rect">
            <a:avLst/>
          </a:prstGeom>
        </p:spPr>
      </p:pic>
      <p:sp>
        <p:nvSpPr>
          <p:cNvPr id="13" name="Rectangle 12">
            <a:extLst>
              <a:ext uri="{FF2B5EF4-FFF2-40B4-BE49-F238E27FC236}">
                <a16:creationId xmlns:a16="http://schemas.microsoft.com/office/drawing/2014/main" id="{A54A077A-39D6-4CF5-B915-DD10D1B47645}"/>
              </a:ext>
            </a:extLst>
          </p:cNvPr>
          <p:cNvSpPr/>
          <p:nvPr/>
        </p:nvSpPr>
        <p:spPr>
          <a:xfrm>
            <a:off x="3257771" y="209546"/>
            <a:ext cx="5676456" cy="71247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r>
              <a:rPr lang="en-US" sz="3600" cap="all" dirty="0">
                <a:solidFill>
                  <a:schemeClr val="bg1"/>
                </a:solidFill>
                <a:latin typeface="Arial" panose="020B0604020202020204" pitchFamily="34" charset="0"/>
                <a:cs typeface="Arial" panose="020B0604020202020204" pitchFamily="34" charset="0"/>
              </a:rPr>
              <a:t>h. Course overview</a:t>
            </a:r>
          </a:p>
          <a:p>
            <a:pPr algn="ctr"/>
            <a:endParaRPr lang="en-US" sz="3600" dirty="0">
              <a:latin typeface="Arial" panose="020B060402020202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8DA861DC-8CE7-4F7B-9015-82C86A99B802}"/>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FE41F381-22AF-4335-9E8B-5A7BAA0ED626}"/>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29</a:t>
            </a:fld>
            <a:endParaRPr lang="en-US" dirty="0">
              <a:solidFill>
                <a:schemeClr val="bg1"/>
              </a:solidFill>
            </a:endParaRPr>
          </a:p>
        </p:txBody>
      </p:sp>
      <p:sp>
        <p:nvSpPr>
          <p:cNvPr id="18" name="Footer Placeholder 4">
            <a:extLst>
              <a:ext uri="{FF2B5EF4-FFF2-40B4-BE49-F238E27FC236}">
                <a16:creationId xmlns:a16="http://schemas.microsoft.com/office/drawing/2014/main" id="{CA5D30AB-56F1-4E7D-9515-EA56DD2624F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The Effective Facilitator</a:t>
            </a:r>
          </a:p>
        </p:txBody>
      </p:sp>
      <p:sp>
        <p:nvSpPr>
          <p:cNvPr id="9" name="Content Placeholder 5">
            <a:extLst>
              <a:ext uri="{FF2B5EF4-FFF2-40B4-BE49-F238E27FC236}">
                <a16:creationId xmlns:a16="http://schemas.microsoft.com/office/drawing/2014/main" id="{F060E0B9-A812-4737-8DFF-EFB0A9D7C4FB}"/>
              </a:ext>
            </a:extLst>
          </p:cNvPr>
          <p:cNvSpPr txBox="1">
            <a:spLocks/>
          </p:cNvSpPr>
          <p:nvPr/>
        </p:nvSpPr>
        <p:spPr>
          <a:xfrm>
            <a:off x="1232452" y="1679552"/>
            <a:ext cx="4378808" cy="440323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600" dirty="0">
                <a:solidFill>
                  <a:srgbClr val="009383"/>
                </a:solidFill>
              </a:rPr>
              <a:t>Getting Started</a:t>
            </a:r>
            <a:endParaRPr lang="en-US" sz="2600" b="0" dirty="0">
              <a:solidFill>
                <a:srgbClr val="009383"/>
              </a:solidFill>
            </a:endParaRPr>
          </a:p>
          <a:p>
            <a:pPr marL="514350" indent="-514350">
              <a:lnSpc>
                <a:spcPct val="100000"/>
              </a:lnSpc>
              <a:spcAft>
                <a:spcPts val="600"/>
              </a:spcAft>
              <a:buClr>
                <a:srgbClr val="009383"/>
              </a:buClr>
              <a:buFont typeface="+mj-lt"/>
              <a:buAutoNum type="alphaUcPeriod"/>
            </a:pPr>
            <a:r>
              <a:rPr lang="en-US" sz="2400" b="0" dirty="0">
                <a:solidFill>
                  <a:schemeClr val="tx1"/>
                </a:solidFill>
              </a:rPr>
              <a:t>Course Objectives</a:t>
            </a:r>
          </a:p>
          <a:p>
            <a:pPr marL="514350" indent="-514350">
              <a:lnSpc>
                <a:spcPct val="100000"/>
              </a:lnSpc>
              <a:spcAft>
                <a:spcPts val="600"/>
              </a:spcAft>
              <a:buClr>
                <a:srgbClr val="009383"/>
              </a:buClr>
              <a:buFont typeface="+mj-lt"/>
              <a:buAutoNum type="alphaUcPeriod"/>
            </a:pPr>
            <a:r>
              <a:rPr lang="en-US" sz="2400" b="0" dirty="0">
                <a:solidFill>
                  <a:schemeClr val="tx1"/>
                </a:solidFill>
              </a:rPr>
              <a:t>Facilitation Skills</a:t>
            </a:r>
          </a:p>
          <a:p>
            <a:pPr marL="514350" indent="-514350">
              <a:lnSpc>
                <a:spcPct val="100000"/>
              </a:lnSpc>
              <a:spcAft>
                <a:spcPts val="600"/>
              </a:spcAft>
              <a:buClr>
                <a:srgbClr val="009383"/>
              </a:buClr>
              <a:buFont typeface="+mj-lt"/>
              <a:buAutoNum type="alphaUcPeriod"/>
            </a:pPr>
            <a:r>
              <a:rPr lang="en-US" sz="2400" b="0" dirty="0">
                <a:solidFill>
                  <a:schemeClr val="tx1"/>
                </a:solidFill>
              </a:rPr>
              <a:t>The Principles</a:t>
            </a:r>
          </a:p>
          <a:p>
            <a:pPr marL="514350" indent="-514350">
              <a:lnSpc>
                <a:spcPct val="100000"/>
              </a:lnSpc>
              <a:spcAft>
                <a:spcPts val="600"/>
              </a:spcAft>
              <a:buClr>
                <a:srgbClr val="009383"/>
              </a:buClr>
              <a:buFont typeface="+mj-lt"/>
              <a:buAutoNum type="alphaUcPeriod"/>
            </a:pPr>
            <a:r>
              <a:rPr lang="en-US" sz="2400" b="0" dirty="0">
                <a:solidFill>
                  <a:schemeClr val="tx1"/>
                </a:solidFill>
              </a:rPr>
              <a:t>Methodology</a:t>
            </a:r>
          </a:p>
          <a:p>
            <a:pPr marL="514350" indent="-514350">
              <a:lnSpc>
                <a:spcPct val="100000"/>
              </a:lnSpc>
              <a:spcAft>
                <a:spcPts val="600"/>
              </a:spcAft>
              <a:buClr>
                <a:srgbClr val="009383"/>
              </a:buClr>
              <a:buFont typeface="+mj-lt"/>
              <a:buAutoNum type="alphaUcPeriod"/>
            </a:pPr>
            <a:r>
              <a:rPr lang="en-US" sz="2400" b="0" dirty="0">
                <a:solidFill>
                  <a:schemeClr val="tx1"/>
                </a:solidFill>
              </a:rPr>
              <a:t>Techniques</a:t>
            </a:r>
          </a:p>
        </p:txBody>
      </p:sp>
      <p:sp>
        <p:nvSpPr>
          <p:cNvPr id="10" name="Content Placeholder 6">
            <a:extLst>
              <a:ext uri="{FF2B5EF4-FFF2-40B4-BE49-F238E27FC236}">
                <a16:creationId xmlns:a16="http://schemas.microsoft.com/office/drawing/2014/main" id="{E62302A9-EA2E-43FE-BD91-37454E725F1E}"/>
              </a:ext>
            </a:extLst>
          </p:cNvPr>
          <p:cNvSpPr txBox="1">
            <a:spLocks/>
          </p:cNvSpPr>
          <p:nvPr/>
        </p:nvSpPr>
        <p:spPr>
          <a:xfrm>
            <a:off x="6566452" y="1679552"/>
            <a:ext cx="4378808" cy="440323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defTabSz="457200">
              <a:lnSpc>
                <a:spcPct val="100000"/>
              </a:lnSpc>
              <a:spcBef>
                <a:spcPct val="20000"/>
              </a:spcBef>
              <a:spcAft>
                <a:spcPts val="600"/>
              </a:spcAft>
              <a:buClr>
                <a:srgbClr val="99AB21"/>
              </a:buClr>
              <a:buFont typeface="+mj-lt"/>
              <a:buAutoNum type="alphaUcPeriod" startAt="6"/>
            </a:pPr>
            <a:endParaRPr lang="en-US" sz="3000" b="0" dirty="0">
              <a:solidFill>
                <a:srgbClr val="00467F"/>
              </a:solidFill>
              <a:latin typeface="Franklin Gothic Book"/>
            </a:endParaRPr>
          </a:p>
          <a:p>
            <a:pPr marL="514350" indent="-514350" defTabSz="457200">
              <a:lnSpc>
                <a:spcPct val="100000"/>
              </a:lnSpc>
              <a:spcBef>
                <a:spcPct val="20000"/>
              </a:spcBef>
              <a:spcAft>
                <a:spcPts val="600"/>
              </a:spcAft>
              <a:buClr>
                <a:srgbClr val="009383"/>
              </a:buClr>
              <a:buFont typeface="+mj-lt"/>
              <a:buAutoNum type="alphaUcPeriod" startAt="6"/>
            </a:pPr>
            <a:r>
              <a:rPr lang="en-US" sz="2400" b="0" dirty="0">
                <a:solidFill>
                  <a:schemeClr val="tx1"/>
                </a:solidFill>
              </a:rPr>
              <a:t>Agenda</a:t>
            </a:r>
          </a:p>
          <a:p>
            <a:pPr marL="514350" indent="-514350" defTabSz="457200">
              <a:lnSpc>
                <a:spcPct val="100000"/>
              </a:lnSpc>
              <a:spcBef>
                <a:spcPct val="20000"/>
              </a:spcBef>
              <a:spcAft>
                <a:spcPts val="600"/>
              </a:spcAft>
              <a:buClr>
                <a:srgbClr val="009383"/>
              </a:buClr>
              <a:buFont typeface="+mj-lt"/>
              <a:buAutoNum type="alphaUcPeriod" startAt="6"/>
            </a:pPr>
            <a:r>
              <a:rPr lang="en-US" sz="2400" b="0" dirty="0">
                <a:solidFill>
                  <a:schemeClr val="tx1"/>
                </a:solidFill>
              </a:rPr>
              <a:t>Ground Rules</a:t>
            </a:r>
          </a:p>
          <a:p>
            <a:pPr marL="514350" indent="-514350" defTabSz="457200">
              <a:lnSpc>
                <a:spcPct val="100000"/>
              </a:lnSpc>
              <a:spcBef>
                <a:spcPct val="20000"/>
              </a:spcBef>
              <a:spcAft>
                <a:spcPts val="600"/>
              </a:spcAft>
              <a:buClr>
                <a:srgbClr val="009383"/>
              </a:buClr>
              <a:buFont typeface="+mj-lt"/>
              <a:buAutoNum type="alphaUcPeriod" startAt="6"/>
            </a:pPr>
            <a:r>
              <a:rPr lang="en-US" sz="2400" b="0" dirty="0">
                <a:solidFill>
                  <a:schemeClr val="tx1"/>
                </a:solidFill>
              </a:rPr>
              <a:t>Course Overview</a:t>
            </a:r>
          </a:p>
          <a:p>
            <a:pPr marL="514350" indent="-514350" defTabSz="457200">
              <a:lnSpc>
                <a:spcPct val="100000"/>
              </a:lnSpc>
              <a:spcBef>
                <a:spcPct val="20000"/>
              </a:spcBef>
              <a:spcAft>
                <a:spcPts val="600"/>
              </a:spcAft>
              <a:buClr>
                <a:srgbClr val="009383"/>
              </a:buClr>
              <a:buFont typeface="+mj-lt"/>
              <a:buAutoNum type="alphaUcPeriod" startAt="6"/>
            </a:pPr>
            <a:r>
              <a:rPr lang="en-US" sz="2400" b="0" dirty="0">
                <a:solidFill>
                  <a:schemeClr val="tx1"/>
                </a:solidFill>
              </a:rPr>
              <a:t>Excellence by Design</a:t>
            </a:r>
          </a:p>
          <a:p>
            <a:pPr marL="514350" indent="-514350" defTabSz="457200">
              <a:lnSpc>
                <a:spcPct val="100000"/>
              </a:lnSpc>
              <a:spcBef>
                <a:spcPct val="20000"/>
              </a:spcBef>
              <a:spcAft>
                <a:spcPts val="600"/>
              </a:spcAft>
              <a:buClr>
                <a:srgbClr val="009383"/>
              </a:buClr>
              <a:buFont typeface="+mj-lt"/>
              <a:buAutoNum type="alphaUcPeriod" startAt="6"/>
            </a:pPr>
            <a:r>
              <a:rPr lang="en-US" sz="2400" b="0" dirty="0">
                <a:solidFill>
                  <a:schemeClr val="tx1"/>
                </a:solidFill>
              </a:rPr>
              <a:t>Introductions</a:t>
            </a:r>
          </a:p>
          <a:p>
            <a:pPr>
              <a:spcAft>
                <a:spcPts val="600"/>
              </a:spcAft>
            </a:pPr>
            <a:endParaRPr lang="en-US" sz="3000" dirty="0"/>
          </a:p>
        </p:txBody>
      </p:sp>
      <p:sp>
        <p:nvSpPr>
          <p:cNvPr id="11" name="Footer Placeholder 4">
            <a:extLst>
              <a:ext uri="{FF2B5EF4-FFF2-40B4-BE49-F238E27FC236}">
                <a16:creationId xmlns:a16="http://schemas.microsoft.com/office/drawing/2014/main" id="{C5F50808-2347-44D6-8201-32D711DC55BF}"/>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Slide Number Placeholder 5">
            <a:extLst>
              <a:ext uri="{FF2B5EF4-FFF2-40B4-BE49-F238E27FC236}">
                <a16:creationId xmlns:a16="http://schemas.microsoft.com/office/drawing/2014/main" id="{D5A69C5E-F5C3-4187-B212-0A781F04EBEF}"/>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3</a:t>
            </a:fld>
            <a:endParaRPr lang="en-US" dirty="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H. Course Overview</a:t>
            </a:r>
          </a:p>
        </p:txBody>
      </p:sp>
      <p:sp>
        <p:nvSpPr>
          <p:cNvPr id="5" name="Oval 4"/>
          <p:cNvSpPr/>
          <p:nvPr/>
        </p:nvSpPr>
        <p:spPr>
          <a:xfrm>
            <a:off x="4829010" y="3372762"/>
            <a:ext cx="3008442" cy="3008442"/>
          </a:xfrm>
          <a:prstGeom prst="ellipse">
            <a:avLst/>
          </a:prstGeom>
          <a:solidFill>
            <a:srgbClr val="009383">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3756328" y="1511060"/>
            <a:ext cx="3008442" cy="3008442"/>
          </a:xfrm>
          <a:prstGeom prst="ellipse">
            <a:avLst/>
          </a:prstGeom>
          <a:solidFill>
            <a:srgbClr val="F26522">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5901693" y="1511060"/>
            <a:ext cx="3008442" cy="3008442"/>
          </a:xfrm>
          <a:prstGeom prst="ellipse">
            <a:avLst/>
          </a:prstGeom>
          <a:solidFill>
            <a:srgbClr val="0046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606420" y="2692117"/>
            <a:ext cx="1308258" cy="646331"/>
          </a:xfrm>
          <a:prstGeom prst="rect">
            <a:avLst/>
          </a:prstGeom>
          <a:noFill/>
        </p:spPr>
        <p:txBody>
          <a:bodyPr wrap="none" rtlCol="0">
            <a:spAutoFit/>
          </a:bodyPr>
          <a:lstStyle/>
          <a:p>
            <a:r>
              <a:rPr lang="en-US" dirty="0">
                <a:solidFill>
                  <a:schemeClr val="bg1"/>
                </a:solidFill>
                <a:latin typeface="Franklin Gothic Medium"/>
                <a:cs typeface="Franklin Gothic Medium"/>
              </a:rPr>
              <a:t>Group </a:t>
            </a:r>
          </a:p>
          <a:p>
            <a:r>
              <a:rPr lang="en-US" dirty="0">
                <a:solidFill>
                  <a:schemeClr val="bg1"/>
                </a:solidFill>
                <a:latin typeface="Franklin Gothic Medium"/>
                <a:cs typeface="Franklin Gothic Medium"/>
              </a:rPr>
              <a:t>Techniques</a:t>
            </a:r>
          </a:p>
        </p:txBody>
      </p:sp>
      <p:sp>
        <p:nvSpPr>
          <p:cNvPr id="10" name="TextBox 9"/>
          <p:cNvSpPr txBox="1"/>
          <p:nvPr/>
        </p:nvSpPr>
        <p:spPr>
          <a:xfrm>
            <a:off x="7004459" y="2692117"/>
            <a:ext cx="1055585" cy="646331"/>
          </a:xfrm>
          <a:prstGeom prst="rect">
            <a:avLst/>
          </a:prstGeom>
          <a:noFill/>
        </p:spPr>
        <p:txBody>
          <a:bodyPr wrap="none" rtlCol="0">
            <a:spAutoFit/>
          </a:bodyPr>
          <a:lstStyle/>
          <a:p>
            <a:pPr algn="r"/>
            <a:r>
              <a:rPr lang="en-US" dirty="0">
                <a:solidFill>
                  <a:schemeClr val="bg1"/>
                </a:solidFill>
                <a:latin typeface="Franklin Gothic Medium"/>
                <a:cs typeface="Franklin Gothic Medium"/>
              </a:rPr>
              <a:t>Practice</a:t>
            </a:r>
          </a:p>
          <a:p>
            <a:pPr algn="r"/>
            <a:r>
              <a:rPr lang="en-US" dirty="0">
                <a:solidFill>
                  <a:schemeClr val="bg1"/>
                </a:solidFill>
                <a:latin typeface="Franklin Gothic Medium"/>
                <a:cs typeface="Franklin Gothic Medium"/>
              </a:rPr>
              <a:t>Sessions</a:t>
            </a:r>
          </a:p>
        </p:txBody>
      </p:sp>
      <p:sp>
        <p:nvSpPr>
          <p:cNvPr id="11" name="TextBox 10"/>
          <p:cNvSpPr txBox="1"/>
          <p:nvPr/>
        </p:nvSpPr>
        <p:spPr>
          <a:xfrm>
            <a:off x="5679102" y="4785897"/>
            <a:ext cx="1308258" cy="646331"/>
          </a:xfrm>
          <a:prstGeom prst="rect">
            <a:avLst/>
          </a:prstGeom>
          <a:noFill/>
        </p:spPr>
        <p:txBody>
          <a:bodyPr wrap="none" rtlCol="0">
            <a:spAutoFit/>
          </a:bodyPr>
          <a:lstStyle/>
          <a:p>
            <a:pPr algn="ctr"/>
            <a:r>
              <a:rPr lang="en-US" dirty="0">
                <a:solidFill>
                  <a:schemeClr val="bg1"/>
                </a:solidFill>
                <a:latin typeface="Franklin Gothic Medium"/>
                <a:cs typeface="Franklin Gothic Medium"/>
              </a:rPr>
              <a:t>Process</a:t>
            </a:r>
          </a:p>
          <a:p>
            <a:pPr algn="ctr"/>
            <a:r>
              <a:rPr lang="en-US" dirty="0">
                <a:solidFill>
                  <a:schemeClr val="bg1"/>
                </a:solidFill>
                <a:latin typeface="Franklin Gothic Medium"/>
                <a:cs typeface="Franklin Gothic Medium"/>
              </a:rPr>
              <a:t>Techniques</a:t>
            </a:r>
          </a:p>
        </p:txBody>
      </p:sp>
      <p:sp>
        <p:nvSpPr>
          <p:cNvPr id="12" name="TextBox 11"/>
          <p:cNvSpPr txBox="1"/>
          <p:nvPr/>
        </p:nvSpPr>
        <p:spPr>
          <a:xfrm>
            <a:off x="10890298"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0-9</a:t>
            </a:r>
          </a:p>
        </p:txBody>
      </p:sp>
      <p:sp>
        <p:nvSpPr>
          <p:cNvPr id="16" name="Footer Placeholder 4">
            <a:extLst>
              <a:ext uri="{FF2B5EF4-FFF2-40B4-BE49-F238E27FC236}">
                <a16:creationId xmlns:a16="http://schemas.microsoft.com/office/drawing/2014/main" id="{5C03A3AD-3A8F-4B42-B14D-06EA439434A7}"/>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7" name="Slide Number Placeholder 5">
            <a:extLst>
              <a:ext uri="{FF2B5EF4-FFF2-40B4-BE49-F238E27FC236}">
                <a16:creationId xmlns:a16="http://schemas.microsoft.com/office/drawing/2014/main" id="{BFF33678-3FDC-4B92-8C67-AAAD1279CD0B}"/>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30</a:t>
            </a:fld>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sign.jpg"/>
          <p:cNvPicPr>
            <a:picLocks noChangeAspect="1"/>
          </p:cNvPicPr>
          <p:nvPr/>
        </p:nvPicPr>
        <p:blipFill>
          <a:blip r:embed="rId3"/>
          <a:stretch>
            <a:fillRect/>
          </a:stretch>
        </p:blipFill>
        <p:spPr>
          <a:xfrm>
            <a:off x="0" y="0"/>
            <a:ext cx="12192000" cy="6858000"/>
          </a:xfrm>
          <a:prstGeom prst="rect">
            <a:avLst/>
          </a:prstGeom>
        </p:spPr>
      </p:pic>
      <p:sp>
        <p:nvSpPr>
          <p:cNvPr id="16" name="Title 1"/>
          <p:cNvSpPr txBox="1">
            <a:spLocks/>
          </p:cNvSpPr>
          <p:nvPr/>
        </p:nvSpPr>
        <p:spPr>
          <a:xfrm>
            <a:off x="2405742" y="239486"/>
            <a:ext cx="7380516" cy="908729"/>
          </a:xfrm>
          <a:prstGeom prst="rect">
            <a:avLst/>
          </a:prstGeom>
          <a:solidFill>
            <a:srgbClr val="00C7B1"/>
          </a:solidFill>
        </p:spPr>
        <p:txBody>
          <a:bodyPr vert="horz" wrap="none" lIns="91440" tIns="45720" rIns="91440" bIns="45720" rtlCol="0" anchor="t" anchorCtr="0">
            <a:noAutofit/>
          </a:bodyPr>
          <a:lstStyle/>
          <a:p>
            <a:pPr algn="ctr">
              <a:lnSpc>
                <a:spcPts val="6260"/>
              </a:lnSpc>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i. Excellence by design</a:t>
            </a:r>
          </a:p>
        </p:txBody>
      </p:sp>
      <p:sp>
        <p:nvSpPr>
          <p:cNvPr id="4" name="Footer Placeholder 4">
            <a:extLst>
              <a:ext uri="{FF2B5EF4-FFF2-40B4-BE49-F238E27FC236}">
                <a16:creationId xmlns:a16="http://schemas.microsoft.com/office/drawing/2014/main" id="{B004F5F5-4328-4A82-9A73-5F5F630B58A0}"/>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5" name="Slide Number Placeholder 5">
            <a:extLst>
              <a:ext uri="{FF2B5EF4-FFF2-40B4-BE49-F238E27FC236}">
                <a16:creationId xmlns:a16="http://schemas.microsoft.com/office/drawing/2014/main" id="{72BEF72C-6B1B-4188-8F78-5E23CD6EF557}"/>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31</a:t>
            </a:fld>
            <a:endParaRPr lang="en-US" dirty="0">
              <a:solidFill>
                <a:schemeClr val="bg1"/>
              </a:solidFill>
            </a:endParaRPr>
          </a:p>
        </p:txBody>
      </p:sp>
      <p:sp>
        <p:nvSpPr>
          <p:cNvPr id="6" name="Footer Placeholder 4">
            <a:extLst>
              <a:ext uri="{FF2B5EF4-FFF2-40B4-BE49-F238E27FC236}">
                <a16:creationId xmlns:a16="http://schemas.microsoft.com/office/drawing/2014/main" id="{C805A9B6-9F67-41D9-9F43-14AB00450E0B}"/>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I. Excellence by Design</a:t>
            </a:r>
          </a:p>
        </p:txBody>
      </p:sp>
      <p:sp>
        <p:nvSpPr>
          <p:cNvPr id="3" name="Content Placeholder 2"/>
          <p:cNvSpPr>
            <a:spLocks noGrp="1"/>
          </p:cNvSpPr>
          <p:nvPr>
            <p:ph type="body" sz="quarter" idx="13"/>
          </p:nvPr>
        </p:nvSpPr>
        <p:spPr/>
        <p:txBody>
          <a:bodyPr>
            <a:normAutofit/>
          </a:bodyPr>
          <a:lstStyle/>
          <a:p>
            <a:pPr marL="0" indent="0">
              <a:spcBef>
                <a:spcPts val="0"/>
              </a:spcBef>
              <a:buNone/>
            </a:pPr>
            <a:r>
              <a:rPr lang="en-US" sz="2600" dirty="0">
                <a:solidFill>
                  <a:srgbClr val="009383"/>
                </a:solidFill>
              </a:rPr>
              <a:t>Practice makes _______ ?</a:t>
            </a:r>
          </a:p>
        </p:txBody>
      </p:sp>
      <p:grpSp>
        <p:nvGrpSpPr>
          <p:cNvPr id="22" name="Group 21">
            <a:extLst>
              <a:ext uri="{FF2B5EF4-FFF2-40B4-BE49-F238E27FC236}">
                <a16:creationId xmlns:a16="http://schemas.microsoft.com/office/drawing/2014/main" id="{F3DB09A9-966F-47C0-8D84-A21C66757227}"/>
              </a:ext>
            </a:extLst>
          </p:cNvPr>
          <p:cNvGrpSpPr/>
          <p:nvPr/>
        </p:nvGrpSpPr>
        <p:grpSpPr>
          <a:xfrm>
            <a:off x="5383144" y="2012607"/>
            <a:ext cx="1948090" cy="1948090"/>
            <a:chOff x="5259223" y="2033696"/>
            <a:chExt cx="1948090" cy="1948090"/>
          </a:xfrm>
        </p:grpSpPr>
        <p:sp>
          <p:nvSpPr>
            <p:cNvPr id="7" name="Oval 6"/>
            <p:cNvSpPr/>
            <p:nvPr/>
          </p:nvSpPr>
          <p:spPr>
            <a:xfrm>
              <a:off x="5259223" y="2033696"/>
              <a:ext cx="1948090" cy="1948090"/>
            </a:xfrm>
            <a:prstGeom prst="ellipse">
              <a:avLst/>
            </a:prstGeom>
            <a:noFill/>
            <a:ln w="88900">
              <a:solidFill>
                <a:srgbClr val="0046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5737655" y="2823075"/>
              <a:ext cx="991227" cy="369332"/>
            </a:xfrm>
            <a:prstGeom prst="rect">
              <a:avLst/>
            </a:prstGeom>
            <a:noFill/>
          </p:spPr>
          <p:txBody>
            <a:bodyPr wrap="none" rtlCol="0">
              <a:spAutoFit/>
            </a:bodyPr>
            <a:lstStyle/>
            <a:p>
              <a:r>
                <a:rPr lang="en-US" dirty="0">
                  <a:solidFill>
                    <a:srgbClr val="00467F"/>
                  </a:solidFill>
                  <a:latin typeface="Franklin Gothic Medium"/>
                  <a:cs typeface="Franklin Gothic Medium"/>
                </a:rPr>
                <a:t>Practice</a:t>
              </a:r>
            </a:p>
          </p:txBody>
        </p:sp>
      </p:grpSp>
      <p:grpSp>
        <p:nvGrpSpPr>
          <p:cNvPr id="23" name="Group 22">
            <a:extLst>
              <a:ext uri="{FF2B5EF4-FFF2-40B4-BE49-F238E27FC236}">
                <a16:creationId xmlns:a16="http://schemas.microsoft.com/office/drawing/2014/main" id="{39D6EF40-E7DF-44F1-8008-D835FE82F056}"/>
              </a:ext>
            </a:extLst>
          </p:cNvPr>
          <p:cNvGrpSpPr/>
          <p:nvPr/>
        </p:nvGrpSpPr>
        <p:grpSpPr>
          <a:xfrm>
            <a:off x="4113890" y="4319898"/>
            <a:ext cx="1948090" cy="1948090"/>
            <a:chOff x="4113890" y="4319898"/>
            <a:chExt cx="1948090" cy="1948090"/>
          </a:xfrm>
        </p:grpSpPr>
        <p:sp>
          <p:nvSpPr>
            <p:cNvPr id="5" name="Oval 4"/>
            <p:cNvSpPr/>
            <p:nvPr/>
          </p:nvSpPr>
          <p:spPr>
            <a:xfrm>
              <a:off x="4113890" y="4319898"/>
              <a:ext cx="1948090" cy="1948090"/>
            </a:xfrm>
            <a:prstGeom prst="ellipse">
              <a:avLst/>
            </a:prstGeom>
            <a:no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446682" y="5109277"/>
              <a:ext cx="1308484" cy="369332"/>
            </a:xfrm>
            <a:prstGeom prst="rect">
              <a:avLst/>
            </a:prstGeom>
            <a:noFill/>
            <a:ln>
              <a:noFill/>
            </a:ln>
          </p:spPr>
          <p:txBody>
            <a:bodyPr wrap="none" rtlCol="0">
              <a:spAutoFit/>
            </a:bodyPr>
            <a:lstStyle/>
            <a:p>
              <a:r>
                <a:rPr lang="en-US" dirty="0">
                  <a:solidFill>
                    <a:srgbClr val="009383"/>
                  </a:solidFill>
                  <a:latin typeface="Franklin Gothic Medium"/>
                  <a:cs typeface="Franklin Gothic Medium"/>
                </a:rPr>
                <a:t>Application</a:t>
              </a:r>
            </a:p>
          </p:txBody>
        </p:sp>
      </p:grpSp>
      <p:grpSp>
        <p:nvGrpSpPr>
          <p:cNvPr id="21" name="Group 20">
            <a:extLst>
              <a:ext uri="{FF2B5EF4-FFF2-40B4-BE49-F238E27FC236}">
                <a16:creationId xmlns:a16="http://schemas.microsoft.com/office/drawing/2014/main" id="{A6741CCD-46DA-4511-B1CA-7346690D2DCE}"/>
              </a:ext>
            </a:extLst>
          </p:cNvPr>
          <p:cNvGrpSpPr/>
          <p:nvPr/>
        </p:nvGrpSpPr>
        <p:grpSpPr>
          <a:xfrm>
            <a:off x="6728882" y="4322726"/>
            <a:ext cx="1948090" cy="1948090"/>
            <a:chOff x="8352188" y="3577580"/>
            <a:chExt cx="1948090" cy="1948090"/>
          </a:xfrm>
        </p:grpSpPr>
        <p:sp>
          <p:nvSpPr>
            <p:cNvPr id="6" name="Oval 5"/>
            <p:cNvSpPr/>
            <p:nvPr/>
          </p:nvSpPr>
          <p:spPr>
            <a:xfrm>
              <a:off x="8352188" y="3577580"/>
              <a:ext cx="1948090" cy="1948090"/>
            </a:xfrm>
            <a:prstGeom prst="ellipse">
              <a:avLst/>
            </a:prstGeom>
            <a:noFill/>
            <a:ln w="88900">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8752999" y="4366959"/>
              <a:ext cx="1146468" cy="369332"/>
            </a:xfrm>
            <a:prstGeom prst="rect">
              <a:avLst/>
            </a:prstGeom>
            <a:noFill/>
          </p:spPr>
          <p:txBody>
            <a:bodyPr wrap="none" rtlCol="0">
              <a:spAutoFit/>
            </a:bodyPr>
            <a:lstStyle/>
            <a:p>
              <a:r>
                <a:rPr lang="en-US" dirty="0">
                  <a:solidFill>
                    <a:srgbClr val="F26522"/>
                  </a:solidFill>
                  <a:latin typeface="Franklin Gothic Medium"/>
                  <a:cs typeface="Franklin Gothic Medium"/>
                </a:rPr>
                <a:t>Feedback</a:t>
              </a:r>
            </a:p>
          </p:txBody>
        </p:sp>
      </p:grpSp>
      <p:sp>
        <p:nvSpPr>
          <p:cNvPr id="17" name="TextBox 16"/>
          <p:cNvSpPr txBox="1"/>
          <p:nvPr/>
        </p:nvSpPr>
        <p:spPr>
          <a:xfrm>
            <a:off x="10833454" y="551274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0-10</a:t>
            </a:r>
          </a:p>
        </p:txBody>
      </p:sp>
      <p:sp>
        <p:nvSpPr>
          <p:cNvPr id="18" name="TextBox 17"/>
          <p:cNvSpPr txBox="1"/>
          <p:nvPr/>
        </p:nvSpPr>
        <p:spPr>
          <a:xfrm>
            <a:off x="10884736" y="371540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9" name="Footer Placeholder 4">
            <a:extLst>
              <a:ext uri="{FF2B5EF4-FFF2-40B4-BE49-F238E27FC236}">
                <a16:creationId xmlns:a16="http://schemas.microsoft.com/office/drawing/2014/main" id="{D93D8039-3AEA-4E00-8E00-7C7D2A881EE9}"/>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20" name="Slide Number Placeholder 5">
            <a:extLst>
              <a:ext uri="{FF2B5EF4-FFF2-40B4-BE49-F238E27FC236}">
                <a16:creationId xmlns:a16="http://schemas.microsoft.com/office/drawing/2014/main" id="{537F1D20-FEC7-4A4F-8655-A960B91431C6}"/>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32</a:t>
            </a:fld>
            <a:endParaRPr lang="en-US" dirty="0"/>
          </a:p>
        </p:txBody>
      </p:sp>
      <p:sp>
        <p:nvSpPr>
          <p:cNvPr id="4" name="Arrow: Right 3">
            <a:extLst>
              <a:ext uri="{FF2B5EF4-FFF2-40B4-BE49-F238E27FC236}">
                <a16:creationId xmlns:a16="http://schemas.microsoft.com/office/drawing/2014/main" id="{5E314DB4-DCBA-4356-B33C-CDF3941B4C7A}"/>
              </a:ext>
            </a:extLst>
          </p:cNvPr>
          <p:cNvSpPr/>
          <p:nvPr/>
        </p:nvSpPr>
        <p:spPr>
          <a:xfrm rot="3474852">
            <a:off x="6912510" y="4014095"/>
            <a:ext cx="285521" cy="24144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51A7D02-BBC4-47C5-B5E7-B6B69583094B}"/>
              </a:ext>
            </a:extLst>
          </p:cNvPr>
          <p:cNvPicPr>
            <a:picLocks noChangeAspect="1"/>
          </p:cNvPicPr>
          <p:nvPr/>
        </p:nvPicPr>
        <p:blipFill>
          <a:blip r:embed="rId3"/>
          <a:stretch>
            <a:fillRect/>
          </a:stretch>
        </p:blipFill>
        <p:spPr>
          <a:xfrm rot="7383392">
            <a:off x="6266633" y="5089801"/>
            <a:ext cx="262151" cy="298730"/>
          </a:xfrm>
          <a:prstGeom prst="rect">
            <a:avLst/>
          </a:prstGeom>
        </p:spPr>
      </p:pic>
      <p:pic>
        <p:nvPicPr>
          <p:cNvPr id="12" name="Picture 11">
            <a:extLst>
              <a:ext uri="{FF2B5EF4-FFF2-40B4-BE49-F238E27FC236}">
                <a16:creationId xmlns:a16="http://schemas.microsoft.com/office/drawing/2014/main" id="{5A4A73D9-8C76-4695-8134-FCA2DB9068F8}"/>
              </a:ext>
            </a:extLst>
          </p:cNvPr>
          <p:cNvPicPr>
            <a:picLocks noChangeAspect="1"/>
          </p:cNvPicPr>
          <p:nvPr/>
        </p:nvPicPr>
        <p:blipFill>
          <a:blip r:embed="rId3"/>
          <a:stretch>
            <a:fillRect/>
          </a:stretch>
        </p:blipFill>
        <p:spPr>
          <a:xfrm rot="14675146">
            <a:off x="5580017" y="3981538"/>
            <a:ext cx="262151" cy="298730"/>
          </a:xfrm>
          <a:prstGeom prst="rect">
            <a:avLst/>
          </a:prstGeom>
        </p:spPr>
      </p:pic>
    </p:spTree>
    <p:extLst>
      <p:ext uri="{BB962C8B-B14F-4D97-AF65-F5344CB8AC3E}">
        <p14:creationId xmlns:p14="http://schemas.microsoft.com/office/powerpoint/2010/main" val="2527471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225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n Shaking Hands.jpg"/>
          <p:cNvPicPr>
            <a:picLocks noChangeAspect="1"/>
          </p:cNvPicPr>
          <p:nvPr/>
        </p:nvPicPr>
        <p:blipFill rotWithShape="1">
          <a:blip r:embed="rId3"/>
          <a:srcRect/>
          <a:stretch/>
        </p:blipFill>
        <p:spPr>
          <a:xfrm>
            <a:off x="0" y="-16056"/>
            <a:ext cx="12192000" cy="6874056"/>
          </a:xfrm>
          <a:prstGeom prst="rect">
            <a:avLst/>
          </a:prstGeom>
        </p:spPr>
      </p:pic>
      <p:sp>
        <p:nvSpPr>
          <p:cNvPr id="13" name="Rectangle 12">
            <a:extLst>
              <a:ext uri="{FF2B5EF4-FFF2-40B4-BE49-F238E27FC236}">
                <a16:creationId xmlns:a16="http://schemas.microsoft.com/office/drawing/2014/main" id="{222F02BD-2D0D-492F-9EC2-2CDCE37D0CE9}"/>
              </a:ext>
            </a:extLst>
          </p:cNvPr>
          <p:cNvSpPr/>
          <p:nvPr/>
        </p:nvSpPr>
        <p:spPr>
          <a:xfrm>
            <a:off x="3272416" y="186184"/>
            <a:ext cx="5647168" cy="84582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I. introductions</a:t>
            </a:r>
          </a:p>
        </p:txBody>
      </p:sp>
      <p:sp>
        <p:nvSpPr>
          <p:cNvPr id="23" name="Footer Placeholder 4">
            <a:extLst>
              <a:ext uri="{FF2B5EF4-FFF2-40B4-BE49-F238E27FC236}">
                <a16:creationId xmlns:a16="http://schemas.microsoft.com/office/drawing/2014/main" id="{1432578D-27B1-4232-918D-DF814716E4D3}"/>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a:t>
            </a:r>
          </a:p>
        </p:txBody>
      </p:sp>
      <p:sp>
        <p:nvSpPr>
          <p:cNvPr id="24" name="Slide Number Placeholder 5">
            <a:extLst>
              <a:ext uri="{FF2B5EF4-FFF2-40B4-BE49-F238E27FC236}">
                <a16:creationId xmlns:a16="http://schemas.microsoft.com/office/drawing/2014/main" id="{B014109F-C645-41F0-883D-6C1C88C93C5F}"/>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pPr/>
              <a:t>33</a:t>
            </a:fld>
            <a:endParaRPr lang="en-US" dirty="0"/>
          </a:p>
        </p:txBody>
      </p:sp>
      <p:sp>
        <p:nvSpPr>
          <p:cNvPr id="25" name="Footer Placeholder 4">
            <a:extLst>
              <a:ext uri="{FF2B5EF4-FFF2-40B4-BE49-F238E27FC236}">
                <a16:creationId xmlns:a16="http://schemas.microsoft.com/office/drawing/2014/main" id="{96A71BD3-1347-42BE-9292-3610CD5B718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8617404" cy="690564"/>
          </a:xfrm>
        </p:spPr>
        <p:txBody>
          <a:bodyPr>
            <a:noAutofit/>
          </a:bodyPr>
          <a:lstStyle/>
          <a:p>
            <a:r>
              <a:rPr lang="en-US" sz="3600" b="0" dirty="0"/>
              <a:t>J. Introductions  (30-second version)</a:t>
            </a:r>
          </a:p>
        </p:txBody>
      </p:sp>
      <p:sp>
        <p:nvSpPr>
          <p:cNvPr id="3" name="Content Placeholder 2"/>
          <p:cNvSpPr>
            <a:spLocks noGrp="1"/>
          </p:cNvSpPr>
          <p:nvPr>
            <p:ph type="body" sz="quarter" idx="13"/>
          </p:nvPr>
        </p:nvSpPr>
        <p:spPr/>
        <p:txBody>
          <a:bodyPr>
            <a:normAutofit/>
          </a:bodyPr>
          <a:lstStyle/>
          <a:p>
            <a:pPr marL="514350" indent="-514350">
              <a:lnSpc>
                <a:spcPct val="100000"/>
              </a:lnSpc>
              <a:spcAft>
                <a:spcPts val="1200"/>
              </a:spcAft>
              <a:buFont typeface="+mj-lt"/>
              <a:buAutoNum type="arabicPeriod"/>
            </a:pPr>
            <a:r>
              <a:rPr lang="en-US" sz="2400" dirty="0"/>
              <a:t>Your name and organization</a:t>
            </a:r>
          </a:p>
          <a:p>
            <a:pPr marL="514350" indent="-514350">
              <a:lnSpc>
                <a:spcPct val="100000"/>
              </a:lnSpc>
              <a:spcAft>
                <a:spcPts val="1200"/>
              </a:spcAft>
              <a:buFont typeface="+mj-lt"/>
              <a:buAutoNum type="arabicPeriod"/>
            </a:pPr>
            <a:r>
              <a:rPr lang="en-US" sz="2400" dirty="0"/>
              <a:t>Your title and the length of time that you have been with your organization</a:t>
            </a:r>
          </a:p>
          <a:p>
            <a:pPr marL="514350" indent="-514350">
              <a:lnSpc>
                <a:spcPct val="100000"/>
              </a:lnSpc>
              <a:spcAft>
                <a:spcPts val="1200"/>
              </a:spcAft>
              <a:buFont typeface="+mj-lt"/>
              <a:buAutoNum type="arabicPeriod"/>
            </a:pPr>
            <a:r>
              <a:rPr lang="en-US" sz="2400" dirty="0"/>
              <a:t>Your past experience with facilitation</a:t>
            </a:r>
          </a:p>
        </p:txBody>
      </p:sp>
      <p:sp>
        <p:nvSpPr>
          <p:cNvPr id="5" name="TextBox 4"/>
          <p:cNvSpPr txBox="1"/>
          <p:nvPr/>
        </p:nvSpPr>
        <p:spPr>
          <a:xfrm>
            <a:off x="10945812" y="571501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0-11</a:t>
            </a:r>
          </a:p>
        </p:txBody>
      </p:sp>
      <p:sp>
        <p:nvSpPr>
          <p:cNvPr id="6" name="TextBox 5"/>
          <p:cNvSpPr txBox="1"/>
          <p:nvPr/>
        </p:nvSpPr>
        <p:spPr>
          <a:xfrm>
            <a:off x="11087266" y="281788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Footer Placeholder 4">
            <a:extLst>
              <a:ext uri="{FF2B5EF4-FFF2-40B4-BE49-F238E27FC236}">
                <a16:creationId xmlns:a16="http://schemas.microsoft.com/office/drawing/2014/main" id="{C727115A-BA09-4F38-9825-7967B10B1283}"/>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8" name="Slide Number Placeholder 5">
            <a:extLst>
              <a:ext uri="{FF2B5EF4-FFF2-40B4-BE49-F238E27FC236}">
                <a16:creationId xmlns:a16="http://schemas.microsoft.com/office/drawing/2014/main" id="{9E56A164-6E11-4488-9D7F-2A095597AB02}"/>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34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772126" y="953418"/>
            <a:ext cx="6493186" cy="897115"/>
            <a:chOff x="302951" y="2633886"/>
            <a:chExt cx="8657581" cy="1196154"/>
          </a:xfrm>
        </p:grpSpPr>
        <p:sp>
          <p:nvSpPr>
            <p:cNvPr id="17" name="Rectangle 16"/>
            <p:cNvSpPr/>
            <p:nvPr/>
          </p:nvSpPr>
          <p:spPr>
            <a:xfrm>
              <a:off x="342943" y="2883781"/>
              <a:ext cx="6830240" cy="946259"/>
            </a:xfrm>
            <a:prstGeom prst="rect">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Title 1"/>
            <p:cNvSpPr txBox="1">
              <a:spLocks/>
            </p:cNvSpPr>
            <p:nvPr/>
          </p:nvSpPr>
          <p:spPr>
            <a:xfrm>
              <a:off x="302951" y="2633886"/>
              <a:ext cx="8657581" cy="1143000"/>
            </a:xfrm>
            <a:prstGeom prst="rect">
              <a:avLst/>
            </a:prstGeom>
          </p:spPr>
          <p:txBody>
            <a:bodyPr vert="horz" lIns="68580" tIns="34290" rIns="68580" bIns="34290" rtlCol="0" anchor="ctr">
              <a:noAutofit/>
            </a:bodyPr>
            <a:lstStyle/>
            <a:p>
              <a:pPr algn="ctr" defTabSz="342900">
                <a:lnSpc>
                  <a:spcPts val="4695"/>
                </a:lnSpc>
                <a:spcBef>
                  <a:spcPct val="0"/>
                </a:spcBef>
                <a:defRPr/>
              </a:pPr>
              <a:r>
                <a:rPr lang="en-US" sz="4050" cap="all" dirty="0">
                  <a:solidFill>
                    <a:schemeClr val="bg1"/>
                  </a:solidFill>
                  <a:latin typeface="Arial" panose="020B0604020202020204" pitchFamily="34" charset="0"/>
                  <a:ea typeface="+mj-ea"/>
                  <a:cs typeface="Arial" panose="020B0604020202020204" pitchFamily="34" charset="0"/>
                </a:rPr>
                <a:t>Raving facilitators,</a:t>
              </a:r>
            </a:p>
            <a:p>
              <a:pPr algn="ctr" defTabSz="342900">
                <a:lnSpc>
                  <a:spcPts val="4695"/>
                </a:lnSpc>
                <a:spcBef>
                  <a:spcPct val="0"/>
                </a:spcBef>
                <a:defRPr/>
              </a:pPr>
              <a:r>
                <a:rPr lang="en-US" sz="4050" b="1" cap="all" dirty="0">
                  <a:solidFill>
                    <a:schemeClr val="bg1"/>
                  </a:solidFill>
                  <a:latin typeface="Arial" panose="020B0604020202020204" pitchFamily="34" charset="0"/>
                  <a:ea typeface="+mj-ea"/>
                  <a:cs typeface="Arial" panose="020B0604020202020204" pitchFamily="34" charset="0"/>
                </a:rPr>
                <a:t>Share </a:t>
              </a:r>
              <a:r>
                <a:rPr lang="en-US" sz="4050" i="1" cap="all" dirty="0">
                  <a:solidFill>
                    <a:schemeClr val="bg1"/>
                  </a:solidFill>
                  <a:latin typeface="Arial" panose="020B0604020202020204" pitchFamily="34" charset="0"/>
                  <a:ea typeface="+mj-ea"/>
                  <a:cs typeface="Arial" panose="020B0604020202020204" pitchFamily="34" charset="0"/>
                </a:rPr>
                <a:t>your</a:t>
              </a:r>
              <a:r>
                <a:rPr lang="en-US" sz="4050" cap="all" dirty="0">
                  <a:solidFill>
                    <a:schemeClr val="bg1"/>
                  </a:solidFill>
                  <a:latin typeface="Arial" panose="020B0604020202020204" pitchFamily="34" charset="0"/>
                  <a:ea typeface="+mj-ea"/>
                  <a:cs typeface="Arial" panose="020B0604020202020204" pitchFamily="34" charset="0"/>
                </a:rPr>
                <a:t> </a:t>
              </a:r>
              <a:r>
                <a:rPr lang="en-US" sz="4050" b="1" cap="all" dirty="0">
                  <a:solidFill>
                    <a:schemeClr val="bg1"/>
                  </a:solidFill>
                  <a:latin typeface="Arial" panose="020B0604020202020204" pitchFamily="34" charset="0"/>
                  <a:ea typeface="+mj-ea"/>
                  <a:cs typeface="Arial" panose="020B0604020202020204" pitchFamily="34" charset="0"/>
                </a:rPr>
                <a:t>power!</a:t>
              </a:r>
            </a:p>
          </p:txBody>
        </p:sp>
      </p:grpSp>
      <p:sp>
        <p:nvSpPr>
          <p:cNvPr id="22"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21" name="Footer Placeholder 6">
            <a:extLst>
              <a:ext uri="{FF2B5EF4-FFF2-40B4-BE49-F238E27FC236}">
                <a16:creationId xmlns:a16="http://schemas.microsoft.com/office/drawing/2014/main" id="{33E0EDCC-387E-42D9-B79E-3717084A5786}"/>
              </a:ext>
            </a:extLst>
          </p:cNvPr>
          <p:cNvSpPr>
            <a:spLocks noGrp="1"/>
          </p:cNvSpPr>
          <p:nvPr>
            <p:ph type="ftr" sz="quarter" idx="11"/>
          </p:nvPr>
        </p:nvSpPr>
        <p:spPr/>
        <p:txBody>
          <a:bodyPr/>
          <a:lstStyle/>
          <a:p>
            <a:r>
              <a:rPr lang="en-US" dirty="0"/>
              <a:t>Copyright 1992-2015, Leadership Strategies, Inc. V15.02 </a:t>
            </a:r>
          </a:p>
        </p:txBody>
      </p:sp>
      <p:sp>
        <p:nvSpPr>
          <p:cNvPr id="3" name="Rectangle 2"/>
          <p:cNvSpPr/>
          <p:nvPr/>
        </p:nvSpPr>
        <p:spPr>
          <a:xfrm>
            <a:off x="1008966" y="1723209"/>
            <a:ext cx="10294705" cy="3477875"/>
          </a:xfrm>
          <a:prstGeom prst="rect">
            <a:avLst/>
          </a:prstGeom>
        </p:spPr>
        <p:txBody>
          <a:bodyPr wrap="square">
            <a:spAutoFit/>
          </a:bodyPr>
          <a:lstStyle/>
          <a:p>
            <a:pPr algn="r"/>
            <a:endParaRPr lang="en-US" b="1" i="1" dirty="0"/>
          </a:p>
          <a:p>
            <a:r>
              <a:rPr lang="en-US" sz="2800" b="1" dirty="0">
                <a:solidFill>
                  <a:schemeClr val="bg1"/>
                </a:solidFill>
                <a:latin typeface="Arial" panose="020B0604020202020204" pitchFamily="34" charset="0"/>
                <a:cs typeface="Arial" panose="020B0604020202020204" pitchFamily="34" charset="0"/>
              </a:rPr>
              <a:t>SHARE. </a:t>
            </a:r>
            <a:r>
              <a:rPr lang="en-US" dirty="0">
                <a:solidFill>
                  <a:schemeClr val="bg1"/>
                </a:solidFill>
                <a:latin typeface="Arial" panose="020B0604020202020204" pitchFamily="34" charset="0"/>
                <a:cs typeface="Arial" panose="020B0604020202020204" pitchFamily="34" charset="0"/>
              </a:rPr>
              <a:t>In your first 30 days after this course, let your classmates know your success in using the tools and techniques. </a:t>
            </a:r>
            <a:r>
              <a:rPr lang="en-US" b="1" i="1" dirty="0">
                <a:solidFill>
                  <a:schemeClr val="bg1"/>
                </a:solidFill>
                <a:latin typeface="Arial" panose="020B0604020202020204" pitchFamily="34" charset="0"/>
                <a:cs typeface="Arial" panose="020B0604020202020204" pitchFamily="34" charset="0"/>
              </a:rPr>
              <a:t>Like/follow us and post </a:t>
            </a:r>
            <a:r>
              <a:rPr lang="en-US" dirty="0">
                <a:solidFill>
                  <a:schemeClr val="bg1"/>
                </a:solidFill>
                <a:latin typeface="Arial" panose="020B0604020202020204" pitchFamily="34" charset="0"/>
                <a:cs typeface="Arial" panose="020B0604020202020204" pitchFamily="34" charset="0"/>
              </a:rPr>
              <a:t>on our social media:</a:t>
            </a:r>
          </a:p>
          <a:p>
            <a:endParaRPr lang="en-US" dirty="0">
              <a:solidFill>
                <a:schemeClr val="bg1"/>
              </a:solidFill>
            </a:endParaRPr>
          </a:p>
          <a:p>
            <a:pPr marL="1200150" lvl="2" indent="-285750">
              <a:buClr>
                <a:srgbClr val="009383"/>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Twitter -- @leadstrat </a:t>
            </a:r>
          </a:p>
          <a:p>
            <a:pPr marL="1200150" lvl="2" indent="-285750">
              <a:buClr>
                <a:srgbClr val="009383"/>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Facebook – www.facebook.com/leadstrat </a:t>
            </a:r>
          </a:p>
          <a:p>
            <a:pPr marL="1200150" lvl="2" indent="-285750">
              <a:buClr>
                <a:srgbClr val="009383"/>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LinkedIn – search “Leadership Strategies”</a:t>
            </a:r>
          </a:p>
          <a:p>
            <a:endParaRPr lang="en-US" sz="20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JOIN THE COMMUNITY.  </a:t>
            </a:r>
            <a:r>
              <a:rPr lang="en-US" dirty="0">
                <a:solidFill>
                  <a:schemeClr val="bg1"/>
                </a:solidFill>
                <a:latin typeface="Arial" panose="020B0604020202020204" pitchFamily="34" charset="0"/>
                <a:cs typeface="Arial" panose="020B0604020202020204" pitchFamily="34" charset="0"/>
              </a:rPr>
              <a:t>Become part of the community of thousands of facilitators who have taken The Effective Facilitator or who are interested in facilitation. See how facilitation has helped others and share your story.</a:t>
            </a:r>
          </a:p>
        </p:txBody>
      </p:sp>
      <p:sp>
        <p:nvSpPr>
          <p:cNvPr id="7" name="TextBox 6"/>
          <p:cNvSpPr txBox="1"/>
          <p:nvPr/>
        </p:nvSpPr>
        <p:spPr>
          <a:xfrm>
            <a:off x="2406427" y="5367607"/>
            <a:ext cx="7224583"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Download our meeting app LeadStrat! Mini Manual in the app!</a:t>
            </a:r>
          </a:p>
        </p:txBody>
      </p:sp>
      <p:grpSp>
        <p:nvGrpSpPr>
          <p:cNvPr id="8" name="Group 6"/>
          <p:cNvGrpSpPr>
            <a:grpSpLocks noChangeAspect="1"/>
          </p:cNvGrpSpPr>
          <p:nvPr/>
        </p:nvGrpSpPr>
        <p:grpSpPr bwMode="auto">
          <a:xfrm>
            <a:off x="4802772" y="5044158"/>
            <a:ext cx="5178660" cy="1266918"/>
            <a:chOff x="2411" y="3599"/>
            <a:chExt cx="3476" cy="798"/>
          </a:xfrm>
        </p:grpSpPr>
        <p:sp>
          <p:nvSpPr>
            <p:cNvPr id="11" name="Rectangle 8"/>
            <p:cNvSpPr>
              <a:spLocks noChangeArrowheads="1"/>
            </p:cNvSpPr>
            <p:nvPr/>
          </p:nvSpPr>
          <p:spPr bwMode="auto">
            <a:xfrm>
              <a:off x="4870" y="3599"/>
              <a:ext cx="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i="1" dirty="0">
                  <a:solidFill>
                    <a:srgbClr val="1F497D"/>
                  </a:solidFill>
                  <a:latin typeface="Calibri" panose="020F0502020204030204" pitchFamily="34" charset="0"/>
                </a:rPr>
                <a:t> </a:t>
              </a:r>
              <a:endParaRPr lang="en-US" altLang="en-US" sz="1350" dirty="0"/>
            </a:p>
          </p:txBody>
        </p:sp>
        <p:sp>
          <p:nvSpPr>
            <p:cNvPr id="13" name="Rectangle 10"/>
            <p:cNvSpPr>
              <a:spLocks noChangeArrowheads="1"/>
            </p:cNvSpPr>
            <p:nvPr/>
          </p:nvSpPr>
          <p:spPr bwMode="auto">
            <a:xfrm>
              <a:off x="5314" y="3599"/>
              <a:ext cx="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i="1" dirty="0">
                  <a:solidFill>
                    <a:srgbClr val="1F497D"/>
                  </a:solidFill>
                  <a:latin typeface="Calibri" panose="020F0502020204030204" pitchFamily="34" charset="0"/>
                </a:rPr>
                <a:t> </a:t>
              </a:r>
              <a:endParaRPr lang="en-US" altLang="en-US" sz="1350" dirty="0"/>
            </a:p>
          </p:txBody>
        </p:sp>
        <p:sp>
          <p:nvSpPr>
            <p:cNvPr id="15" name="Rectangle 12"/>
            <p:cNvSpPr>
              <a:spLocks noChangeArrowheads="1"/>
            </p:cNvSpPr>
            <p:nvPr/>
          </p:nvSpPr>
          <p:spPr bwMode="auto">
            <a:xfrm>
              <a:off x="5856" y="3599"/>
              <a:ext cx="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b="1" i="1" dirty="0">
                  <a:solidFill>
                    <a:srgbClr val="1F497D"/>
                  </a:solidFill>
                  <a:latin typeface="Calibri" panose="020F0502020204030204" pitchFamily="34" charset="0"/>
                </a:rPr>
                <a:t> </a:t>
              </a:r>
              <a:endParaRPr lang="en-US" altLang="en-US" sz="1350" dirty="0"/>
            </a:p>
          </p:txBody>
        </p:sp>
        <p:sp>
          <p:nvSpPr>
            <p:cNvPr id="18" name="Rectangle 13"/>
            <p:cNvSpPr>
              <a:spLocks noChangeArrowheads="1"/>
            </p:cNvSpPr>
            <p:nvPr/>
          </p:nvSpPr>
          <p:spPr bwMode="auto">
            <a:xfrm>
              <a:off x="2874" y="3737"/>
              <a:ext cx="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srgbClr val="000000"/>
                  </a:solidFill>
                  <a:latin typeface="Calibri" panose="020F0502020204030204" pitchFamily="34" charset="0"/>
                </a:rPr>
                <a:t> </a:t>
              </a:r>
              <a:endParaRPr lang="en-US" altLang="en-US" sz="1350" dirty="0"/>
            </a:p>
          </p:txBody>
        </p:sp>
        <p:pic>
          <p:nvPicPr>
            <p:cNvPr id="10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 y="4108"/>
              <a:ext cx="828"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5"/>
            <p:cNvSpPr>
              <a:spLocks noChangeArrowheads="1"/>
            </p:cNvSpPr>
            <p:nvPr/>
          </p:nvSpPr>
          <p:spPr bwMode="auto">
            <a:xfrm>
              <a:off x="3627" y="4030"/>
              <a:ext cx="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050" dirty="0">
                  <a:solidFill>
                    <a:srgbClr val="000000"/>
                  </a:solidFill>
                  <a:latin typeface="Calibri" panose="020F0502020204030204" pitchFamily="34" charset="0"/>
                </a:rPr>
                <a:t> </a:t>
              </a:r>
              <a:endParaRPr lang="en-US" altLang="en-US" sz="1350" dirty="0"/>
            </a:p>
          </p:txBody>
        </p:sp>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 y="4101"/>
              <a:ext cx="828"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7"/>
            <p:cNvSpPr>
              <a:spLocks noChangeArrowheads="1"/>
            </p:cNvSpPr>
            <p:nvPr/>
          </p:nvSpPr>
          <p:spPr bwMode="auto">
            <a:xfrm>
              <a:off x="4405" y="4022"/>
              <a:ext cx="3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25" dirty="0">
                  <a:solidFill>
                    <a:srgbClr val="000000"/>
                  </a:solidFill>
                  <a:latin typeface="Calibri" panose="020F0502020204030204" pitchFamily="34" charset="0"/>
                </a:rPr>
                <a:t> </a:t>
              </a:r>
              <a:endParaRPr lang="en-US" altLang="en-US" sz="1350" dirty="0"/>
            </a:p>
          </p:txBody>
        </p:sp>
      </p:grpSp>
    </p:spTree>
    <p:extLst>
      <p:ext uri="{BB962C8B-B14F-4D97-AF65-F5344CB8AC3E}">
        <p14:creationId xmlns:p14="http://schemas.microsoft.com/office/powerpoint/2010/main" val="302953092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ocess-orgchart.jpg"/>
          <p:cNvPicPr>
            <a:picLocks noChangeAspect="1"/>
          </p:cNvPicPr>
          <p:nvPr/>
        </p:nvPicPr>
        <p:blipFill>
          <a:blip r:embed="rId3">
            <a:alphaModFix/>
          </a:blip>
          <a:srcRect t="16097" b="28414"/>
          <a:stretch>
            <a:fillRect/>
          </a:stretch>
        </p:blipFill>
        <p:spPr>
          <a:xfrm>
            <a:off x="0" y="0"/>
            <a:ext cx="12192000" cy="3352800"/>
          </a:xfrm>
          <a:prstGeom prst="rect">
            <a:avLst/>
          </a:prstGeom>
        </p:spPr>
      </p:pic>
      <p:sp>
        <p:nvSpPr>
          <p:cNvPr id="10" name="Title 1">
            <a:extLst>
              <a:ext uri="{FF2B5EF4-FFF2-40B4-BE49-F238E27FC236}">
                <a16:creationId xmlns:a16="http://schemas.microsoft.com/office/drawing/2014/main" id="{C8E73729-0ADE-4CC7-8ACC-EDEACCEA4E58}"/>
              </a:ext>
            </a:extLst>
          </p:cNvPr>
          <p:cNvSpPr txBox="1">
            <a:spLocks/>
          </p:cNvSpPr>
          <p:nvPr/>
        </p:nvSpPr>
        <p:spPr>
          <a:xfrm>
            <a:off x="2010419" y="3733800"/>
            <a:ext cx="8368262" cy="1843880"/>
          </a:xfrm>
          <a:prstGeom prst="rect">
            <a:avLst/>
          </a:prstGeom>
        </p:spPr>
        <p:txBody>
          <a:bodyPr vert="horz" lIns="91440" tIns="45720" rIns="91440" bIns="45720" rtlCol="0" anchor="t">
            <a:noAutofit/>
          </a:bodyPr>
          <a:lstStyle/>
          <a:p>
            <a:pPr algn="ctr">
              <a:lnSpc>
                <a:spcPts val="60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II. The Facilitation Process</a:t>
            </a:r>
          </a:p>
        </p:txBody>
      </p:sp>
      <p:sp>
        <p:nvSpPr>
          <p:cNvPr id="13" name="Footer Placeholder 4">
            <a:extLst>
              <a:ext uri="{FF2B5EF4-FFF2-40B4-BE49-F238E27FC236}">
                <a16:creationId xmlns:a16="http://schemas.microsoft.com/office/drawing/2014/main" id="{946F9D7C-F280-4F7C-84FB-C85226FE2718}"/>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F3B26B05-6603-4814-A148-8DF0B8B546D4}"/>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36</a:t>
            </a:fld>
            <a:endParaRPr lang="en-US" dirty="0">
              <a:solidFill>
                <a:schemeClr val="bg1"/>
              </a:solidFil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The Effective Facilitator</a:t>
            </a:r>
          </a:p>
        </p:txBody>
      </p:sp>
      <p:sp>
        <p:nvSpPr>
          <p:cNvPr id="6" name="Content Placeholder 5"/>
          <p:cNvSpPr>
            <a:spLocks noGrp="1"/>
          </p:cNvSpPr>
          <p:nvPr>
            <p:ph type="body" sz="quarter" idx="13"/>
          </p:nvPr>
        </p:nvSpPr>
        <p:spPr/>
        <p:txBody>
          <a:bodyPr>
            <a:noAutofit/>
          </a:bodyPr>
          <a:lstStyle/>
          <a:p>
            <a:pPr marL="0" indent="0">
              <a:lnSpc>
                <a:spcPct val="100000"/>
              </a:lnSpc>
              <a:spcAft>
                <a:spcPts val="1800"/>
              </a:spcAft>
              <a:buNone/>
            </a:pPr>
            <a:r>
              <a:rPr lang="en-US" sz="2400" dirty="0">
                <a:solidFill>
                  <a:srgbClr val="F26522"/>
                </a:solidFill>
              </a:rPr>
              <a:t>THE FACILITATION PROCESS</a:t>
            </a:r>
            <a:endParaRPr lang="en-US" sz="2400" dirty="0"/>
          </a:p>
          <a:p>
            <a:pPr marL="514350" indent="-514350">
              <a:lnSpc>
                <a:spcPct val="100000"/>
              </a:lnSpc>
              <a:spcAft>
                <a:spcPts val="1800"/>
              </a:spcAft>
              <a:buFont typeface="+mj-lt"/>
              <a:buAutoNum type="alphaUcPeriod"/>
            </a:pPr>
            <a:r>
              <a:rPr lang="en-US" sz="2400" dirty="0"/>
              <a:t>What is a Facilitated Session?</a:t>
            </a:r>
          </a:p>
          <a:p>
            <a:pPr marL="514350" indent="-514350">
              <a:lnSpc>
                <a:spcPct val="100000"/>
              </a:lnSpc>
              <a:spcAft>
                <a:spcPts val="1800"/>
              </a:spcAft>
              <a:buFont typeface="+mj-lt"/>
              <a:buAutoNum type="alphaUcPeriod"/>
            </a:pPr>
            <a:r>
              <a:rPr lang="en-US" sz="2400" dirty="0"/>
              <a:t>When is Facilitation Appropriate? </a:t>
            </a:r>
          </a:p>
          <a:p>
            <a:pPr marL="514350" indent="-514350">
              <a:lnSpc>
                <a:spcPct val="100000"/>
              </a:lnSpc>
              <a:spcAft>
                <a:spcPts val="1800"/>
              </a:spcAft>
              <a:buFont typeface="+mj-lt"/>
              <a:buAutoNum type="alphaUcPeriod"/>
            </a:pPr>
            <a:r>
              <a:rPr lang="en-US" sz="2400" dirty="0"/>
              <a:t>What Types of Sessions Might Be Facilitated?</a:t>
            </a:r>
          </a:p>
          <a:p>
            <a:pPr marL="514350" indent="-514350">
              <a:lnSpc>
                <a:spcPct val="100000"/>
              </a:lnSpc>
              <a:spcAft>
                <a:spcPts val="1800"/>
              </a:spcAft>
              <a:buFont typeface="+mj-lt"/>
              <a:buAutoNum type="alphaUcPeriod"/>
            </a:pPr>
            <a:r>
              <a:rPr lang="en-US" sz="2400" dirty="0"/>
              <a:t>What is the Facilitator’s Role?</a:t>
            </a:r>
          </a:p>
          <a:p>
            <a:pPr marL="514350" indent="-514350">
              <a:lnSpc>
                <a:spcPct val="100000"/>
              </a:lnSpc>
              <a:spcAft>
                <a:spcPts val="1800"/>
              </a:spcAft>
              <a:buFont typeface="+mj-lt"/>
              <a:buAutoNum type="alphaUcPeriod"/>
            </a:pPr>
            <a:r>
              <a:rPr lang="en-US" sz="2400" dirty="0"/>
              <a:t>What Other Roles Exist?</a:t>
            </a:r>
          </a:p>
        </p:txBody>
      </p:sp>
      <p:sp>
        <p:nvSpPr>
          <p:cNvPr id="9" name="Footer Placeholder 4">
            <a:extLst>
              <a:ext uri="{FF2B5EF4-FFF2-40B4-BE49-F238E27FC236}">
                <a16:creationId xmlns:a16="http://schemas.microsoft.com/office/drawing/2014/main" id="{96446DA0-4F79-4480-8383-EB3A6195A259}"/>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0" name="Slide Number Placeholder 5">
            <a:extLst>
              <a:ext uri="{FF2B5EF4-FFF2-40B4-BE49-F238E27FC236}">
                <a16:creationId xmlns:a16="http://schemas.microsoft.com/office/drawing/2014/main" id="{F4802292-6E21-4B2D-BA07-5FB5EF318075}"/>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37</a:t>
            </a:fld>
            <a:endParaRPr lang="en-US"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FC5886-930D-4CCF-A91E-4EF95395077B}"/>
              </a:ext>
            </a:extLst>
          </p:cNvPr>
          <p:cNvSpPr>
            <a:spLocks noGrp="1"/>
          </p:cNvSpPr>
          <p:nvPr>
            <p:ph type="title"/>
          </p:nvPr>
        </p:nvSpPr>
        <p:spPr>
          <a:xfrm>
            <a:off x="685800" y="689771"/>
            <a:ext cx="9457441" cy="1243007"/>
          </a:xfrm>
        </p:spPr>
        <p:txBody>
          <a:bodyPr>
            <a:normAutofit fontScale="90000"/>
          </a:bodyPr>
          <a:lstStyle/>
          <a:p>
            <a:pPr marL="914400" indent="-914400">
              <a:buFont typeface="+mj-lt"/>
              <a:buAutoNum type="alphaUcPeriod"/>
            </a:pPr>
            <a:r>
              <a:rPr lang="en-US" dirty="0">
                <a:latin typeface="Arial" panose="020B0604020202020204" pitchFamily="34" charset="0"/>
                <a:cs typeface="Arial" panose="020B0604020202020204" pitchFamily="34" charset="0"/>
              </a:rPr>
              <a:t>WHAT IS A FACILITATED SESSION?</a:t>
            </a:r>
          </a:p>
        </p:txBody>
      </p:sp>
      <p:sp>
        <p:nvSpPr>
          <p:cNvPr id="3" name="Footer Placeholder 4">
            <a:extLst>
              <a:ext uri="{FF2B5EF4-FFF2-40B4-BE49-F238E27FC236}">
                <a16:creationId xmlns:a16="http://schemas.microsoft.com/office/drawing/2014/main" id="{CE17D4B7-92F2-4A7B-9315-CFD6A13DEA73}"/>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4" name="Slide Number Placeholder 5">
            <a:extLst>
              <a:ext uri="{FF2B5EF4-FFF2-40B4-BE49-F238E27FC236}">
                <a16:creationId xmlns:a16="http://schemas.microsoft.com/office/drawing/2014/main" id="{FDCEF4EF-0182-4260-8DF8-60CDC828ACE9}"/>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38</a:t>
            </a:fld>
            <a:endParaRPr lang="en-US" dirty="0">
              <a:solidFill>
                <a:schemeClr val="bg1"/>
              </a:solidFil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0" dirty="0"/>
              <a:t>A. What is a Facilitated Session?</a:t>
            </a:r>
          </a:p>
        </p:txBody>
      </p:sp>
      <p:sp>
        <p:nvSpPr>
          <p:cNvPr id="5" name="Content Placeholder 4"/>
          <p:cNvSpPr>
            <a:spLocks noGrp="1"/>
          </p:cNvSpPr>
          <p:nvPr>
            <p:ph type="body" sz="quarter" idx="13"/>
          </p:nvPr>
        </p:nvSpPr>
        <p:spPr/>
        <p:txBody>
          <a:bodyPr>
            <a:normAutofit/>
          </a:bodyPr>
          <a:lstStyle/>
          <a:p>
            <a:pPr marL="0" indent="0">
              <a:lnSpc>
                <a:spcPct val="150000"/>
              </a:lnSpc>
              <a:buNone/>
            </a:pPr>
            <a:r>
              <a:rPr lang="en-US" sz="2400" dirty="0"/>
              <a:t>A </a:t>
            </a:r>
            <a:r>
              <a:rPr lang="en-US" sz="2400" dirty="0">
                <a:solidFill>
                  <a:srgbClr val="F26522"/>
                </a:solidFill>
              </a:rPr>
              <a:t>highly structured </a:t>
            </a:r>
            <a:r>
              <a:rPr lang="en-US" sz="2400" dirty="0"/>
              <a:t>meeting in which the meeting leader </a:t>
            </a:r>
            <a:r>
              <a:rPr lang="en-US" sz="2400" dirty="0">
                <a:solidFill>
                  <a:srgbClr val="002C54"/>
                </a:solidFill>
              </a:rPr>
              <a:t>(the facilitator)</a:t>
            </a:r>
            <a:r>
              <a:rPr lang="en-US" sz="2400" dirty="0">
                <a:solidFill>
                  <a:srgbClr val="F26522"/>
                </a:solidFill>
              </a:rPr>
              <a:t> guides </a:t>
            </a:r>
            <a:r>
              <a:rPr lang="en-US" sz="2400" dirty="0"/>
              <a:t>the participants through a series of </a:t>
            </a:r>
            <a:r>
              <a:rPr lang="en-US" sz="2400" dirty="0">
                <a:solidFill>
                  <a:srgbClr val="F26522"/>
                </a:solidFill>
              </a:rPr>
              <a:t>pre-defined steps </a:t>
            </a:r>
            <a:r>
              <a:rPr lang="en-US" sz="2400" dirty="0"/>
              <a:t>to arrive at a result that is </a:t>
            </a:r>
            <a:r>
              <a:rPr lang="en-US" sz="2400" dirty="0">
                <a:solidFill>
                  <a:srgbClr val="F26522"/>
                </a:solidFill>
              </a:rPr>
              <a:t>created, understood, and accepted</a:t>
            </a:r>
            <a:r>
              <a:rPr lang="en-US" sz="2400" dirty="0"/>
              <a:t> by all participants.</a:t>
            </a:r>
          </a:p>
          <a:p>
            <a:pPr marL="0" indent="0">
              <a:buNone/>
            </a:pPr>
            <a:endParaRPr lang="en-US" sz="3700" dirty="0"/>
          </a:p>
        </p:txBody>
      </p:sp>
      <p:sp>
        <p:nvSpPr>
          <p:cNvPr id="6" name="TextBox 5"/>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0-14</a:t>
            </a:r>
          </a:p>
        </p:txBody>
      </p:sp>
      <p:sp>
        <p:nvSpPr>
          <p:cNvPr id="3" name="TextBox 2"/>
          <p:cNvSpPr txBox="1"/>
          <p:nvPr/>
        </p:nvSpPr>
        <p:spPr>
          <a:xfrm>
            <a:off x="4487925" y="5139544"/>
            <a:ext cx="3932487" cy="769441"/>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ED = RD X CD</a:t>
            </a:r>
            <a:endParaRPr lang="en-US" b="1" dirty="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6FFEFC76-16CB-4EE4-88F6-C7F0FFA6852B}"/>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8" name="Slide Number Placeholder 5">
            <a:extLst>
              <a:ext uri="{FF2B5EF4-FFF2-40B4-BE49-F238E27FC236}">
                <a16:creationId xmlns:a16="http://schemas.microsoft.com/office/drawing/2014/main" id="{529C2A16-4D95-494A-B039-1F596AF8C437}"/>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39</a:t>
            </a:fld>
            <a:endParaRPr lang="en-US"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 Vision Sky Telescope.jpg"/>
          <p:cNvPicPr>
            <a:picLocks noChangeAspect="1"/>
          </p:cNvPicPr>
          <p:nvPr/>
        </p:nvPicPr>
        <p:blipFill rotWithShape="1">
          <a:blip r:embed="rId3"/>
          <a:srcRect l="1" r="1"/>
          <a:stretch/>
        </p:blipFill>
        <p:spPr>
          <a:xfrm>
            <a:off x="0" y="0"/>
            <a:ext cx="12191999" cy="6858000"/>
          </a:xfrm>
          <a:prstGeom prst="rect">
            <a:avLst/>
          </a:prstGeom>
        </p:spPr>
      </p:pic>
      <p:sp>
        <p:nvSpPr>
          <p:cNvPr id="14" name="Footer Placeholder 4">
            <a:extLst>
              <a:ext uri="{FF2B5EF4-FFF2-40B4-BE49-F238E27FC236}">
                <a16:creationId xmlns:a16="http://schemas.microsoft.com/office/drawing/2014/main" id="{EF516FDB-2592-4373-8B46-8C3E88480C5F}"/>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E78D5EF5-F967-4AD4-9EB5-19CE2BE6231B}"/>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a:t>
            </a:fld>
            <a:endParaRPr lang="en-US" dirty="0">
              <a:solidFill>
                <a:schemeClr val="bg1"/>
              </a:solidFill>
            </a:endParaRPr>
          </a:p>
        </p:txBody>
      </p:sp>
      <p:sp>
        <p:nvSpPr>
          <p:cNvPr id="18" name="Footer Placeholder 4">
            <a:extLst>
              <a:ext uri="{FF2B5EF4-FFF2-40B4-BE49-F238E27FC236}">
                <a16:creationId xmlns:a16="http://schemas.microsoft.com/office/drawing/2014/main" id="{ED6AD844-DD22-41D9-B971-F64225D8940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23" name="Title 1">
            <a:extLst>
              <a:ext uri="{FF2B5EF4-FFF2-40B4-BE49-F238E27FC236}">
                <a16:creationId xmlns:a16="http://schemas.microsoft.com/office/drawing/2014/main" id="{71D3E54B-C7C8-40F6-8341-4A634ABA3FBA}"/>
              </a:ext>
            </a:extLst>
          </p:cNvPr>
          <p:cNvSpPr txBox="1">
            <a:spLocks/>
          </p:cNvSpPr>
          <p:nvPr/>
        </p:nvSpPr>
        <p:spPr>
          <a:xfrm>
            <a:off x="2809902" y="250372"/>
            <a:ext cx="6572193" cy="960121"/>
          </a:xfrm>
          <a:prstGeom prst="rect">
            <a:avLst/>
          </a:prstGeom>
          <a:solidFill>
            <a:srgbClr val="00C7B1"/>
          </a:solidFill>
        </p:spPr>
        <p:txBody>
          <a:bodyPr vert="horz" wrap="none" lIns="91440" tIns="45720" rIns="91440" bIns="45720" rtlCol="0" anchor="t" anchorCtr="0">
            <a:noAutofit/>
          </a:bodyPr>
          <a:lstStyle/>
          <a:p>
            <a:pPr algn="ctr">
              <a:lnSpc>
                <a:spcPts val="6260"/>
              </a:lnSpc>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a. Course objectives</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FA3453-A120-4EA2-A319-1BEE576E2B64}"/>
              </a:ext>
            </a:extLst>
          </p:cNvPr>
          <p:cNvSpPr>
            <a:spLocks noGrp="1"/>
          </p:cNvSpPr>
          <p:nvPr>
            <p:ph type="title"/>
          </p:nvPr>
        </p:nvSpPr>
        <p:spPr>
          <a:xfrm>
            <a:off x="685800" y="689771"/>
            <a:ext cx="9617697" cy="1243007"/>
          </a:xfrm>
        </p:spPr>
        <p:txBody>
          <a:bodyPr>
            <a:normAutofit fontScale="90000"/>
          </a:bodyPr>
          <a:lstStyle/>
          <a:p>
            <a:pPr marL="914400" indent="-914400">
              <a:buFont typeface="+mj-lt"/>
              <a:buAutoNum type="alphaUcPeriod" startAt="2"/>
            </a:pPr>
            <a:r>
              <a:rPr lang="en-US" dirty="0">
                <a:latin typeface="Arial" panose="020B0604020202020204" pitchFamily="34" charset="0"/>
                <a:cs typeface="Arial" panose="020B0604020202020204" pitchFamily="34" charset="0"/>
              </a:rPr>
              <a:t>WHEN IS FACIITATION APPROPRIATE? </a:t>
            </a:r>
          </a:p>
        </p:txBody>
      </p:sp>
      <p:sp>
        <p:nvSpPr>
          <p:cNvPr id="6" name="Footer Placeholder 4">
            <a:extLst>
              <a:ext uri="{FF2B5EF4-FFF2-40B4-BE49-F238E27FC236}">
                <a16:creationId xmlns:a16="http://schemas.microsoft.com/office/drawing/2014/main" id="{BB89662C-A84D-4523-AFA7-B8B4B5CF3032}"/>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7" name="Slide Number Placeholder 5">
            <a:extLst>
              <a:ext uri="{FF2B5EF4-FFF2-40B4-BE49-F238E27FC236}">
                <a16:creationId xmlns:a16="http://schemas.microsoft.com/office/drawing/2014/main" id="{B3356242-CB4B-4E8F-9F2B-FDF585E67CD9}"/>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40</a:t>
            </a:fld>
            <a:endParaRPr lang="en-US" dirty="0">
              <a:solidFill>
                <a:schemeClr val="bg1"/>
              </a:solidFill>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Outside clients</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Internal customers</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Personally </a:t>
            </a:r>
          </a:p>
        </p:txBody>
      </p:sp>
      <p:sp>
        <p:nvSpPr>
          <p:cNvPr id="10" name="Content Placeholder 9">
            <a:extLst>
              <a:ext uri="{FF2B5EF4-FFF2-40B4-BE49-F238E27FC236}">
                <a16:creationId xmlns:a16="http://schemas.microsoft.com/office/drawing/2014/main" id="{209CFEB2-5B48-4452-8BE3-8D4B74428283}"/>
              </a:ext>
            </a:extLst>
          </p:cNvPr>
          <p:cNvSpPr>
            <a:spLocks noGrp="1"/>
          </p:cNvSpPr>
          <p:nvPr>
            <p:ph sz="half" idx="2"/>
          </p:nvPr>
        </p:nvSpPr>
        <p:spPr>
          <a:xfrm>
            <a:off x="6005513" y="1679552"/>
            <a:ext cx="5348287" cy="4403235"/>
          </a:xfrm>
        </p:spPr>
        <p:txBody>
          <a:bodyPr vert="horz" lIns="91440" tIns="45720" rIns="91440" bIns="45720" rtlCol="0">
            <a:normAutofit/>
          </a:bodyPr>
          <a:lstStyle/>
          <a:p>
            <a:pPr marL="342900" indent="-342900">
              <a:lnSpc>
                <a:spcPct val="100000"/>
              </a:lnSpc>
              <a:spcAft>
                <a:spcPts val="1200"/>
              </a:spcAft>
              <a:buClr>
                <a:srgbClr val="009383"/>
              </a:buClr>
              <a:buChar char="•"/>
            </a:pPr>
            <a:r>
              <a:rPr lang="en-US" b="0" dirty="0">
                <a:solidFill>
                  <a:schemeClr val="tx1"/>
                </a:solidFill>
              </a:rPr>
              <a:t>Large groups (over 16)</a:t>
            </a:r>
          </a:p>
          <a:p>
            <a:pPr marL="342900" indent="-342900">
              <a:lnSpc>
                <a:spcPct val="100000"/>
              </a:lnSpc>
              <a:spcAft>
                <a:spcPts val="1200"/>
              </a:spcAft>
              <a:buClr>
                <a:srgbClr val="009383"/>
              </a:buClr>
              <a:buChar char="•"/>
            </a:pPr>
            <a:r>
              <a:rPr lang="en-US" b="0" dirty="0">
                <a:solidFill>
                  <a:schemeClr val="tx1"/>
                </a:solidFill>
              </a:rPr>
              <a:t>Small groups (3-16) </a:t>
            </a:r>
          </a:p>
          <a:p>
            <a:pPr marL="342900" indent="-342900">
              <a:lnSpc>
                <a:spcPct val="100000"/>
              </a:lnSpc>
              <a:spcAft>
                <a:spcPts val="1200"/>
              </a:spcAft>
              <a:buClr>
                <a:srgbClr val="009383"/>
              </a:buClr>
              <a:buChar char="•"/>
            </a:pPr>
            <a:r>
              <a:rPr lang="en-US" b="0" dirty="0">
                <a:solidFill>
                  <a:schemeClr val="tx1"/>
                </a:solidFill>
              </a:rPr>
              <a:t>One-on-one (2) </a:t>
            </a:r>
          </a:p>
        </p:txBody>
      </p:sp>
      <p:sp>
        <p:nvSpPr>
          <p:cNvPr id="5" name="Title 4"/>
          <p:cNvSpPr>
            <a:spLocks noGrp="1"/>
          </p:cNvSpPr>
          <p:nvPr>
            <p:ph type="title"/>
          </p:nvPr>
        </p:nvSpPr>
        <p:spPr>
          <a:xfrm>
            <a:off x="657224" y="522072"/>
            <a:ext cx="8269061" cy="690564"/>
          </a:xfrm>
        </p:spPr>
        <p:txBody>
          <a:bodyPr>
            <a:noAutofit/>
          </a:bodyPr>
          <a:lstStyle/>
          <a:p>
            <a:r>
              <a:rPr lang="en-US" sz="3600" b="0" dirty="0"/>
              <a:t>B. When is Facilitation Appropriate?</a:t>
            </a:r>
          </a:p>
        </p:txBody>
      </p:sp>
      <p:sp>
        <p:nvSpPr>
          <p:cNvPr id="8" name="TextBox 7"/>
          <p:cNvSpPr txBox="1"/>
          <p:nvPr/>
        </p:nvSpPr>
        <p:spPr>
          <a:xfrm>
            <a:off x="10815975" y="563647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0-15</a:t>
            </a:r>
          </a:p>
        </p:txBody>
      </p:sp>
      <p:sp>
        <p:nvSpPr>
          <p:cNvPr id="9" name="TextBox 8"/>
          <p:cNvSpPr txBox="1"/>
          <p:nvPr/>
        </p:nvSpPr>
        <p:spPr>
          <a:xfrm>
            <a:off x="10843013" y="282701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1" name="Footer Placeholder 4">
            <a:extLst>
              <a:ext uri="{FF2B5EF4-FFF2-40B4-BE49-F238E27FC236}">
                <a16:creationId xmlns:a16="http://schemas.microsoft.com/office/drawing/2014/main" id="{01801FF0-C7A9-4EFC-9C3B-3A82609D54A7}"/>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Slide Number Placeholder 5">
            <a:extLst>
              <a:ext uri="{FF2B5EF4-FFF2-40B4-BE49-F238E27FC236}">
                <a16:creationId xmlns:a16="http://schemas.microsoft.com/office/drawing/2014/main" id="{34BB98DE-C6A1-49B0-9EB7-9B1624BB8563}"/>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41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68208B-858B-4784-AB1A-3BEE62C4466C}"/>
              </a:ext>
            </a:extLst>
          </p:cNvPr>
          <p:cNvSpPr>
            <a:spLocks noGrp="1"/>
          </p:cNvSpPr>
          <p:nvPr>
            <p:ph type="title"/>
          </p:nvPr>
        </p:nvSpPr>
        <p:spPr>
          <a:xfrm>
            <a:off x="685800" y="689771"/>
            <a:ext cx="7836031" cy="1243007"/>
          </a:xfrm>
        </p:spPr>
        <p:txBody>
          <a:bodyPr>
            <a:normAutofit fontScale="90000"/>
          </a:bodyPr>
          <a:lstStyle/>
          <a:p>
            <a:pPr marL="914400" indent="-914400">
              <a:buFont typeface="+mj-lt"/>
              <a:buAutoNum type="alphaUcPeriod" startAt="3"/>
            </a:pPr>
            <a:r>
              <a:rPr lang="en-US" dirty="0">
                <a:latin typeface="Arial" panose="020B0604020202020204" pitchFamily="34" charset="0"/>
                <a:cs typeface="Arial" panose="020B0604020202020204" pitchFamily="34" charset="0"/>
              </a:rPr>
              <a:t>WHAT TYPES OF SESSIONS? </a:t>
            </a:r>
          </a:p>
        </p:txBody>
      </p:sp>
      <p:sp>
        <p:nvSpPr>
          <p:cNvPr id="12" name="Footer Placeholder 4">
            <a:extLst>
              <a:ext uri="{FF2B5EF4-FFF2-40B4-BE49-F238E27FC236}">
                <a16:creationId xmlns:a16="http://schemas.microsoft.com/office/drawing/2014/main" id="{EE837C1C-E2DA-45A3-A572-A6E178EA7A04}"/>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3" name="Slide Number Placeholder 5">
            <a:extLst>
              <a:ext uri="{FF2B5EF4-FFF2-40B4-BE49-F238E27FC236}">
                <a16:creationId xmlns:a16="http://schemas.microsoft.com/office/drawing/2014/main" id="{AF1F0771-CEB0-4818-BCE6-230DE849D8E9}"/>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42</a:t>
            </a:fld>
            <a:endParaRPr lang="en-US" dirty="0">
              <a:solidFill>
                <a:schemeClr val="bg1"/>
              </a:solidFil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585857" y="1715360"/>
            <a:ext cx="5348287" cy="4403235"/>
          </a:xfrm>
        </p:spPr>
        <p:txBody>
          <a:bodyPr/>
          <a:lstStyle/>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Process Re-engineering</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Information Needs Analysis</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Process Modeling</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Data Modeling</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Procedure Design</a:t>
            </a:r>
          </a:p>
        </p:txBody>
      </p:sp>
      <p:sp>
        <p:nvSpPr>
          <p:cNvPr id="6" name="Content Placeholder 5"/>
          <p:cNvSpPr>
            <a:spLocks noGrp="1"/>
          </p:cNvSpPr>
          <p:nvPr>
            <p:ph sz="half" idx="2"/>
          </p:nvPr>
        </p:nvSpPr>
        <p:spPr>
          <a:xfrm>
            <a:off x="1237570" y="1715361"/>
            <a:ext cx="5348287" cy="4403235"/>
          </a:xfrm>
        </p:spPr>
        <p:txBody>
          <a:bodyPr/>
          <a:lstStyle/>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Strategic Planning</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Project Planning</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Status Reporting</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Issue Resolution</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Basic Process Improvement</a:t>
            </a:r>
          </a:p>
        </p:txBody>
      </p:sp>
      <p:sp>
        <p:nvSpPr>
          <p:cNvPr id="5" name="Title 4"/>
          <p:cNvSpPr>
            <a:spLocks noGrp="1"/>
          </p:cNvSpPr>
          <p:nvPr>
            <p:ph type="title"/>
          </p:nvPr>
        </p:nvSpPr>
        <p:spPr/>
        <p:txBody>
          <a:bodyPr>
            <a:normAutofit/>
          </a:bodyPr>
          <a:lstStyle/>
          <a:p>
            <a:r>
              <a:rPr lang="en-US" sz="3600" b="0" dirty="0"/>
              <a:t>C. What Types of Sessions?</a:t>
            </a:r>
          </a:p>
        </p:txBody>
      </p:sp>
      <p:sp>
        <p:nvSpPr>
          <p:cNvPr id="8" name="TextBox 7"/>
          <p:cNvSpPr txBox="1"/>
          <p:nvPr/>
        </p:nvSpPr>
        <p:spPr>
          <a:xfrm>
            <a:off x="10960031" y="586713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0-16</a:t>
            </a:r>
          </a:p>
        </p:txBody>
      </p:sp>
      <p:sp>
        <p:nvSpPr>
          <p:cNvPr id="9" name="TextBox 8"/>
          <p:cNvSpPr txBox="1"/>
          <p:nvPr/>
        </p:nvSpPr>
        <p:spPr>
          <a:xfrm>
            <a:off x="11349555" y="14639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Footer Placeholder 4">
            <a:extLst>
              <a:ext uri="{FF2B5EF4-FFF2-40B4-BE49-F238E27FC236}">
                <a16:creationId xmlns:a16="http://schemas.microsoft.com/office/drawing/2014/main" id="{5CB926D3-7F31-49D1-8137-DEFBD2AEB270}"/>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1" name="Slide Number Placeholder 5">
            <a:extLst>
              <a:ext uri="{FF2B5EF4-FFF2-40B4-BE49-F238E27FC236}">
                <a16:creationId xmlns:a16="http://schemas.microsoft.com/office/drawing/2014/main" id="{1F6E206E-A5CA-413E-BD58-E306825ADC13}"/>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43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D3FDAF-26E9-4781-B770-3735A46F597F}"/>
              </a:ext>
            </a:extLst>
          </p:cNvPr>
          <p:cNvSpPr>
            <a:spLocks noGrp="1"/>
          </p:cNvSpPr>
          <p:nvPr>
            <p:ph type="title"/>
          </p:nvPr>
        </p:nvSpPr>
        <p:spPr>
          <a:xfrm>
            <a:off x="685800" y="689771"/>
            <a:ext cx="8801867" cy="1243007"/>
          </a:xfrm>
        </p:spPr>
        <p:txBody>
          <a:bodyPr>
            <a:normAutofit fontScale="90000"/>
          </a:bodyPr>
          <a:lstStyle/>
          <a:p>
            <a:pPr marL="914400" indent="-914400">
              <a:buFont typeface="+mj-lt"/>
              <a:buAutoNum type="alphaUcPeriod" startAt="4"/>
            </a:pPr>
            <a:r>
              <a:rPr lang="en-US" sz="5000" dirty="0">
                <a:latin typeface="Arial" panose="020B0604020202020204" pitchFamily="34" charset="0"/>
                <a:cs typeface="Arial" panose="020B0604020202020204" pitchFamily="34" charset="0"/>
              </a:rPr>
              <a:t>THE FACILITATOR’S ROLE</a:t>
            </a:r>
          </a:p>
        </p:txBody>
      </p:sp>
      <p:sp>
        <p:nvSpPr>
          <p:cNvPr id="6" name="Footer Placeholder 4">
            <a:extLst>
              <a:ext uri="{FF2B5EF4-FFF2-40B4-BE49-F238E27FC236}">
                <a16:creationId xmlns:a16="http://schemas.microsoft.com/office/drawing/2014/main" id="{D7A5A828-6FE4-4379-9EA2-6A3EEAE30BDD}"/>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7" name="Slide Number Placeholder 5">
            <a:extLst>
              <a:ext uri="{FF2B5EF4-FFF2-40B4-BE49-F238E27FC236}">
                <a16:creationId xmlns:a16="http://schemas.microsoft.com/office/drawing/2014/main" id="{D0F30809-A569-4628-B30B-83A05AF0FB97}"/>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44</a:t>
            </a:fld>
            <a:endParaRPr lang="en-US" dirty="0">
              <a:solidFill>
                <a:schemeClr val="bg1"/>
              </a:solidFil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ountain-Climbing.jpg"/>
          <p:cNvPicPr>
            <a:picLocks noChangeAspect="1"/>
          </p:cNvPicPr>
          <p:nvPr/>
        </p:nvPicPr>
        <p:blipFill rotWithShape="1">
          <a:blip r:embed="rId3"/>
          <a:srcRect/>
          <a:stretch/>
        </p:blipFill>
        <p:spPr>
          <a:xfrm>
            <a:off x="0" y="1"/>
            <a:ext cx="12192000" cy="6889743"/>
          </a:xfrm>
          <a:prstGeom prst="rect">
            <a:avLst/>
          </a:prstGeom>
        </p:spPr>
      </p:pic>
      <p:sp>
        <p:nvSpPr>
          <p:cNvPr id="17" name="Rectangle 16"/>
          <p:cNvSpPr/>
          <p:nvPr/>
        </p:nvSpPr>
        <p:spPr>
          <a:xfrm>
            <a:off x="4898693" y="336293"/>
            <a:ext cx="2394613" cy="79386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GUIDE</a:t>
            </a:r>
          </a:p>
        </p:txBody>
      </p:sp>
      <p:sp>
        <p:nvSpPr>
          <p:cNvPr id="15" name="Footer Placeholder 4">
            <a:extLst>
              <a:ext uri="{FF2B5EF4-FFF2-40B4-BE49-F238E27FC236}">
                <a16:creationId xmlns:a16="http://schemas.microsoft.com/office/drawing/2014/main" id="{871862E4-4537-47EF-8448-64E86D3E3E19}"/>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a:t>
            </a:r>
          </a:p>
        </p:txBody>
      </p:sp>
      <p:sp>
        <p:nvSpPr>
          <p:cNvPr id="18" name="Slide Number Placeholder 5">
            <a:extLst>
              <a:ext uri="{FF2B5EF4-FFF2-40B4-BE49-F238E27FC236}">
                <a16:creationId xmlns:a16="http://schemas.microsoft.com/office/drawing/2014/main" id="{4E282E58-1F5E-4DA0-A18C-80821759FE80}"/>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lumMod val="50000"/>
                  </a:schemeClr>
                </a:solidFill>
              </a:rPr>
              <a:pPr/>
              <a:t>45</a:t>
            </a:fld>
            <a:endParaRPr lang="en-US" dirty="0">
              <a:solidFill>
                <a:schemeClr val="bg1">
                  <a:lumMod val="50000"/>
                </a:schemeClr>
              </a:solidFill>
            </a:endParaRPr>
          </a:p>
        </p:txBody>
      </p:sp>
      <p:sp>
        <p:nvSpPr>
          <p:cNvPr id="20" name="Footer Placeholder 4">
            <a:extLst>
              <a:ext uri="{FF2B5EF4-FFF2-40B4-BE49-F238E27FC236}">
                <a16:creationId xmlns:a16="http://schemas.microsoft.com/office/drawing/2014/main" id="{34138C5D-C7D9-4AC8-9073-45826A88CAF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a:stretch/>
        </p:blipFill>
        <p:spPr>
          <a:xfrm flipH="1">
            <a:off x="0" y="0"/>
            <a:ext cx="12192000" cy="6867284"/>
          </a:xfrm>
          <a:prstGeom prst="rect">
            <a:avLst/>
          </a:prstGeom>
        </p:spPr>
      </p:pic>
      <p:sp>
        <p:nvSpPr>
          <p:cNvPr id="17" name="Rectangle 16"/>
          <p:cNvSpPr/>
          <p:nvPr/>
        </p:nvSpPr>
        <p:spPr>
          <a:xfrm>
            <a:off x="4044971" y="278753"/>
            <a:ext cx="4102057" cy="81030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MOTIVATOR</a:t>
            </a:r>
          </a:p>
        </p:txBody>
      </p:sp>
      <p:sp>
        <p:nvSpPr>
          <p:cNvPr id="14" name="Footer Placeholder 4">
            <a:extLst>
              <a:ext uri="{FF2B5EF4-FFF2-40B4-BE49-F238E27FC236}">
                <a16:creationId xmlns:a16="http://schemas.microsoft.com/office/drawing/2014/main" id="{7339C9DB-208B-46B9-BA9D-CE164D1DEF56}"/>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258B9085-78B1-4716-8F33-C9A87E167BBC}"/>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46</a:t>
            </a:fld>
            <a:endParaRPr lang="en-US" dirty="0">
              <a:solidFill>
                <a:schemeClr val="bg1"/>
              </a:solidFill>
            </a:endParaRPr>
          </a:p>
        </p:txBody>
      </p:sp>
      <p:sp>
        <p:nvSpPr>
          <p:cNvPr id="18" name="Footer Placeholder 4">
            <a:extLst>
              <a:ext uri="{FF2B5EF4-FFF2-40B4-BE49-F238E27FC236}">
                <a16:creationId xmlns:a16="http://schemas.microsoft.com/office/drawing/2014/main" id="{91A2BF8D-EA27-4EBE-8828-E35F7C1DED7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idge-bw.jpg"/>
          <p:cNvPicPr>
            <a:picLocks noChangeAspect="1"/>
          </p:cNvPicPr>
          <p:nvPr/>
        </p:nvPicPr>
        <p:blipFill>
          <a:blip r:embed="rId3"/>
          <a:stretch>
            <a:fillRect/>
          </a:stretch>
        </p:blipFill>
        <p:spPr>
          <a:xfrm>
            <a:off x="0" y="11668"/>
            <a:ext cx="12192000" cy="6858000"/>
          </a:xfrm>
          <a:prstGeom prst="rect">
            <a:avLst/>
          </a:prstGeom>
        </p:spPr>
      </p:pic>
      <p:grpSp>
        <p:nvGrpSpPr>
          <p:cNvPr id="2" name="Group 8"/>
          <p:cNvGrpSpPr/>
          <p:nvPr/>
        </p:nvGrpSpPr>
        <p:grpSpPr>
          <a:xfrm>
            <a:off x="4218693" y="218377"/>
            <a:ext cx="6352862" cy="901505"/>
            <a:chOff x="1782276" y="2732834"/>
            <a:chExt cx="8831295" cy="1036717"/>
          </a:xfrm>
        </p:grpSpPr>
        <p:sp>
          <p:nvSpPr>
            <p:cNvPr id="17" name="Rectangle 16"/>
            <p:cNvSpPr/>
            <p:nvPr/>
          </p:nvSpPr>
          <p:spPr>
            <a:xfrm>
              <a:off x="1782276" y="2823292"/>
              <a:ext cx="5922390"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1955991" y="2732834"/>
              <a:ext cx="8657580" cy="946259"/>
            </a:xfrm>
            <a:prstGeom prst="rect">
              <a:avLst/>
            </a:prstGeom>
          </p:spPr>
          <p:txBody>
            <a:bodyPr vert="horz" lIns="91440" tIns="45720" rIns="91440" bIns="45720" rtlCol="0" anchor="ctr">
              <a:noAutofit/>
            </a:bodyPr>
            <a:lstStyle/>
            <a:p>
              <a:pP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Bridge builder</a:t>
              </a:r>
            </a:p>
          </p:txBody>
        </p:sp>
      </p:grpSp>
      <p:sp>
        <p:nvSpPr>
          <p:cNvPr id="13" name="Footer Placeholder 4">
            <a:extLst>
              <a:ext uri="{FF2B5EF4-FFF2-40B4-BE49-F238E27FC236}">
                <a16:creationId xmlns:a16="http://schemas.microsoft.com/office/drawing/2014/main" id="{762D78BE-7C27-4CE6-85B2-83B2BBA55FE4}"/>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F537B832-649E-469A-8548-C9D99AADA304}"/>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47</a:t>
            </a:fld>
            <a:endParaRPr lang="en-US" dirty="0">
              <a:solidFill>
                <a:schemeClr val="bg1"/>
              </a:solidFill>
            </a:endParaRPr>
          </a:p>
        </p:txBody>
      </p:sp>
      <p:sp>
        <p:nvSpPr>
          <p:cNvPr id="15" name="Footer Placeholder 4">
            <a:extLst>
              <a:ext uri="{FF2B5EF4-FFF2-40B4-BE49-F238E27FC236}">
                <a16:creationId xmlns:a16="http://schemas.microsoft.com/office/drawing/2014/main" id="{281F9141-45AA-4491-BB2C-694D6C307E8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rystal Ball.jpg"/>
          <p:cNvPicPr>
            <a:picLocks noChangeAspect="1"/>
          </p:cNvPicPr>
          <p:nvPr/>
        </p:nvPicPr>
        <p:blipFill rotWithShape="1">
          <a:blip r:embed="rId3"/>
          <a:srcRect l="1" r="1"/>
          <a:stretch/>
        </p:blipFill>
        <p:spPr>
          <a:xfrm>
            <a:off x="0" y="0"/>
            <a:ext cx="12192000" cy="6888712"/>
          </a:xfrm>
          <a:prstGeom prst="rect">
            <a:avLst/>
          </a:prstGeom>
        </p:spPr>
      </p:pic>
      <p:grpSp>
        <p:nvGrpSpPr>
          <p:cNvPr id="2" name="Group 8"/>
          <p:cNvGrpSpPr/>
          <p:nvPr/>
        </p:nvGrpSpPr>
        <p:grpSpPr>
          <a:xfrm>
            <a:off x="4318457" y="-95077"/>
            <a:ext cx="8752961" cy="1143000"/>
            <a:chOff x="2916525" y="2442850"/>
            <a:chExt cx="8752961" cy="1143000"/>
          </a:xfrm>
        </p:grpSpPr>
        <p:sp>
          <p:nvSpPr>
            <p:cNvPr id="17" name="Rectangle 16"/>
            <p:cNvSpPr/>
            <p:nvPr/>
          </p:nvSpPr>
          <p:spPr>
            <a:xfrm>
              <a:off x="2916525" y="2722244"/>
              <a:ext cx="3555086" cy="76211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3011905" y="2442850"/>
              <a:ext cx="8657581" cy="1143000"/>
            </a:xfrm>
            <a:prstGeom prst="rect">
              <a:avLst/>
            </a:prstGeom>
          </p:spPr>
          <p:txBody>
            <a:bodyPr vert="horz" lIns="91440" tIns="45720" rIns="91440" bIns="45720" rtlCol="0" anchor="ctr">
              <a:noAutofit/>
            </a:bodyPr>
            <a:lstStyle/>
            <a:p>
              <a:pP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Clairvoyant</a:t>
              </a:r>
            </a:p>
          </p:txBody>
        </p:sp>
      </p:grpSp>
      <p:sp>
        <p:nvSpPr>
          <p:cNvPr id="15" name="Footer Placeholder 4">
            <a:extLst>
              <a:ext uri="{FF2B5EF4-FFF2-40B4-BE49-F238E27FC236}">
                <a16:creationId xmlns:a16="http://schemas.microsoft.com/office/drawing/2014/main" id="{B656D7EB-F8B6-45F1-90A5-01657829A5E7}"/>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a:t>
            </a:r>
          </a:p>
        </p:txBody>
      </p:sp>
      <p:sp>
        <p:nvSpPr>
          <p:cNvPr id="18" name="Slide Number Placeholder 5">
            <a:extLst>
              <a:ext uri="{FF2B5EF4-FFF2-40B4-BE49-F238E27FC236}">
                <a16:creationId xmlns:a16="http://schemas.microsoft.com/office/drawing/2014/main" id="{7EDF2B98-2162-43E4-A244-2D107CD44022}"/>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lumMod val="50000"/>
                  </a:schemeClr>
                </a:solidFill>
              </a:rPr>
              <a:pPr/>
              <a:t>48</a:t>
            </a:fld>
            <a:endParaRPr lang="en-US" dirty="0">
              <a:solidFill>
                <a:schemeClr val="bg1">
                  <a:lumMod val="50000"/>
                </a:schemeClr>
              </a:solidFill>
            </a:endParaRPr>
          </a:p>
        </p:txBody>
      </p:sp>
      <p:sp>
        <p:nvSpPr>
          <p:cNvPr id="19" name="Footer Placeholder 4">
            <a:extLst>
              <a:ext uri="{FF2B5EF4-FFF2-40B4-BE49-F238E27FC236}">
                <a16:creationId xmlns:a16="http://schemas.microsoft.com/office/drawing/2014/main" id="{936CB332-D54C-4122-BFF7-37F507D869E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implicity.jpg"/>
          <p:cNvPicPr>
            <a:picLocks noChangeAspect="1"/>
          </p:cNvPicPr>
          <p:nvPr/>
        </p:nvPicPr>
        <p:blipFill rotWithShape="1">
          <a:blip r:embed="rId3"/>
          <a:srcRect l="1" r="1"/>
          <a:stretch/>
        </p:blipFill>
        <p:spPr>
          <a:xfrm flipH="1">
            <a:off x="0" y="0"/>
            <a:ext cx="12192000" cy="6874280"/>
          </a:xfrm>
          <a:prstGeom prst="rect">
            <a:avLst/>
          </a:prstGeom>
        </p:spPr>
      </p:pic>
      <p:grpSp>
        <p:nvGrpSpPr>
          <p:cNvPr id="2" name="Group 8"/>
          <p:cNvGrpSpPr/>
          <p:nvPr/>
        </p:nvGrpSpPr>
        <p:grpSpPr>
          <a:xfrm>
            <a:off x="4208104" y="9793"/>
            <a:ext cx="8789393" cy="1143000"/>
            <a:chOff x="2847435" y="2473075"/>
            <a:chExt cx="8789393" cy="1143000"/>
          </a:xfrm>
        </p:grpSpPr>
        <p:sp>
          <p:nvSpPr>
            <p:cNvPr id="17" name="Rectangle 16"/>
            <p:cNvSpPr/>
            <p:nvPr/>
          </p:nvSpPr>
          <p:spPr>
            <a:xfrm>
              <a:off x="2847435" y="2725142"/>
              <a:ext cx="3607839" cy="76949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2979247" y="2473075"/>
              <a:ext cx="8657581" cy="1143000"/>
            </a:xfrm>
            <a:prstGeom prst="rect">
              <a:avLst/>
            </a:prstGeom>
          </p:spPr>
          <p:txBody>
            <a:bodyPr vert="horz" lIns="91440" tIns="45720" rIns="91440" bIns="45720" rtlCol="0" anchor="ctr">
              <a:noAutofit/>
            </a:bodyPr>
            <a:lstStyle/>
            <a:p>
              <a:pP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peacemaker</a:t>
              </a:r>
            </a:p>
          </p:txBody>
        </p:sp>
      </p:grpSp>
      <p:sp>
        <p:nvSpPr>
          <p:cNvPr id="13" name="Footer Placeholder 4">
            <a:extLst>
              <a:ext uri="{FF2B5EF4-FFF2-40B4-BE49-F238E27FC236}">
                <a16:creationId xmlns:a16="http://schemas.microsoft.com/office/drawing/2014/main" id="{6AD4B1F0-77F6-4DEE-B1E7-9C9C9F07C78F}"/>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A1C84A1E-1F3A-4B64-B137-C2E00E4C4AF8}"/>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49</a:t>
            </a:fld>
            <a:endParaRPr lang="en-US" dirty="0">
              <a:solidFill>
                <a:schemeClr val="bg1"/>
              </a:solidFill>
            </a:endParaRPr>
          </a:p>
        </p:txBody>
      </p:sp>
      <p:sp>
        <p:nvSpPr>
          <p:cNvPr id="15" name="Footer Placeholder 4">
            <a:extLst>
              <a:ext uri="{FF2B5EF4-FFF2-40B4-BE49-F238E27FC236}">
                <a16:creationId xmlns:a16="http://schemas.microsoft.com/office/drawing/2014/main" id="{DB2D9DE9-8F05-471D-9679-FF87B9DF61E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Course Objectives</a:t>
            </a:r>
          </a:p>
        </p:txBody>
      </p:sp>
      <p:sp>
        <p:nvSpPr>
          <p:cNvPr id="14" name="Content Placeholder 13"/>
          <p:cNvSpPr>
            <a:spLocks noGrp="1"/>
          </p:cNvSpPr>
          <p:nvPr>
            <p:ph type="body" sz="quarter" idx="13"/>
          </p:nvPr>
        </p:nvSpPr>
        <p:spPr/>
        <p:txBody>
          <a:bodyPr>
            <a:normAutofit/>
          </a:bodyPr>
          <a:lstStyle/>
          <a:p>
            <a:pPr marL="514350" indent="-514350">
              <a:lnSpc>
                <a:spcPct val="100000"/>
              </a:lnSpc>
              <a:spcAft>
                <a:spcPts val="600"/>
              </a:spcAft>
              <a:buFont typeface="+mj-lt"/>
              <a:buAutoNum type="arabicPeriod"/>
            </a:pPr>
            <a:r>
              <a:rPr lang="en-US" sz="2400" dirty="0"/>
              <a:t>Define the </a:t>
            </a:r>
            <a:r>
              <a:rPr lang="en-US" sz="2400" dirty="0">
                <a:solidFill>
                  <a:srgbClr val="F26522"/>
                </a:solidFill>
              </a:rPr>
              <a:t>role </a:t>
            </a:r>
            <a:r>
              <a:rPr lang="en-US" sz="2400" dirty="0"/>
              <a:t>of a facilitator</a:t>
            </a:r>
          </a:p>
          <a:p>
            <a:pPr marL="514350" indent="-514350">
              <a:lnSpc>
                <a:spcPct val="100000"/>
              </a:lnSpc>
              <a:spcAft>
                <a:spcPts val="600"/>
              </a:spcAft>
              <a:buFont typeface="+mj-lt"/>
              <a:buAutoNum type="arabicPeriod"/>
            </a:pPr>
            <a:r>
              <a:rPr lang="en-US" sz="2400" dirty="0"/>
              <a:t>Identify key </a:t>
            </a:r>
            <a:r>
              <a:rPr lang="en-US" sz="2400" dirty="0">
                <a:solidFill>
                  <a:srgbClr val="F26522"/>
                </a:solidFill>
              </a:rPr>
              <a:t>facilitation principles</a:t>
            </a:r>
          </a:p>
          <a:p>
            <a:pPr marL="514350" indent="-514350">
              <a:lnSpc>
                <a:spcPct val="100000"/>
              </a:lnSpc>
              <a:spcAft>
                <a:spcPts val="600"/>
              </a:spcAft>
              <a:buFont typeface="+mj-lt"/>
              <a:buAutoNum type="arabicPeriod"/>
            </a:pPr>
            <a:r>
              <a:rPr lang="en-US" sz="2400" dirty="0"/>
              <a:t>Describe the</a:t>
            </a:r>
            <a:r>
              <a:rPr lang="en-US" sz="2400" dirty="0">
                <a:solidFill>
                  <a:srgbClr val="F26522"/>
                </a:solidFill>
              </a:rPr>
              <a:t> best practices </a:t>
            </a:r>
            <a:r>
              <a:rPr lang="en-US" sz="2400" dirty="0"/>
              <a:t>related to each principle</a:t>
            </a:r>
            <a:endParaRPr lang="en-US" sz="2400" dirty="0">
              <a:solidFill>
                <a:srgbClr val="F26522"/>
              </a:solidFill>
            </a:endParaRPr>
          </a:p>
          <a:p>
            <a:pPr marL="514350" indent="-514350">
              <a:lnSpc>
                <a:spcPct val="100000"/>
              </a:lnSpc>
              <a:spcAft>
                <a:spcPts val="600"/>
              </a:spcAft>
              <a:buFont typeface="+mj-lt"/>
              <a:buAutoNum type="arabicPeriod"/>
            </a:pPr>
            <a:r>
              <a:rPr lang="en-US" sz="2400" dirty="0"/>
              <a:t>Provide participants with facilitation </a:t>
            </a:r>
            <a:r>
              <a:rPr lang="en-US" sz="2400" dirty="0">
                <a:solidFill>
                  <a:srgbClr val="F26522"/>
                </a:solidFill>
              </a:rPr>
              <a:t>practice and feedback</a:t>
            </a:r>
          </a:p>
        </p:txBody>
      </p:sp>
      <p:sp>
        <p:nvSpPr>
          <p:cNvPr id="8" name="Content Placeholder 13"/>
          <p:cNvSpPr txBox="1">
            <a:spLocks/>
          </p:cNvSpPr>
          <p:nvPr/>
        </p:nvSpPr>
        <p:spPr>
          <a:xfrm>
            <a:off x="1930209" y="5105400"/>
            <a:ext cx="8687181" cy="939800"/>
          </a:xfrm>
          <a:prstGeom prst="rect">
            <a:avLst/>
          </a:prstGeom>
        </p:spPr>
        <p:txBody>
          <a:bodyPr vert="horz" lIns="91440" tIns="45720" rIns="91440" bIns="45720" rtlCol="0">
            <a:noAutofit/>
          </a:bodyPr>
          <a:lstStyle/>
          <a:p>
            <a:pPr marL="514350" indent="-514350">
              <a:spcBef>
                <a:spcPct val="20000"/>
              </a:spcBef>
              <a:buClr>
                <a:srgbClr val="99AB21"/>
              </a:buClr>
              <a:defRPr/>
            </a:pPr>
            <a:r>
              <a:rPr lang="en-US" sz="3600" dirty="0">
                <a:latin typeface="Arial" panose="020B0604020202020204" pitchFamily="34" charset="0"/>
                <a:cs typeface="Arial" panose="020B0604020202020204" pitchFamily="34" charset="0"/>
              </a:rPr>
              <a:t>DELIVERABLE: </a:t>
            </a:r>
            <a:r>
              <a:rPr lang="en-US" sz="3600" dirty="0">
                <a:solidFill>
                  <a:srgbClr val="F26522"/>
                </a:solidFill>
                <a:latin typeface="Arial" panose="020B0604020202020204" pitchFamily="34" charset="0"/>
                <a:cs typeface="Arial" panose="020B0604020202020204" pitchFamily="34" charset="0"/>
              </a:rPr>
              <a:t>Conscious Competence</a:t>
            </a:r>
          </a:p>
        </p:txBody>
      </p:sp>
      <p:sp>
        <p:nvSpPr>
          <p:cNvPr id="6" name="TextBox 5"/>
          <p:cNvSpPr txBox="1"/>
          <p:nvPr/>
        </p:nvSpPr>
        <p:spPr>
          <a:xfrm>
            <a:off x="10959401"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0-2</a:t>
            </a:r>
          </a:p>
        </p:txBody>
      </p:sp>
      <p:sp>
        <p:nvSpPr>
          <p:cNvPr id="7" name="TextBox 6"/>
          <p:cNvSpPr txBox="1"/>
          <p:nvPr/>
        </p:nvSpPr>
        <p:spPr>
          <a:xfrm>
            <a:off x="10569551" y="501848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4">
            <a:extLst>
              <a:ext uri="{FF2B5EF4-FFF2-40B4-BE49-F238E27FC236}">
                <a16:creationId xmlns:a16="http://schemas.microsoft.com/office/drawing/2014/main" id="{3D8BF830-BAF2-40C7-861A-EA9960F5A60A}"/>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0" name="Slide Number Placeholder 5">
            <a:extLst>
              <a:ext uri="{FF2B5EF4-FFF2-40B4-BE49-F238E27FC236}">
                <a16:creationId xmlns:a16="http://schemas.microsoft.com/office/drawing/2014/main" id="{F9817188-AB9D-4389-BCE2-CCAC679B7F4B}"/>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P spid="8"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12192000" cy="6858000"/>
          </a:xfrm>
          <a:prstGeom prst="rect">
            <a:avLst/>
          </a:prstGeom>
        </p:spPr>
      </p:pic>
      <p:sp>
        <p:nvSpPr>
          <p:cNvPr id="17" name="Rectangle 16"/>
          <p:cNvSpPr/>
          <p:nvPr/>
        </p:nvSpPr>
        <p:spPr>
          <a:xfrm>
            <a:off x="4308141" y="268951"/>
            <a:ext cx="3575717" cy="8446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TASKMASTER</a:t>
            </a:r>
          </a:p>
        </p:txBody>
      </p:sp>
      <p:sp>
        <p:nvSpPr>
          <p:cNvPr id="13" name="Footer Placeholder 4">
            <a:extLst>
              <a:ext uri="{FF2B5EF4-FFF2-40B4-BE49-F238E27FC236}">
                <a16:creationId xmlns:a16="http://schemas.microsoft.com/office/drawing/2014/main" id="{635D234F-56A1-4D2C-8D27-58E864E50623}"/>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07774040-3CEF-443B-82CB-57132C47BFEF}"/>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50</a:t>
            </a:fld>
            <a:endParaRPr lang="en-US" dirty="0">
              <a:solidFill>
                <a:schemeClr val="bg1"/>
              </a:solidFill>
            </a:endParaRPr>
          </a:p>
        </p:txBody>
      </p:sp>
      <p:sp>
        <p:nvSpPr>
          <p:cNvPr id="15" name="Footer Placeholder 4">
            <a:extLst>
              <a:ext uri="{FF2B5EF4-FFF2-40B4-BE49-F238E27FC236}">
                <a16:creationId xmlns:a16="http://schemas.microsoft.com/office/drawing/2014/main" id="{17EE28ED-D3E7-40D1-A679-690605979EC8}"/>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EA1FF8B8-BC76-4C71-AFAF-62998A1365C3}"/>
              </a:ext>
            </a:extLst>
          </p:cNvPr>
          <p:cNvPicPr>
            <a:picLocks noChangeAspect="1"/>
          </p:cNvPicPr>
          <p:nvPr/>
        </p:nvPicPr>
        <p:blipFill>
          <a:blip r:embed="rId3"/>
          <a:stretch>
            <a:fillRect/>
          </a:stretch>
        </p:blipFill>
        <p:spPr>
          <a:xfrm>
            <a:off x="-7550" y="-608611"/>
            <a:ext cx="12199550" cy="8080222"/>
          </a:xfrm>
          <a:prstGeom prst="rect">
            <a:avLst/>
          </a:prstGeom>
        </p:spPr>
      </p:pic>
      <p:sp>
        <p:nvSpPr>
          <p:cNvPr id="17" name="Rectangle 16"/>
          <p:cNvSpPr/>
          <p:nvPr/>
        </p:nvSpPr>
        <p:spPr>
          <a:xfrm>
            <a:off x="4748202" y="200932"/>
            <a:ext cx="2695595" cy="74954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PRAISER </a:t>
            </a:r>
          </a:p>
        </p:txBody>
      </p:sp>
      <p:sp>
        <p:nvSpPr>
          <p:cNvPr id="13" name="Footer Placeholder 4">
            <a:extLst>
              <a:ext uri="{FF2B5EF4-FFF2-40B4-BE49-F238E27FC236}">
                <a16:creationId xmlns:a16="http://schemas.microsoft.com/office/drawing/2014/main" id="{C787DC1C-1330-4689-A40E-78976702ABE5}"/>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2FCF7DAC-1DFE-4286-9E68-B9766BC13CF2}"/>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51</a:t>
            </a:fld>
            <a:endParaRPr lang="en-US" dirty="0">
              <a:solidFill>
                <a:schemeClr val="bg1"/>
              </a:solidFill>
            </a:endParaRPr>
          </a:p>
        </p:txBody>
      </p:sp>
      <p:sp>
        <p:nvSpPr>
          <p:cNvPr id="15" name="Footer Placeholder 4">
            <a:extLst>
              <a:ext uri="{FF2B5EF4-FFF2-40B4-BE49-F238E27FC236}">
                <a16:creationId xmlns:a16="http://schemas.microsoft.com/office/drawing/2014/main" id="{F6643606-B2B1-4EC8-8A66-D1F4380223B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phones-apple.jpg"/>
          <p:cNvPicPr>
            <a:picLocks noChangeAspect="1"/>
          </p:cNvPicPr>
          <p:nvPr/>
        </p:nvPicPr>
        <p:blipFill rotWithShape="1">
          <a:blip r:embed="rId3"/>
          <a:srcRect l="1" r="1"/>
          <a:stretch/>
        </p:blipFill>
        <p:spPr>
          <a:xfrm>
            <a:off x="0" y="-1"/>
            <a:ext cx="12192000" cy="6858002"/>
          </a:xfrm>
          <a:prstGeom prst="rect">
            <a:avLst/>
          </a:prstGeom>
        </p:spPr>
      </p:pic>
      <p:sp>
        <p:nvSpPr>
          <p:cNvPr id="13" name="Footer Placeholder 4">
            <a:extLst>
              <a:ext uri="{FF2B5EF4-FFF2-40B4-BE49-F238E27FC236}">
                <a16:creationId xmlns:a16="http://schemas.microsoft.com/office/drawing/2014/main" id="{0135A143-1BA4-48C6-A347-E1652461CDF1}"/>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8F7D2B64-0AB9-4F88-ABB7-2BA8A46CC328}"/>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52</a:t>
            </a:fld>
            <a:endParaRPr lang="en-US" dirty="0">
              <a:solidFill>
                <a:schemeClr val="bg1"/>
              </a:solidFill>
            </a:endParaRPr>
          </a:p>
        </p:txBody>
      </p:sp>
      <p:sp>
        <p:nvSpPr>
          <p:cNvPr id="15" name="Footer Placeholder 4">
            <a:extLst>
              <a:ext uri="{FF2B5EF4-FFF2-40B4-BE49-F238E27FC236}">
                <a16:creationId xmlns:a16="http://schemas.microsoft.com/office/drawing/2014/main" id="{27589F8A-EB1C-41B8-B54E-9C7677D4C02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7015482D-4CAB-429B-94B9-8ACDEA33EFF7}"/>
              </a:ext>
            </a:extLst>
          </p:cNvPr>
          <p:cNvSpPr/>
          <p:nvPr/>
        </p:nvSpPr>
        <p:spPr>
          <a:xfrm>
            <a:off x="3827344" y="309789"/>
            <a:ext cx="4537312" cy="74954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ACTIVE LISTENER </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24B457-3171-4FC5-96BD-19B948B06AB6}"/>
              </a:ext>
            </a:extLst>
          </p:cNvPr>
          <p:cNvSpPr>
            <a:spLocks noGrp="1"/>
          </p:cNvSpPr>
          <p:nvPr>
            <p:ph type="title"/>
          </p:nvPr>
        </p:nvSpPr>
        <p:spPr>
          <a:xfrm>
            <a:off x="685800" y="689771"/>
            <a:ext cx="8801867" cy="1243007"/>
          </a:xfrm>
        </p:spPr>
        <p:txBody>
          <a:bodyPr>
            <a:normAutofit fontScale="90000"/>
          </a:bodyPr>
          <a:lstStyle/>
          <a:p>
            <a:r>
              <a:rPr lang="en-US" sz="5000" dirty="0">
                <a:latin typeface="Arial" panose="020B0604020202020204" pitchFamily="34" charset="0"/>
                <a:cs typeface="Arial" panose="020B0604020202020204" pitchFamily="34" charset="0"/>
              </a:rPr>
              <a:t>WHAT OTHER ROLES EXIST? </a:t>
            </a:r>
          </a:p>
        </p:txBody>
      </p:sp>
      <p:sp>
        <p:nvSpPr>
          <p:cNvPr id="12" name="Footer Placeholder 4">
            <a:extLst>
              <a:ext uri="{FF2B5EF4-FFF2-40B4-BE49-F238E27FC236}">
                <a16:creationId xmlns:a16="http://schemas.microsoft.com/office/drawing/2014/main" id="{978FD71A-8FEE-472E-ADCF-943A4AEAA9C5}"/>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3" name="Slide Number Placeholder 5">
            <a:extLst>
              <a:ext uri="{FF2B5EF4-FFF2-40B4-BE49-F238E27FC236}">
                <a16:creationId xmlns:a16="http://schemas.microsoft.com/office/drawing/2014/main" id="{109F73A0-C36E-45FB-ABC0-AFA1F7995A66}"/>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53</a:t>
            </a:fld>
            <a:endParaRPr lang="en-US" dirty="0">
              <a:solidFill>
                <a:schemeClr val="bg1"/>
              </a:solidFill>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401998" y="1671818"/>
            <a:ext cx="5348287" cy="4403235"/>
          </a:xfrm>
        </p:spPr>
        <p:txBody>
          <a:bodyPr/>
          <a:lstStyle/>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Documenter</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Timekeeper</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Participant</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Observer</a:t>
            </a:r>
          </a:p>
        </p:txBody>
      </p:sp>
      <p:sp>
        <p:nvSpPr>
          <p:cNvPr id="6" name="Content Placeholder 5"/>
          <p:cNvSpPr>
            <a:spLocks noGrp="1"/>
          </p:cNvSpPr>
          <p:nvPr>
            <p:ph sz="half" idx="2"/>
          </p:nvPr>
        </p:nvSpPr>
        <p:spPr>
          <a:xfrm>
            <a:off x="747713" y="1671818"/>
            <a:ext cx="5348287" cy="4403235"/>
          </a:xfrm>
        </p:spPr>
        <p:txBody>
          <a:bodyPr/>
          <a:lstStyle/>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Session Sponsor</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Project Manager</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Methodologist</a:t>
            </a:r>
          </a:p>
          <a:p>
            <a:pPr marL="342900" indent="-342900">
              <a:lnSpc>
                <a:spcPct val="100000"/>
              </a:lnSpc>
              <a:spcAft>
                <a:spcPts val="1200"/>
              </a:spcAft>
              <a:buClr>
                <a:srgbClr val="009383"/>
              </a:buClr>
              <a:buFont typeface="Arial" panose="020B0604020202020204" pitchFamily="34" charset="0"/>
              <a:buChar char="•"/>
            </a:pPr>
            <a:r>
              <a:rPr lang="en-US" b="0" dirty="0">
                <a:solidFill>
                  <a:schemeClr val="tx1"/>
                </a:solidFill>
              </a:rPr>
              <a:t>Recorder</a:t>
            </a:r>
          </a:p>
        </p:txBody>
      </p:sp>
      <p:sp>
        <p:nvSpPr>
          <p:cNvPr id="5" name="Title 4"/>
          <p:cNvSpPr>
            <a:spLocks noGrp="1"/>
          </p:cNvSpPr>
          <p:nvPr>
            <p:ph type="title"/>
          </p:nvPr>
        </p:nvSpPr>
        <p:spPr/>
        <p:txBody>
          <a:bodyPr>
            <a:normAutofit/>
          </a:bodyPr>
          <a:lstStyle/>
          <a:p>
            <a:r>
              <a:rPr lang="en-US" sz="3600" b="0" dirty="0"/>
              <a:t>D. What Other Roles Exist?</a:t>
            </a:r>
          </a:p>
        </p:txBody>
      </p:sp>
      <p:sp>
        <p:nvSpPr>
          <p:cNvPr id="8" name="TextBox 7"/>
          <p:cNvSpPr txBox="1"/>
          <p:nvPr/>
        </p:nvSpPr>
        <p:spPr>
          <a:xfrm>
            <a:off x="10719247" y="558301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0-18</a:t>
            </a:r>
          </a:p>
        </p:txBody>
      </p:sp>
      <p:sp>
        <p:nvSpPr>
          <p:cNvPr id="9" name="TextBox 8"/>
          <p:cNvSpPr txBox="1"/>
          <p:nvPr/>
        </p:nvSpPr>
        <p:spPr>
          <a:xfrm>
            <a:off x="10867222" y="345793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Footer Placeholder 4">
            <a:extLst>
              <a:ext uri="{FF2B5EF4-FFF2-40B4-BE49-F238E27FC236}">
                <a16:creationId xmlns:a16="http://schemas.microsoft.com/office/drawing/2014/main" id="{09D8DE0A-3D9C-4D23-BC17-7D82F8F0D89A}"/>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1" name="Slide Number Placeholder 5">
            <a:extLst>
              <a:ext uri="{FF2B5EF4-FFF2-40B4-BE49-F238E27FC236}">
                <a16:creationId xmlns:a16="http://schemas.microsoft.com/office/drawing/2014/main" id="{01C9F6C5-FBEE-4A1F-AB97-658662680A33}"/>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54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1" y="689771"/>
            <a:ext cx="7147874" cy="1243007"/>
          </a:xfrm>
        </p:spPr>
        <p:txBody>
          <a:bodyPr>
            <a:normAutofit fontScale="90000"/>
          </a:bodyPr>
          <a:lstStyle/>
          <a:p>
            <a:r>
              <a:rPr lang="en-US" dirty="0">
                <a:latin typeface="Arial" panose="020B0604020202020204" pitchFamily="34" charset="0"/>
                <a:cs typeface="Arial" panose="020B0604020202020204" pitchFamily="34" charset="0"/>
              </a:rPr>
              <a:t>Leadership Strategies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Facilitator Difference</a:t>
            </a:r>
          </a:p>
        </p:txBody>
      </p:sp>
      <p:sp>
        <p:nvSpPr>
          <p:cNvPr id="5" name="Footer Placeholder 4">
            <a:extLst>
              <a:ext uri="{FF2B5EF4-FFF2-40B4-BE49-F238E27FC236}">
                <a16:creationId xmlns:a16="http://schemas.microsoft.com/office/drawing/2014/main" id="{59654665-F385-4B75-95F8-BC02207D7CA8}"/>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7" name="Slide Number Placeholder 5">
            <a:extLst>
              <a:ext uri="{FF2B5EF4-FFF2-40B4-BE49-F238E27FC236}">
                <a16:creationId xmlns:a16="http://schemas.microsoft.com/office/drawing/2014/main" id="{914E8613-98C6-466C-9C50-A35A3AEEEA0E}"/>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55</a:t>
            </a:fld>
            <a:endParaRPr lang="en-US" dirty="0">
              <a:solidFill>
                <a:schemeClr val="bg1"/>
              </a:solidFil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a:off x="9018616" y="19089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160538" y="44362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12204" y="44362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9018616" y="44362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047684" y="44362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normAutofit/>
          </a:bodyPr>
          <a:lstStyle/>
          <a:p>
            <a:r>
              <a:rPr lang="en-US" sz="3600" b="0" dirty="0"/>
              <a:t>LSI Facilitator Difference</a:t>
            </a:r>
          </a:p>
        </p:txBody>
      </p:sp>
      <p:cxnSp>
        <p:nvCxnSpPr>
          <p:cNvPr id="9" name="Straight Connector 8"/>
          <p:cNvCxnSpPr/>
          <p:nvPr/>
        </p:nvCxnSpPr>
        <p:spPr>
          <a:xfrm rot="5400000">
            <a:off x="1437478" y="3809035"/>
            <a:ext cx="3809658"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0" name="Text Box 27"/>
          <p:cNvSpPr txBox="1">
            <a:spLocks noChangeArrowheads="1"/>
          </p:cNvSpPr>
          <p:nvPr/>
        </p:nvSpPr>
        <p:spPr bwMode="auto">
          <a:xfrm>
            <a:off x="2043658" y="1447801"/>
            <a:ext cx="1072731" cy="830997"/>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Facilitator</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Creates</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Solution</a:t>
            </a:r>
          </a:p>
        </p:txBody>
      </p:sp>
      <p:sp>
        <p:nvSpPr>
          <p:cNvPr id="11" name="Text Box 27"/>
          <p:cNvSpPr txBox="1">
            <a:spLocks noChangeArrowheads="1"/>
          </p:cNvSpPr>
          <p:nvPr/>
        </p:nvSpPr>
        <p:spPr bwMode="auto">
          <a:xfrm>
            <a:off x="1958499" y="5299160"/>
            <a:ext cx="1255473" cy="830997"/>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Participants</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Create</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Solution</a:t>
            </a:r>
          </a:p>
        </p:txBody>
      </p:sp>
      <p:cxnSp>
        <p:nvCxnSpPr>
          <p:cNvPr id="18" name="Straight Connector 17"/>
          <p:cNvCxnSpPr/>
          <p:nvPr/>
        </p:nvCxnSpPr>
        <p:spPr>
          <a:xfrm>
            <a:off x="3160538" y="1905794"/>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227213" y="5599564"/>
            <a:ext cx="228600" cy="228600"/>
            <a:chOff x="1943100" y="1676400"/>
            <a:chExt cx="228600" cy="228600"/>
          </a:xfrm>
        </p:grpSpPr>
        <p:sp>
          <p:nvSpPr>
            <p:cNvPr id="25" name="Oval 24"/>
            <p:cNvSpPr/>
            <p:nvPr/>
          </p:nvSpPr>
          <p:spPr>
            <a:xfrm>
              <a:off x="1943100" y="1676400"/>
              <a:ext cx="228600" cy="228600"/>
            </a:xfrm>
            <a:prstGeom prst="ellipse">
              <a:avLst/>
            </a:prstGeom>
            <a:solidFill>
              <a:schemeClr val="bg1"/>
            </a:solidFill>
            <a:ln w="254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81542" y="1714842"/>
              <a:ext cx="151716" cy="151716"/>
            </a:xfrm>
            <a:prstGeom prst="ellipse">
              <a:avLst/>
            </a:prstGeom>
            <a:solidFill>
              <a:srgbClr val="00938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7" name="Straight Connector 26"/>
          <p:cNvCxnSpPr/>
          <p:nvPr/>
        </p:nvCxnSpPr>
        <p:spPr>
          <a:xfrm>
            <a:off x="3160538" y="31789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3390171" y="3809035"/>
            <a:ext cx="3809658"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32" name="Text Box 27"/>
          <p:cNvSpPr txBox="1">
            <a:spLocks noChangeArrowheads="1"/>
          </p:cNvSpPr>
          <p:nvPr/>
        </p:nvSpPr>
        <p:spPr bwMode="auto">
          <a:xfrm>
            <a:off x="3812582" y="1447801"/>
            <a:ext cx="1255473" cy="830997"/>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Participants</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Own the</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Process</a:t>
            </a:r>
          </a:p>
        </p:txBody>
      </p:sp>
      <p:sp>
        <p:nvSpPr>
          <p:cNvPr id="33" name="Text Box 27"/>
          <p:cNvSpPr txBox="1">
            <a:spLocks noChangeArrowheads="1"/>
          </p:cNvSpPr>
          <p:nvPr/>
        </p:nvSpPr>
        <p:spPr bwMode="auto">
          <a:xfrm>
            <a:off x="4092906" y="5299160"/>
            <a:ext cx="1072731" cy="830997"/>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Facilitator</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Owns the</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Process</a:t>
            </a:r>
          </a:p>
        </p:txBody>
      </p:sp>
      <p:cxnSp>
        <p:nvCxnSpPr>
          <p:cNvPr id="34" name="Straight Connector 33"/>
          <p:cNvCxnSpPr/>
          <p:nvPr/>
        </p:nvCxnSpPr>
        <p:spPr>
          <a:xfrm>
            <a:off x="5112204" y="1905794"/>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5178879" y="5599564"/>
            <a:ext cx="228600" cy="228600"/>
            <a:chOff x="1943100" y="1676400"/>
            <a:chExt cx="228600" cy="228600"/>
          </a:xfrm>
        </p:grpSpPr>
        <p:sp>
          <p:nvSpPr>
            <p:cNvPr id="39" name="Oval 38"/>
            <p:cNvSpPr/>
            <p:nvPr/>
          </p:nvSpPr>
          <p:spPr>
            <a:xfrm>
              <a:off x="1943100" y="1676400"/>
              <a:ext cx="228600" cy="228600"/>
            </a:xfrm>
            <a:prstGeom prst="ellipse">
              <a:avLst/>
            </a:prstGeom>
            <a:noFill/>
            <a:ln w="254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1981542" y="1714842"/>
              <a:ext cx="151716" cy="151716"/>
            </a:xfrm>
            <a:prstGeom prst="ellipse">
              <a:avLst/>
            </a:prstGeom>
            <a:solidFill>
              <a:srgbClr val="00938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7" name="Straight Connector 36"/>
          <p:cNvCxnSpPr/>
          <p:nvPr/>
        </p:nvCxnSpPr>
        <p:spPr>
          <a:xfrm>
            <a:off x="5112204" y="31789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5342864" y="3809035"/>
            <a:ext cx="3809658"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43" name="Text Box 27"/>
          <p:cNvSpPr txBox="1">
            <a:spLocks noChangeArrowheads="1"/>
          </p:cNvSpPr>
          <p:nvPr/>
        </p:nvSpPr>
        <p:spPr bwMode="auto">
          <a:xfrm>
            <a:off x="6052328" y="1570910"/>
            <a:ext cx="970138" cy="584775"/>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Results</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Focused</a:t>
            </a:r>
          </a:p>
        </p:txBody>
      </p:sp>
      <p:sp>
        <p:nvSpPr>
          <p:cNvPr id="44" name="Text Box 27"/>
          <p:cNvSpPr txBox="1">
            <a:spLocks noChangeArrowheads="1"/>
          </p:cNvSpPr>
          <p:nvPr/>
        </p:nvSpPr>
        <p:spPr bwMode="auto">
          <a:xfrm>
            <a:off x="5876139" y="5422269"/>
            <a:ext cx="1208985" cy="584775"/>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Experience</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Focused</a:t>
            </a:r>
          </a:p>
        </p:txBody>
      </p:sp>
      <p:cxnSp>
        <p:nvCxnSpPr>
          <p:cNvPr id="45" name="Straight Connector 44"/>
          <p:cNvCxnSpPr/>
          <p:nvPr/>
        </p:nvCxnSpPr>
        <p:spPr>
          <a:xfrm>
            <a:off x="7066615" y="1905794"/>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066615" y="5713864"/>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7133290" y="4330700"/>
            <a:ext cx="228600" cy="228600"/>
            <a:chOff x="1943100" y="1676400"/>
            <a:chExt cx="228600" cy="228600"/>
          </a:xfrm>
        </p:grpSpPr>
        <p:sp>
          <p:nvSpPr>
            <p:cNvPr id="50" name="Oval 49"/>
            <p:cNvSpPr/>
            <p:nvPr/>
          </p:nvSpPr>
          <p:spPr>
            <a:xfrm>
              <a:off x="1943100" y="1676400"/>
              <a:ext cx="228600" cy="228600"/>
            </a:xfrm>
            <a:prstGeom prst="ellipse">
              <a:avLst/>
            </a:prstGeom>
            <a:solidFill>
              <a:schemeClr val="bg1"/>
            </a:solidFill>
            <a:ln w="254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p:cNvSpPr/>
            <p:nvPr/>
          </p:nvSpPr>
          <p:spPr>
            <a:xfrm>
              <a:off x="1981542" y="1714842"/>
              <a:ext cx="151716" cy="151716"/>
            </a:xfrm>
            <a:prstGeom prst="ellipse">
              <a:avLst/>
            </a:prstGeom>
            <a:solidFill>
              <a:srgbClr val="00938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3" name="Straight Connector 52"/>
          <p:cNvCxnSpPr/>
          <p:nvPr/>
        </p:nvCxnSpPr>
        <p:spPr>
          <a:xfrm rot="5400000">
            <a:off x="7295556" y="3809035"/>
            <a:ext cx="3809658"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54" name="Text Box 27"/>
          <p:cNvSpPr txBox="1">
            <a:spLocks noChangeArrowheads="1"/>
          </p:cNvSpPr>
          <p:nvPr/>
        </p:nvSpPr>
        <p:spPr bwMode="auto">
          <a:xfrm>
            <a:off x="7811967" y="1570910"/>
            <a:ext cx="1162499" cy="584775"/>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Dynamic</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Facilitation</a:t>
            </a:r>
          </a:p>
        </p:txBody>
      </p:sp>
      <p:sp>
        <p:nvSpPr>
          <p:cNvPr id="55" name="Text Box 27"/>
          <p:cNvSpPr txBox="1">
            <a:spLocks noChangeArrowheads="1"/>
          </p:cNvSpPr>
          <p:nvPr/>
        </p:nvSpPr>
        <p:spPr bwMode="auto">
          <a:xfrm>
            <a:off x="7909551" y="5422269"/>
            <a:ext cx="1162499" cy="584775"/>
          </a:xfrm>
          <a:prstGeom prst="rect">
            <a:avLst/>
          </a:prstGeom>
          <a:noFill/>
          <a:ln w="9525">
            <a:noFill/>
            <a:miter lim="800000"/>
            <a:headEnd/>
            <a:tailEnd/>
          </a:ln>
        </p:spPr>
        <p:txBody>
          <a:bodyPr wrap="none">
            <a:prstTxWarp prst="textNoShape">
              <a:avLst/>
            </a:prstTxWarp>
            <a:spAutoFit/>
          </a:bodyPr>
          <a:lstStyle/>
          <a:p>
            <a:pPr algn="r" eaLnBrk="0" hangingPunct="0">
              <a:spcBef>
                <a:spcPct val="50000"/>
              </a:spcBef>
            </a:pPr>
            <a:r>
              <a:rPr lang="en-US" sz="1600" dirty="0">
                <a:solidFill>
                  <a:srgbClr val="00467F"/>
                </a:solidFill>
                <a:latin typeface="Arial" panose="020B0604020202020204" pitchFamily="34" charset="0"/>
                <a:cs typeface="Arial" panose="020B0604020202020204" pitchFamily="34" charset="0"/>
              </a:rPr>
              <a:t>Passive</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Facilitation</a:t>
            </a:r>
          </a:p>
        </p:txBody>
      </p:sp>
      <p:cxnSp>
        <p:nvCxnSpPr>
          <p:cNvPr id="57" name="Straight Connector 56"/>
          <p:cNvCxnSpPr/>
          <p:nvPr/>
        </p:nvCxnSpPr>
        <p:spPr>
          <a:xfrm>
            <a:off x="9018616" y="5713864"/>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9094816" y="4330700"/>
            <a:ext cx="228600" cy="228600"/>
            <a:chOff x="1943100" y="1676400"/>
            <a:chExt cx="228600" cy="228600"/>
          </a:xfrm>
        </p:grpSpPr>
        <p:sp>
          <p:nvSpPr>
            <p:cNvPr id="61" name="Oval 60"/>
            <p:cNvSpPr/>
            <p:nvPr/>
          </p:nvSpPr>
          <p:spPr>
            <a:xfrm>
              <a:off x="1943100" y="1676400"/>
              <a:ext cx="228600" cy="228600"/>
            </a:xfrm>
            <a:prstGeom prst="ellipse">
              <a:avLst/>
            </a:prstGeom>
            <a:solidFill>
              <a:schemeClr val="bg1"/>
            </a:solidFill>
            <a:ln w="254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p:nvPr/>
          </p:nvSpPr>
          <p:spPr>
            <a:xfrm>
              <a:off x="1981542" y="1714842"/>
              <a:ext cx="151716" cy="151716"/>
            </a:xfrm>
            <a:prstGeom prst="ellipse">
              <a:avLst/>
            </a:prstGeom>
            <a:solidFill>
              <a:srgbClr val="00938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9" name="Straight Connector 58"/>
          <p:cNvCxnSpPr/>
          <p:nvPr/>
        </p:nvCxnSpPr>
        <p:spPr>
          <a:xfrm>
            <a:off x="9018616" y="31789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3227213" y="4330700"/>
            <a:ext cx="228600" cy="228600"/>
            <a:chOff x="1943100" y="1676400"/>
            <a:chExt cx="228600" cy="228600"/>
          </a:xfrm>
        </p:grpSpPr>
        <p:sp>
          <p:nvSpPr>
            <p:cNvPr id="69" name="Oval 68"/>
            <p:cNvSpPr/>
            <p:nvPr/>
          </p:nvSpPr>
          <p:spPr>
            <a:xfrm>
              <a:off x="1943100" y="1676400"/>
              <a:ext cx="228600" cy="228600"/>
            </a:xfrm>
            <a:prstGeom prst="ellipse">
              <a:avLst/>
            </a:prstGeom>
            <a:solidFill>
              <a:schemeClr val="bg1"/>
            </a:solidFill>
            <a:ln w="25400">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1981542" y="1714842"/>
              <a:ext cx="151716" cy="151716"/>
            </a:xfrm>
            <a:prstGeom prst="ellipse">
              <a:avLst/>
            </a:prstGeom>
            <a:solidFill>
              <a:srgbClr val="F2652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1" name="Group 70"/>
          <p:cNvGrpSpPr/>
          <p:nvPr/>
        </p:nvGrpSpPr>
        <p:grpSpPr>
          <a:xfrm>
            <a:off x="5178879" y="4330700"/>
            <a:ext cx="228600" cy="228600"/>
            <a:chOff x="1943100" y="1676400"/>
            <a:chExt cx="228600" cy="228600"/>
          </a:xfrm>
        </p:grpSpPr>
        <p:sp>
          <p:nvSpPr>
            <p:cNvPr id="72" name="Oval 71"/>
            <p:cNvSpPr/>
            <p:nvPr/>
          </p:nvSpPr>
          <p:spPr>
            <a:xfrm>
              <a:off x="1943100" y="1676400"/>
              <a:ext cx="228600" cy="228600"/>
            </a:xfrm>
            <a:prstGeom prst="ellipse">
              <a:avLst/>
            </a:prstGeom>
            <a:solidFill>
              <a:schemeClr val="bg1"/>
            </a:solidFill>
            <a:ln w="25400">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p:cNvSpPr/>
            <p:nvPr/>
          </p:nvSpPr>
          <p:spPr>
            <a:xfrm>
              <a:off x="1981542" y="1714842"/>
              <a:ext cx="151716" cy="151716"/>
            </a:xfrm>
            <a:prstGeom prst="ellipse">
              <a:avLst/>
            </a:prstGeom>
            <a:solidFill>
              <a:srgbClr val="F2652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7" name="Group 76"/>
          <p:cNvGrpSpPr/>
          <p:nvPr/>
        </p:nvGrpSpPr>
        <p:grpSpPr>
          <a:xfrm>
            <a:off x="9085291" y="1790700"/>
            <a:ext cx="228600" cy="228600"/>
            <a:chOff x="1943100" y="1676400"/>
            <a:chExt cx="228600" cy="228600"/>
          </a:xfrm>
        </p:grpSpPr>
        <p:sp>
          <p:nvSpPr>
            <p:cNvPr id="78" name="Oval 77"/>
            <p:cNvSpPr/>
            <p:nvPr/>
          </p:nvSpPr>
          <p:spPr>
            <a:xfrm>
              <a:off x="1943100" y="1676400"/>
              <a:ext cx="228600" cy="228600"/>
            </a:xfrm>
            <a:prstGeom prst="ellipse">
              <a:avLst/>
            </a:prstGeom>
            <a:solidFill>
              <a:schemeClr val="bg1"/>
            </a:solidFill>
            <a:ln w="25400">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1981542" y="1714842"/>
              <a:ext cx="151716" cy="151716"/>
            </a:xfrm>
            <a:prstGeom prst="ellipse">
              <a:avLst/>
            </a:prstGeom>
            <a:solidFill>
              <a:srgbClr val="F2652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0" name="Text Box 27"/>
          <p:cNvSpPr txBox="1">
            <a:spLocks noChangeArrowheads="1"/>
          </p:cNvSpPr>
          <p:nvPr/>
        </p:nvSpPr>
        <p:spPr bwMode="auto">
          <a:xfrm>
            <a:off x="9417671" y="4140254"/>
            <a:ext cx="1175322" cy="584775"/>
          </a:xfrm>
          <a:prstGeom prst="rect">
            <a:avLst/>
          </a:prstGeom>
          <a:noFill/>
          <a:ln w="9525">
            <a:noFill/>
            <a:miter lim="800000"/>
            <a:headEnd/>
            <a:tailEnd/>
          </a:ln>
        </p:spPr>
        <p:txBody>
          <a:bodyPr wrap="none">
            <a:prstTxWarp prst="textNoShape">
              <a:avLst/>
            </a:prstTxWarp>
            <a:spAutoFit/>
          </a:bodyPr>
          <a:lstStyle/>
          <a:p>
            <a:pPr eaLnBrk="0" hangingPunct="0">
              <a:spcBef>
                <a:spcPct val="50000"/>
              </a:spcBef>
            </a:pPr>
            <a:r>
              <a:rPr lang="en-US" sz="1600" dirty="0">
                <a:solidFill>
                  <a:srgbClr val="009383"/>
                </a:solidFill>
                <a:latin typeface="Arial" panose="020B0604020202020204" pitchFamily="34" charset="0"/>
                <a:cs typeface="Arial" panose="020B0604020202020204" pitchFamily="34" charset="0"/>
              </a:rPr>
              <a:t>Traditional</a:t>
            </a:r>
            <a:br>
              <a:rPr lang="en-US" sz="1600" dirty="0">
                <a:solidFill>
                  <a:srgbClr val="009383"/>
                </a:solidFill>
                <a:latin typeface="Arial" panose="020B0604020202020204" pitchFamily="34" charset="0"/>
                <a:cs typeface="Arial" panose="020B0604020202020204" pitchFamily="34" charset="0"/>
              </a:rPr>
            </a:br>
            <a:r>
              <a:rPr lang="en-US" sz="1600" dirty="0">
                <a:solidFill>
                  <a:srgbClr val="009383"/>
                </a:solidFill>
                <a:latin typeface="Arial" panose="020B0604020202020204" pitchFamily="34" charset="0"/>
                <a:cs typeface="Arial" panose="020B0604020202020204" pitchFamily="34" charset="0"/>
              </a:rPr>
              <a:t>Facilitators</a:t>
            </a:r>
          </a:p>
        </p:txBody>
      </p:sp>
      <p:sp>
        <p:nvSpPr>
          <p:cNvPr id="81" name="Text Box 27"/>
          <p:cNvSpPr txBox="1">
            <a:spLocks noChangeArrowheads="1"/>
          </p:cNvSpPr>
          <p:nvPr/>
        </p:nvSpPr>
        <p:spPr bwMode="auto">
          <a:xfrm>
            <a:off x="9417672" y="1607309"/>
            <a:ext cx="1197764" cy="584775"/>
          </a:xfrm>
          <a:prstGeom prst="rect">
            <a:avLst/>
          </a:prstGeom>
          <a:noFill/>
          <a:ln w="9525">
            <a:noFill/>
            <a:miter lim="800000"/>
            <a:headEnd/>
            <a:tailEnd/>
          </a:ln>
        </p:spPr>
        <p:txBody>
          <a:bodyPr wrap="none">
            <a:prstTxWarp prst="textNoShape">
              <a:avLst/>
            </a:prstTxWarp>
            <a:spAutoFit/>
          </a:bodyPr>
          <a:lstStyle/>
          <a:p>
            <a:pPr eaLnBrk="0" hangingPunct="0">
              <a:spcBef>
                <a:spcPct val="50000"/>
              </a:spcBef>
            </a:pPr>
            <a:r>
              <a:rPr lang="en-US" sz="1600" dirty="0">
                <a:solidFill>
                  <a:srgbClr val="F26522"/>
                </a:solidFill>
                <a:latin typeface="Arial" panose="020B0604020202020204" pitchFamily="34" charset="0"/>
                <a:cs typeface="Arial" panose="020B0604020202020204" pitchFamily="34" charset="0"/>
              </a:rPr>
              <a:t>Leadership</a:t>
            </a:r>
            <a:br>
              <a:rPr lang="en-US" sz="1600" dirty="0">
                <a:solidFill>
                  <a:srgbClr val="F26522"/>
                </a:solidFill>
                <a:latin typeface="Arial" panose="020B0604020202020204" pitchFamily="34" charset="0"/>
                <a:cs typeface="Arial" panose="020B0604020202020204" pitchFamily="34" charset="0"/>
              </a:rPr>
            </a:br>
            <a:r>
              <a:rPr lang="en-US" sz="1600" dirty="0">
                <a:solidFill>
                  <a:srgbClr val="F26522"/>
                </a:solidFill>
                <a:latin typeface="Arial" panose="020B0604020202020204" pitchFamily="34" charset="0"/>
                <a:cs typeface="Arial" panose="020B0604020202020204" pitchFamily="34" charset="0"/>
              </a:rPr>
              <a:t>Strategies</a:t>
            </a:r>
          </a:p>
        </p:txBody>
      </p:sp>
      <p:sp>
        <p:nvSpPr>
          <p:cNvPr id="52" name="TextBox 51"/>
          <p:cNvSpPr txBox="1"/>
          <p:nvPr/>
        </p:nvSpPr>
        <p:spPr>
          <a:xfrm>
            <a:off x="10857640" y="578972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NA</a:t>
            </a:r>
          </a:p>
        </p:txBody>
      </p:sp>
      <p:cxnSp>
        <p:nvCxnSpPr>
          <p:cNvPr id="56" name="Straight Connector 55"/>
          <p:cNvCxnSpPr/>
          <p:nvPr/>
        </p:nvCxnSpPr>
        <p:spPr>
          <a:xfrm>
            <a:off x="7047684" y="3178961"/>
            <a:ext cx="195264" cy="794"/>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7133290" y="3079265"/>
            <a:ext cx="228600" cy="228600"/>
            <a:chOff x="1943100" y="1676400"/>
            <a:chExt cx="228600" cy="228600"/>
          </a:xfrm>
        </p:grpSpPr>
        <p:sp>
          <p:nvSpPr>
            <p:cNvPr id="75" name="Oval 74"/>
            <p:cNvSpPr/>
            <p:nvPr/>
          </p:nvSpPr>
          <p:spPr>
            <a:xfrm>
              <a:off x="1943100" y="1676400"/>
              <a:ext cx="228600" cy="228600"/>
            </a:xfrm>
            <a:prstGeom prst="ellipse">
              <a:avLst/>
            </a:prstGeom>
            <a:solidFill>
              <a:schemeClr val="bg1"/>
            </a:solidFill>
            <a:ln w="25400">
              <a:solidFill>
                <a:srgbClr val="F265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p:nvPr/>
          </p:nvSpPr>
          <p:spPr>
            <a:xfrm>
              <a:off x="1981542" y="1714842"/>
              <a:ext cx="151716" cy="151716"/>
            </a:xfrm>
            <a:prstGeom prst="ellipse">
              <a:avLst/>
            </a:prstGeom>
            <a:solidFill>
              <a:srgbClr val="F2652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7" name="Footer Placeholder 4">
            <a:extLst>
              <a:ext uri="{FF2B5EF4-FFF2-40B4-BE49-F238E27FC236}">
                <a16:creationId xmlns:a16="http://schemas.microsoft.com/office/drawing/2014/main" id="{4088C04F-076B-413B-9647-3FFA3A93F49D}"/>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a:t>
            </a:r>
          </a:p>
        </p:txBody>
      </p:sp>
      <p:sp>
        <p:nvSpPr>
          <p:cNvPr id="82" name="Slide Number Placeholder 5">
            <a:extLst>
              <a:ext uri="{FF2B5EF4-FFF2-40B4-BE49-F238E27FC236}">
                <a16:creationId xmlns:a16="http://schemas.microsoft.com/office/drawing/2014/main" id="{4E1A1124-594A-409A-B4E9-6299BBB29D5C}"/>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pPr/>
              <a:t>56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 name="Oval 6"/>
          <p:cNvSpPr/>
          <p:nvPr/>
        </p:nvSpPr>
        <p:spPr>
          <a:xfrm>
            <a:off x="4108147" y="1552824"/>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2" name="Title 1"/>
          <p:cNvSpPr>
            <a:spLocks noGrp="1"/>
          </p:cNvSpPr>
          <p:nvPr>
            <p:ph type="title"/>
          </p:nvPr>
        </p:nvSpPr>
        <p:spPr/>
        <p:txBody>
          <a:bodyPr>
            <a:normAutofit/>
          </a:bodyPr>
          <a:lstStyle/>
          <a:p>
            <a:r>
              <a:rPr lang="en-US" sz="3600" b="0" dirty="0"/>
              <a:t>Facilitator’s Methodology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57</a:t>
            </a:fld>
            <a:endParaRPr lang="en-US" dirty="0"/>
          </a:p>
        </p:txBody>
      </p:sp>
      <p:sp>
        <p:nvSpPr>
          <p:cNvPr id="31" name="Footer Placeholder 4">
            <a:extLst>
              <a:ext uri="{FF2B5EF4-FFF2-40B4-BE49-F238E27FC236}">
                <a16:creationId xmlns:a16="http://schemas.microsoft.com/office/drawing/2014/main" id="{766F7488-0C11-4650-B62B-611C8700E956}"/>
              </a:ext>
            </a:extLst>
          </p:cNvPr>
          <p:cNvSpPr>
            <a:spLocks noGrp="1"/>
          </p:cNvSpPr>
          <p:nvPr>
            <p:ph type="ftr" sz="quarter" idx="11"/>
          </p:nvPr>
        </p:nvSpPr>
        <p:spPr>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6" name="Oval 5"/>
          <p:cNvSpPr/>
          <p:nvPr/>
        </p:nvSpPr>
        <p:spPr>
          <a:xfrm>
            <a:off x="2310264" y="1552824"/>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8" name="Oval 7"/>
          <p:cNvSpPr/>
          <p:nvPr/>
        </p:nvSpPr>
        <p:spPr>
          <a:xfrm>
            <a:off x="9148322" y="1552824"/>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18" name="Picture 17"/>
          <p:cNvPicPr>
            <a:picLocks noChangeAspect="1"/>
          </p:cNvPicPr>
          <p:nvPr/>
        </p:nvPicPr>
        <p:blipFill>
          <a:blip r:embed="rId3"/>
          <a:stretch>
            <a:fillRect/>
          </a:stretch>
        </p:blipFill>
        <p:spPr>
          <a:xfrm>
            <a:off x="7001637" y="3136333"/>
            <a:ext cx="210312" cy="245364"/>
          </a:xfrm>
          <a:prstGeom prst="rect">
            <a:avLst/>
          </a:prstGeom>
        </p:spPr>
      </p:pic>
      <p:pic>
        <p:nvPicPr>
          <p:cNvPr id="20" name="Picture 19"/>
          <p:cNvPicPr>
            <a:picLocks noChangeAspect="1"/>
          </p:cNvPicPr>
          <p:nvPr/>
        </p:nvPicPr>
        <p:blipFill>
          <a:blip r:embed="rId4"/>
          <a:stretch>
            <a:fillRect/>
          </a:stretch>
        </p:blipFill>
        <p:spPr>
          <a:xfrm>
            <a:off x="7010401" y="1299191"/>
            <a:ext cx="201549" cy="254127"/>
          </a:xfrm>
          <a:prstGeom prst="rect">
            <a:avLst/>
          </a:prstGeom>
        </p:spPr>
      </p:pic>
      <p:pic>
        <p:nvPicPr>
          <p:cNvPr id="21" name="Picture 20"/>
          <p:cNvPicPr>
            <a:picLocks noChangeAspect="1"/>
          </p:cNvPicPr>
          <p:nvPr/>
        </p:nvPicPr>
        <p:blipFill>
          <a:blip r:embed="rId5"/>
          <a:stretch>
            <a:fillRect/>
          </a:stretch>
        </p:blipFill>
        <p:spPr>
          <a:xfrm>
            <a:off x="8034978" y="2118293"/>
            <a:ext cx="105156" cy="297942"/>
          </a:xfrm>
          <a:prstGeom prst="rect">
            <a:avLst/>
          </a:prstGeom>
        </p:spPr>
      </p:pic>
      <p:sp>
        <p:nvSpPr>
          <p:cNvPr id="23" name="TextBox 22"/>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0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10959394" y="592576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0-5</a:t>
            </a:r>
          </a:p>
        </p:txBody>
      </p:sp>
    </p:spTree>
    <p:extLst>
      <p:ext uri="{BB962C8B-B14F-4D97-AF65-F5344CB8AC3E}">
        <p14:creationId xmlns:p14="http://schemas.microsoft.com/office/powerpoint/2010/main" val="3888709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1" grpId="0" animBg="1"/>
      <p:bldP spid="12" grpId="0" animBg="1"/>
      <p:bldP spid="13" grpId="0" animBg="1"/>
      <p:bldP spid="15" grpId="0" animBg="1"/>
      <p:bldP spid="16" grpId="0" animBg="1"/>
      <p:bldP spid="23" grpId="0"/>
      <p:bldP spid="24" grpId="0" animBg="1"/>
      <p:bldP spid="29" grpId="0"/>
      <p:bldP spid="17" grpId="0" animBg="1"/>
      <p:bldP spid="32" grpId="0" animBg="1"/>
      <p:bldP spid="42" grpId="0" animBg="1"/>
      <p:bldP spid="43" grpId="0" animBg="1"/>
      <p:bldP spid="46" grpId="0" animBg="1"/>
      <p:bldP spid="4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en-US" dirty="0"/>
              <a:t>THE EFFECTIVE FACILITATOR </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ADA9EA-CA1F-43DD-AFAD-41FD45D1590F}"/>
              </a:ext>
            </a:extLst>
          </p:cNvPr>
          <p:cNvSpPr/>
          <p:nvPr/>
        </p:nvSpPr>
        <p:spPr>
          <a:xfrm>
            <a:off x="2368571" y="342899"/>
            <a:ext cx="7454857" cy="69479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r>
              <a:rPr lang="en-US" sz="3600" cap="all" dirty="0">
                <a:solidFill>
                  <a:schemeClr val="bg1"/>
                </a:solidFill>
                <a:latin typeface="Arial" panose="020B0604020202020204" pitchFamily="34" charset="0"/>
                <a:cs typeface="Arial" panose="020B0604020202020204" pitchFamily="34" charset="0"/>
              </a:rPr>
              <a:t>B. Virtual Facilitation skills</a:t>
            </a:r>
          </a:p>
          <a:p>
            <a:pPr algn="ctr"/>
            <a:endParaRPr lang="en-US" dirty="0"/>
          </a:p>
        </p:txBody>
      </p:sp>
      <p:sp>
        <p:nvSpPr>
          <p:cNvPr id="14" name="Footer Placeholder 4">
            <a:extLst>
              <a:ext uri="{FF2B5EF4-FFF2-40B4-BE49-F238E27FC236}">
                <a16:creationId xmlns:a16="http://schemas.microsoft.com/office/drawing/2014/main" id="{0258743A-85CA-430A-BBEA-9C24807245B1}"/>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5" name="Slide Number Placeholder 5">
            <a:extLst>
              <a:ext uri="{FF2B5EF4-FFF2-40B4-BE49-F238E27FC236}">
                <a16:creationId xmlns:a16="http://schemas.microsoft.com/office/drawing/2014/main" id="{16265366-CA6F-4CAB-9FBF-2641A3A4BC18}"/>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6</a:t>
            </a:fld>
            <a:endParaRPr lang="en-US" dirty="0">
              <a:solidFill>
                <a:schemeClr val="bg1"/>
              </a:solidFill>
            </a:endParaRPr>
          </a:p>
        </p:txBody>
      </p:sp>
      <p:sp>
        <p:nvSpPr>
          <p:cNvPr id="18" name="Footer Placeholder 4">
            <a:extLst>
              <a:ext uri="{FF2B5EF4-FFF2-40B4-BE49-F238E27FC236}">
                <a16:creationId xmlns:a16="http://schemas.microsoft.com/office/drawing/2014/main" id="{A59110A4-06DA-46FC-914F-556DA70E04F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B. Facilitation Skills</a:t>
            </a:r>
          </a:p>
        </p:txBody>
      </p:sp>
      <p:sp>
        <p:nvSpPr>
          <p:cNvPr id="14" name="Content Placeholder 13"/>
          <p:cNvSpPr>
            <a:spLocks noGrp="1"/>
          </p:cNvSpPr>
          <p:nvPr>
            <p:ph type="body" sz="quarter" idx="13"/>
          </p:nvPr>
        </p:nvSpPr>
        <p:spPr/>
        <p:txBody>
          <a:bodyPr>
            <a:normAutofit/>
          </a:bodyPr>
          <a:lstStyle/>
          <a:p>
            <a:pPr>
              <a:lnSpc>
                <a:spcPct val="100000"/>
              </a:lnSpc>
              <a:spcAft>
                <a:spcPts val="1200"/>
              </a:spcAft>
            </a:pPr>
            <a:r>
              <a:rPr lang="en-US" sz="2400" dirty="0"/>
              <a:t>Think about the last few times that you facilitated a group. Think about the challenges you had. Think about the things that did not go well or that had you struggling.  </a:t>
            </a:r>
            <a:r>
              <a:rPr lang="en-US" sz="2400" b="1" dirty="0"/>
              <a:t>What are the key areas in which you would like to improve your facilitation skills?</a:t>
            </a:r>
          </a:p>
          <a:p>
            <a:pPr>
              <a:lnSpc>
                <a:spcPct val="100000"/>
              </a:lnSpc>
              <a:spcAft>
                <a:spcPts val="1200"/>
              </a:spcAft>
            </a:pPr>
            <a:r>
              <a:rPr lang="en-US" sz="2400" i="1" dirty="0"/>
              <a:t>If you have never facilitated before</a:t>
            </a:r>
            <a:r>
              <a:rPr lang="en-US" sz="2400" dirty="0"/>
              <a:t>, imagine that you are about to conduct your first facilitated session. </a:t>
            </a:r>
            <a:r>
              <a:rPr lang="en-US" sz="2400" b="1" dirty="0"/>
              <a:t>What are the skills you would like to have learned from this class to prepare you for that session? </a:t>
            </a:r>
          </a:p>
        </p:txBody>
      </p:sp>
      <p:sp>
        <p:nvSpPr>
          <p:cNvPr id="5" name="TextBox 4"/>
          <p:cNvSpPr txBox="1"/>
          <p:nvPr/>
        </p:nvSpPr>
        <p:spPr>
          <a:xfrm>
            <a:off x="11093787"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0-3</a:t>
            </a:r>
          </a:p>
        </p:txBody>
      </p:sp>
      <p:sp>
        <p:nvSpPr>
          <p:cNvPr id="6" name="TextBox 5"/>
          <p:cNvSpPr txBox="1"/>
          <p:nvPr/>
        </p:nvSpPr>
        <p:spPr>
          <a:xfrm>
            <a:off x="11653426" y="321705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7" name="Footer Placeholder 4">
            <a:extLst>
              <a:ext uri="{FF2B5EF4-FFF2-40B4-BE49-F238E27FC236}">
                <a16:creationId xmlns:a16="http://schemas.microsoft.com/office/drawing/2014/main" id="{44B8ED69-E476-43D0-ADDA-12E49D777810}"/>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8" name="Slide Number Placeholder 5">
            <a:extLst>
              <a:ext uri="{FF2B5EF4-FFF2-40B4-BE49-F238E27FC236}">
                <a16:creationId xmlns:a16="http://schemas.microsoft.com/office/drawing/2014/main" id="{13FE259A-303C-43D1-B2FD-28346D8E6207}"/>
              </a:ext>
            </a:extLst>
          </p:cNvPr>
          <p:cNvSpPr>
            <a:spLocks noGrp="1"/>
          </p:cNvSpPr>
          <p:nvPr>
            <p:ph type="sldNum" sz="quarter" idx="4"/>
          </p:nvPr>
        </p:nvSpPr>
        <p:spPr>
          <a:xfrm>
            <a:off x="197069" y="6356350"/>
            <a:ext cx="2743200" cy="365125"/>
          </a:xfrm>
          <a:prstGeom prst="rect">
            <a:avLst/>
          </a:prstGeom>
        </p:spPr>
        <p:txBody>
          <a:bodyPr anchor="ctr" anchorCtr="0"/>
          <a:lstStyle>
            <a:lvl1pPr>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7</a:t>
            </a:fld>
            <a:endParaRPr lang="en-US" dirty="0"/>
          </a:p>
        </p:txBody>
      </p:sp>
    </p:spTree>
    <p:extLst>
      <p:ext uri="{BB962C8B-B14F-4D97-AF65-F5344CB8AC3E}">
        <p14:creationId xmlns:p14="http://schemas.microsoft.com/office/powerpoint/2010/main" val="2400740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93BF0-FED2-4FAC-9EB2-CF5FEBA8E8F3}"/>
              </a:ext>
            </a:extLst>
          </p:cNvPr>
          <p:cNvSpPr>
            <a:spLocks noGrp="1"/>
          </p:cNvSpPr>
          <p:nvPr>
            <p:ph type="title"/>
          </p:nvPr>
        </p:nvSpPr>
        <p:spPr/>
        <p:txBody>
          <a:bodyPr>
            <a:normAutofit/>
          </a:bodyPr>
          <a:lstStyle/>
          <a:p>
            <a:pPr marL="914400" indent="-914400">
              <a:buFont typeface="+mj-lt"/>
              <a:buAutoNum type="alphaUcPeriod" startAt="3"/>
            </a:pPr>
            <a:r>
              <a:rPr lang="en-US" sz="5000" dirty="0">
                <a:latin typeface="Arial" panose="020B0604020202020204" pitchFamily="34" charset="0"/>
                <a:cs typeface="Arial" panose="020B0604020202020204" pitchFamily="34" charset="0"/>
              </a:rPr>
              <a:t>THE PRINCIPLES </a:t>
            </a:r>
          </a:p>
        </p:txBody>
      </p:sp>
      <p:sp>
        <p:nvSpPr>
          <p:cNvPr id="11" name="Footer Placeholder 4">
            <a:extLst>
              <a:ext uri="{FF2B5EF4-FFF2-40B4-BE49-F238E27FC236}">
                <a16:creationId xmlns:a16="http://schemas.microsoft.com/office/drawing/2014/main" id="{B3E23DFD-B435-46A5-A522-1AF11F65DD30}"/>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2" name="Slide Number Placeholder 5">
            <a:extLst>
              <a:ext uri="{FF2B5EF4-FFF2-40B4-BE49-F238E27FC236}">
                <a16:creationId xmlns:a16="http://schemas.microsoft.com/office/drawing/2014/main" id="{40586863-8F67-4D28-AC17-FF68E72664C6}"/>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8</a:t>
            </a:fld>
            <a:endParaRPr lang="en-US" dirty="0">
              <a:solidFill>
                <a:schemeClr val="bg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ing-into-base.jpg"/>
          <p:cNvPicPr>
            <a:picLocks noChangeAspect="1"/>
          </p:cNvPicPr>
          <p:nvPr/>
        </p:nvPicPr>
        <p:blipFill>
          <a:blip r:embed="rId3"/>
          <a:srcRect t="15579" b="28473"/>
          <a:stretch>
            <a:fillRect/>
          </a:stretch>
        </p:blipFill>
        <p:spPr>
          <a:xfrm>
            <a:off x="0" y="0"/>
            <a:ext cx="12192000" cy="3429000"/>
          </a:xfrm>
          <a:prstGeom prst="rect">
            <a:avLst/>
          </a:prstGeom>
        </p:spPr>
      </p:pic>
      <p:sp>
        <p:nvSpPr>
          <p:cNvPr id="10" name="Title 1">
            <a:extLst>
              <a:ext uri="{FF2B5EF4-FFF2-40B4-BE49-F238E27FC236}">
                <a16:creationId xmlns:a16="http://schemas.microsoft.com/office/drawing/2014/main" id="{45415A73-274B-4BDF-B22C-CBD2318C32F7}"/>
              </a:ext>
            </a:extLst>
          </p:cNvPr>
          <p:cNvSpPr txBox="1">
            <a:spLocks/>
          </p:cNvSpPr>
          <p:nvPr/>
        </p:nvSpPr>
        <p:spPr>
          <a:xfrm>
            <a:off x="1143000" y="3429000"/>
            <a:ext cx="9906000" cy="2476499"/>
          </a:xfrm>
          <a:prstGeom prst="rect">
            <a:avLst/>
          </a:prstGeom>
        </p:spPr>
        <p:txBody>
          <a:bodyPr vert="horz" lIns="91440" tIns="45720" rIns="91440" bIns="45720" rtlCol="0" anchor="ctr">
            <a:noAutofit/>
          </a:bodyPr>
          <a:lstStyle/>
          <a:p>
            <a:pPr algn="ctr">
              <a:lnSpc>
                <a:spcPts val="5400"/>
              </a:lnSpc>
              <a:spcBef>
                <a:spcPct val="0"/>
              </a:spcBef>
              <a:defRPr/>
            </a:pPr>
            <a:r>
              <a:rPr lang="en-US" sz="4400" cap="all" dirty="0">
                <a:solidFill>
                  <a:schemeClr val="bg1"/>
                </a:solidFill>
                <a:latin typeface="Arial" panose="020B0604020202020204" pitchFamily="34" charset="0"/>
                <a:ea typeface="+mj-ea"/>
                <a:cs typeface="Arial" panose="020B0604020202020204" pitchFamily="34" charset="0"/>
              </a:rPr>
              <a:t>Principle 1. </a:t>
            </a:r>
            <a:br>
              <a:rPr lang="en-US" sz="4900" cap="all" dirty="0">
                <a:solidFill>
                  <a:schemeClr val="bg1"/>
                </a:solidFill>
                <a:latin typeface="Arial" panose="020B0604020202020204" pitchFamily="34" charset="0"/>
                <a:ea typeface="+mj-ea"/>
                <a:cs typeface="Arial" panose="020B0604020202020204" pitchFamily="34" charset="0"/>
              </a:rPr>
            </a:br>
            <a:r>
              <a:rPr lang="en-US" sz="5300" cap="all" dirty="0">
                <a:solidFill>
                  <a:schemeClr val="bg1"/>
                </a:solidFill>
                <a:latin typeface="Arial" panose="020B0604020202020204" pitchFamily="34" charset="0"/>
                <a:ea typeface="+mj-ea"/>
                <a:cs typeface="Arial" panose="020B0604020202020204" pitchFamily="34" charset="0"/>
              </a:rPr>
              <a:t>preparing for success</a:t>
            </a:r>
            <a:br>
              <a:rPr lang="en-US" sz="4900" cap="all" dirty="0">
                <a:solidFill>
                  <a:schemeClr val="bg1"/>
                </a:solidFill>
                <a:latin typeface="Arial" panose="020B0604020202020204" pitchFamily="34" charset="0"/>
                <a:ea typeface="+mj-ea"/>
                <a:cs typeface="Arial" panose="020B0604020202020204" pitchFamily="34" charset="0"/>
              </a:rPr>
            </a:br>
            <a:r>
              <a:rPr lang="en-US" sz="4400" i="1" dirty="0">
                <a:solidFill>
                  <a:schemeClr val="bg1"/>
                </a:solidFill>
                <a:latin typeface="Arial" panose="020B0604020202020204" pitchFamily="34" charset="0"/>
                <a:ea typeface="+mj-ea"/>
                <a:cs typeface="Arial" panose="020B0604020202020204" pitchFamily="34" charset="0"/>
              </a:rPr>
              <a:t>Cover All The Bases</a:t>
            </a:r>
          </a:p>
        </p:txBody>
      </p:sp>
      <p:sp>
        <p:nvSpPr>
          <p:cNvPr id="13" name="Footer Placeholder 4">
            <a:extLst>
              <a:ext uri="{FF2B5EF4-FFF2-40B4-BE49-F238E27FC236}">
                <a16:creationId xmlns:a16="http://schemas.microsoft.com/office/drawing/2014/main" id="{05BB113F-41B4-4304-95EF-9CDEA80158A0}"/>
              </a:ext>
            </a:extLst>
          </p:cNvPr>
          <p:cNvSpPr txBox="1">
            <a:spLocks/>
          </p:cNvSpPr>
          <p:nvPr/>
        </p:nvSpPr>
        <p:spPr>
          <a:xfrm>
            <a:off x="3307749" y="6378122"/>
            <a:ext cx="6179918"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Copyright 1992-2015, Leadership Strategies, Inc. V15.02</a:t>
            </a:r>
          </a:p>
        </p:txBody>
      </p:sp>
      <p:sp>
        <p:nvSpPr>
          <p:cNvPr id="14" name="Slide Number Placeholder 5">
            <a:extLst>
              <a:ext uri="{FF2B5EF4-FFF2-40B4-BE49-F238E27FC236}">
                <a16:creationId xmlns:a16="http://schemas.microsoft.com/office/drawing/2014/main" id="{B0751033-B352-401A-8A22-37719CFC89AC}"/>
              </a:ext>
            </a:extLst>
          </p:cNvPr>
          <p:cNvSpPr txBox="1">
            <a:spLocks/>
          </p:cNvSpPr>
          <p:nvPr/>
        </p:nvSpPr>
        <p:spPr>
          <a:xfrm>
            <a:off x="197069" y="6356350"/>
            <a:ext cx="2743200" cy="365125"/>
          </a:xfrm>
          <a:prstGeom prst="rect">
            <a:avLst/>
          </a:prstGeom>
        </p:spPr>
        <p:txBody>
          <a:bodyPr anchor="ctr" anchorCtr="0"/>
          <a:lstStyle>
            <a:defPPr>
              <a:defRPr lang="en-US"/>
            </a:defPPr>
            <a:lvl1pPr marL="0" algn="l" defTabSz="914400" rtl="0" eaLnBrk="1" latinLnBrk="0" hangingPunct="1">
              <a:defRPr sz="1200" kern="1200">
                <a:solidFill>
                  <a:srgbClr val="00C7B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solidFill>
                  <a:schemeClr val="bg1"/>
                </a:solidFill>
              </a:rPr>
              <a:pPr/>
              <a:t>9</a:t>
            </a:fld>
            <a:endParaRPr lang="en-US" dirty="0">
              <a:solidFill>
                <a:schemeClr val="bg1"/>
              </a:solidFill>
            </a:endParaRPr>
          </a:p>
        </p:txBody>
      </p:sp>
    </p:spTree>
  </p:cSld>
  <p:clrMapOvr>
    <a:masterClrMapping/>
  </p:clrMapOvr>
  <p:transition>
    <p:fade/>
  </p:transition>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12868</TotalTime>
  <Words>9979</Words>
  <Application>Microsoft Office PowerPoint</Application>
  <PresentationFormat>Widescreen</PresentationFormat>
  <Paragraphs>796</Paragraphs>
  <Slides>58</Slides>
  <Notes>57</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vt:lpstr>
      <vt:lpstr>PowerPoint Presentation</vt:lpstr>
      <vt:lpstr>The Effective Facilitator</vt:lpstr>
      <vt:lpstr>PowerPoint Presentation</vt:lpstr>
      <vt:lpstr>A. Course Objectives</vt:lpstr>
      <vt:lpstr>PowerPoint Presentation</vt:lpstr>
      <vt:lpstr>B. Facilitation Skills</vt:lpstr>
      <vt:lpstr>THE PRINCIPLES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Facilitator’s Methodology</vt:lpstr>
      <vt:lpstr>PowerPoint Presentation</vt:lpstr>
      <vt:lpstr>E. Facilitation Techniques</vt:lpstr>
      <vt:lpstr>PowerPoint Presentation</vt:lpstr>
      <vt:lpstr>F. Two-Day Agenda</vt:lpstr>
      <vt:lpstr>F. Three-Day Agenda</vt:lpstr>
      <vt:lpstr>F. Four-Day Agenda</vt:lpstr>
      <vt:lpstr>PowerPoint Presentation</vt:lpstr>
      <vt:lpstr>G. Ground Rules </vt:lpstr>
      <vt:lpstr>PowerPoint Presentation</vt:lpstr>
      <vt:lpstr>H. Course Overview</vt:lpstr>
      <vt:lpstr>PowerPoint Presentation</vt:lpstr>
      <vt:lpstr>I. Excellence by Design</vt:lpstr>
      <vt:lpstr>PowerPoint Presentation</vt:lpstr>
      <vt:lpstr>J. Introductions  (30-second version)</vt:lpstr>
      <vt:lpstr>PowerPoint Presentation</vt:lpstr>
      <vt:lpstr>PowerPoint Presentation</vt:lpstr>
      <vt:lpstr>The Effective Facilitator</vt:lpstr>
      <vt:lpstr>WHAT IS A FACILITATED SESSION?</vt:lpstr>
      <vt:lpstr>A. What is a Facilitated Session?</vt:lpstr>
      <vt:lpstr>WHEN IS FACIITATION APPROPRIATE? </vt:lpstr>
      <vt:lpstr>B. When is Facilitation Appropriate?</vt:lpstr>
      <vt:lpstr>WHAT TYPES OF SESSIONS? </vt:lpstr>
      <vt:lpstr>C. What Types of Sessions?</vt:lpstr>
      <vt:lpstr>THE FACILITATOR’S ROLE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OTHER ROLES EXIST? </vt:lpstr>
      <vt:lpstr>D. What Other Roles Exist?</vt:lpstr>
      <vt:lpstr>Leadership Strategies  Facilitator Difference</vt:lpstr>
      <vt:lpstr>LSI Facilitator Difference</vt:lpstr>
      <vt:lpstr>Facilitator’s Methodology</vt:lpstr>
      <vt:lpstr>THE EFFECTIVE FACILITATOR </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239</cp:revision>
  <dcterms:created xsi:type="dcterms:W3CDTF">2013-02-24T22:19:15Z</dcterms:created>
  <dcterms:modified xsi:type="dcterms:W3CDTF">2020-04-16T20:15:53Z</dcterms:modified>
</cp:coreProperties>
</file>