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</p:sldMasterIdLst>
  <p:notesMasterIdLst>
    <p:notesMasterId r:id="rId29"/>
  </p:notesMasterIdLst>
  <p:sldIdLst>
    <p:sldId id="526" r:id="rId2"/>
    <p:sldId id="530" r:id="rId3"/>
    <p:sldId id="527" r:id="rId4"/>
    <p:sldId id="528" r:id="rId5"/>
    <p:sldId id="529" r:id="rId6"/>
    <p:sldId id="457" r:id="rId7"/>
    <p:sldId id="505" r:id="rId8"/>
    <p:sldId id="498" r:id="rId9"/>
    <p:sldId id="512" r:id="rId10"/>
    <p:sldId id="513" r:id="rId11"/>
    <p:sldId id="458" r:id="rId12"/>
    <p:sldId id="499" r:id="rId13"/>
    <p:sldId id="506" r:id="rId14"/>
    <p:sldId id="500" r:id="rId15"/>
    <p:sldId id="470" r:id="rId16"/>
    <p:sldId id="507" r:id="rId17"/>
    <p:sldId id="514" r:id="rId18"/>
    <p:sldId id="474" r:id="rId19"/>
    <p:sldId id="501" r:id="rId20"/>
    <p:sldId id="515" r:id="rId21"/>
    <p:sldId id="508" r:id="rId22"/>
    <p:sldId id="487" r:id="rId23"/>
    <p:sldId id="502" r:id="rId24"/>
    <p:sldId id="509" r:id="rId25"/>
    <p:sldId id="516" r:id="rId26"/>
    <p:sldId id="519" r:id="rId27"/>
    <p:sldId id="520" r:id="rId28"/>
  </p:sldIdLst>
  <p:sldSz cx="9144000" cy="6858000" type="letter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800" b="1" kern="1200">
        <a:solidFill>
          <a:srgbClr val="104A73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800" b="1" kern="1200">
        <a:solidFill>
          <a:srgbClr val="104A73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800" b="1" kern="1200">
        <a:solidFill>
          <a:srgbClr val="104A73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800" b="1" kern="1200">
        <a:solidFill>
          <a:srgbClr val="104A73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800" b="1" kern="1200">
        <a:solidFill>
          <a:srgbClr val="104A73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800" b="1" kern="1200">
        <a:solidFill>
          <a:srgbClr val="104A73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800" b="1" kern="1200">
        <a:solidFill>
          <a:srgbClr val="104A73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800" b="1" kern="1200">
        <a:solidFill>
          <a:srgbClr val="104A73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800" b="1" kern="1200">
        <a:solidFill>
          <a:srgbClr val="104A73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FF99"/>
    <a:srgbClr val="808080"/>
    <a:srgbClr val="008000"/>
    <a:srgbClr val="00FF00"/>
    <a:srgbClr val="CCFF99"/>
    <a:srgbClr val="99FFCC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29" autoAdjust="0"/>
    <p:restoredTop sz="94660" autoAdjust="0"/>
  </p:normalViewPr>
  <p:slideViewPr>
    <p:cSldViewPr>
      <p:cViewPr varScale="1">
        <p:scale>
          <a:sx n="52" d="100"/>
          <a:sy n="52" d="100"/>
        </p:scale>
        <p:origin x="-427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5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3.xml"/><Relationship Id="rId13" Type="http://schemas.openxmlformats.org/officeDocument/2006/relationships/slide" Target="slides/slide18.xml"/><Relationship Id="rId18" Type="http://schemas.openxmlformats.org/officeDocument/2006/relationships/slide" Target="slides/slide23.xml"/><Relationship Id="rId3" Type="http://schemas.openxmlformats.org/officeDocument/2006/relationships/slide" Target="slides/slide8.xml"/><Relationship Id="rId7" Type="http://schemas.openxmlformats.org/officeDocument/2006/relationships/slide" Target="slides/slide12.xml"/><Relationship Id="rId12" Type="http://schemas.openxmlformats.org/officeDocument/2006/relationships/slide" Target="slides/slide17.xml"/><Relationship Id="rId17" Type="http://schemas.openxmlformats.org/officeDocument/2006/relationships/slide" Target="slides/slide22.xml"/><Relationship Id="rId2" Type="http://schemas.openxmlformats.org/officeDocument/2006/relationships/slide" Target="slides/slide7.xml"/><Relationship Id="rId16" Type="http://schemas.openxmlformats.org/officeDocument/2006/relationships/slide" Target="slides/slide21.xml"/><Relationship Id="rId20" Type="http://schemas.openxmlformats.org/officeDocument/2006/relationships/slide" Target="slides/slide25.xml"/><Relationship Id="rId1" Type="http://schemas.openxmlformats.org/officeDocument/2006/relationships/slide" Target="slides/slide6.xml"/><Relationship Id="rId6" Type="http://schemas.openxmlformats.org/officeDocument/2006/relationships/slide" Target="slides/slide11.xml"/><Relationship Id="rId11" Type="http://schemas.openxmlformats.org/officeDocument/2006/relationships/slide" Target="slides/slide16.xml"/><Relationship Id="rId5" Type="http://schemas.openxmlformats.org/officeDocument/2006/relationships/slide" Target="slides/slide10.xml"/><Relationship Id="rId15" Type="http://schemas.openxmlformats.org/officeDocument/2006/relationships/slide" Target="slides/slide20.xml"/><Relationship Id="rId10" Type="http://schemas.openxmlformats.org/officeDocument/2006/relationships/slide" Target="slides/slide15.xml"/><Relationship Id="rId19" Type="http://schemas.openxmlformats.org/officeDocument/2006/relationships/slide" Target="slides/slide24.xml"/><Relationship Id="rId4" Type="http://schemas.openxmlformats.org/officeDocument/2006/relationships/slide" Target="slides/slide9.xml"/><Relationship Id="rId9" Type="http://schemas.openxmlformats.org/officeDocument/2006/relationships/slide" Target="slides/slide14.xml"/><Relationship Id="rId14" Type="http://schemas.openxmlformats.org/officeDocument/2006/relationships/slide" Target="slides/slide1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90000"/>
              </a:lnSpc>
              <a:spcBef>
                <a:spcPts val="300"/>
              </a:spcBef>
              <a:buClr>
                <a:schemeClr val="hlink"/>
              </a:buCl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90000"/>
              </a:lnSpc>
              <a:spcBef>
                <a:spcPts val="300"/>
              </a:spcBef>
              <a:buClr>
                <a:schemeClr val="hlink"/>
              </a:buCl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4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4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90000"/>
              </a:lnSpc>
              <a:spcBef>
                <a:spcPts val="300"/>
              </a:spcBef>
              <a:buClr>
                <a:schemeClr val="hlink"/>
              </a:buCl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4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90000"/>
              </a:lnSpc>
              <a:spcBef>
                <a:spcPts val="300"/>
              </a:spcBef>
              <a:buClr>
                <a:schemeClr val="hlink"/>
              </a:buCl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1047728B-F39D-451D-9822-A2C0B84E6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68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con for Pwr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685800"/>
            <a:ext cx="5619750" cy="531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rgbClr val="00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4" descr="LeadStrat logo cmyk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486400"/>
            <a:ext cx="23622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rgbClr val="00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1000"/>
            <a:ext cx="304800" cy="5867400"/>
          </a:xfrm>
          <a:prstGeom prst="rect">
            <a:avLst/>
          </a:prstGeom>
          <a:solidFill>
            <a:srgbClr val="00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991600" y="533400"/>
            <a:ext cx="152400" cy="5867400"/>
          </a:xfrm>
          <a:prstGeom prst="rect">
            <a:avLst/>
          </a:prstGeom>
          <a:solidFill>
            <a:srgbClr val="00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743200" y="6096000"/>
            <a:ext cx="3810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400" smtClean="0">
                <a:solidFill>
                  <a:srgbClr val="99CC00"/>
                </a:solidFill>
              </a:rPr>
              <a:t>www.leadstrat.com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239000" y="6643688"/>
            <a:ext cx="19050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sz="800" smtClean="0">
                <a:solidFill>
                  <a:schemeClr val="bg1"/>
                </a:solidFill>
                <a:cs typeface="Times New Roman" pitchFamily="18" charset="0"/>
              </a:rPr>
              <a:t>©</a:t>
            </a:r>
            <a:r>
              <a:rPr lang="en-US" sz="800" smtClean="0">
                <a:solidFill>
                  <a:schemeClr val="bg1"/>
                </a:solidFill>
              </a:rPr>
              <a:t> 2006 Leadership Strategies, Inc.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5029200" y="304800"/>
            <a:ext cx="411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sz="1200" smtClean="0">
                <a:solidFill>
                  <a:srgbClr val="99CC00"/>
                </a:solidFill>
              </a:rPr>
              <a:t>practical. dynamic. interactive.</a:t>
            </a:r>
            <a:r>
              <a:rPr lang="en-US" sz="1400" smtClean="0">
                <a:solidFill>
                  <a:srgbClr val="ADBD01"/>
                </a:solidFill>
              </a:rPr>
              <a:t> </a:t>
            </a:r>
            <a:r>
              <a:rPr lang="en-US" sz="1400" smtClean="0">
                <a:solidFill>
                  <a:schemeClr val="bg1"/>
                </a:solidFill>
              </a:rPr>
              <a:t>the PDI difference.</a:t>
            </a:r>
          </a:p>
        </p:txBody>
      </p:sp>
      <p:sp>
        <p:nvSpPr>
          <p:cNvPr id="50483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38200" y="2743200"/>
            <a:ext cx="7772400" cy="1143000"/>
          </a:xfrm>
        </p:spPr>
        <p:txBody>
          <a:bodyPr anchor="b"/>
          <a:lstStyle>
            <a:lvl1pPr algn="ctr">
              <a:defRPr sz="5400" b="1">
                <a:solidFill>
                  <a:srgbClr val="000066"/>
                </a:solidFill>
              </a:defRPr>
            </a:lvl1pPr>
          </a:lstStyle>
          <a:p>
            <a:r>
              <a:rPr lang="en-US"/>
              <a:t>Click to edit Master title style	</a:t>
            </a:r>
          </a:p>
        </p:txBody>
      </p:sp>
      <p:sp>
        <p:nvSpPr>
          <p:cNvPr id="50483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7162800" cy="7620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i="1">
                <a:solidFill>
                  <a:srgbClr val="99CC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72761472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Duplication prohibited without prior written consent of Leadership Strategies, Inc. Copyright 2001 Leadership Strategies,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6BEBB-57B5-42C5-8A0B-3A6D5ED3D4CD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HelveticaNeue Medium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704381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-76200"/>
            <a:ext cx="20447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-76200"/>
            <a:ext cx="5984875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Duplication prohibited without prior written consent of Leadership Strategies, Inc. Copyright 2001 Leadership Strategies,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0E477-7940-4E18-964A-7F0E7DFD30EE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HelveticaNeue Medium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289498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Duplication prohibited without prior written consent of Leadership Strategies, Inc. Copyright 2001 Leadership Strategies,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062F8-C185-4CB1-B7E2-5DE591312554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HelveticaNeue Medium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15151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Duplication prohibited without prior written consent of Leadership Strategies, Inc. Copyright 2001 Leadership Strategies,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6B04C-F4EC-4309-8BC7-507F8C0AE4C8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HelveticaNeue Medium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873524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Duplication prohibited without prior written consent of Leadership Strategies, Inc. Copyright 2001 Leadership Strategies, Inc.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7510C-304A-4660-B18A-F4F161FBE246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HelveticaNeue Medium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184744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Duplication prohibited without prior written consent of Leadership Strategies, Inc. Copyright 2001 Leadership Strategies, Inc.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409A2-3084-42C8-B11A-A230B84B47CE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HelveticaNeue Medium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35103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Duplication prohibited without prior written consent of Leadership Strategies, Inc. Copyright 2001 Leadership Strategies, Inc.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C2CE2-430A-4817-A508-EECE348D80AC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HelveticaNeue Medium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819109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Duplication prohibited without prior written consent of Leadership Strategies, Inc. Copyright 2001 Leadership Strategies, Inc.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1964A-F0F7-4871-A292-3BEF8729D6A9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HelveticaNeue Medium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242223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Duplication prohibited without prior written consent of Leadership Strategies, Inc. Copyright 2001 Leadership Strategies, Inc.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36730-5276-42D6-8BB6-D7093D8E6F9F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HelveticaNeue Medium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124894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Duplication prohibited without prior written consent of Leadership Strategies, Inc. Copyright 2001 Leadership Strategies, Inc.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6B607-2327-461D-8D03-1F8CAA40C108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HelveticaNeue Medium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830066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00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7" name="Picture 3" descr="LeadStrat logo cmyk copy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418263"/>
            <a:ext cx="190500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066800"/>
            <a:ext cx="7772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38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9800" y="6477000"/>
            <a:ext cx="62484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800" b="0">
                <a:solidFill>
                  <a:srgbClr val="000066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Duplication prohibited without prior written consent of Leadership Strategies, Inc. Copyright 2001 Leadership Strategies, Inc.</a:t>
            </a:r>
          </a:p>
        </p:txBody>
      </p:sp>
      <p:sp>
        <p:nvSpPr>
          <p:cNvPr id="5038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900" b="0">
                <a:solidFill>
                  <a:srgbClr val="000066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fld id="{6A8F7B74-C6C6-42E7-908D-59C3BCA6F750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HelveticaNeue MediumExt" charset="0"/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28600" y="6400800"/>
            <a:ext cx="8686800" cy="0"/>
          </a:xfrm>
          <a:prstGeom prst="line">
            <a:avLst/>
          </a:prstGeom>
          <a:noFill/>
          <a:ln w="9525">
            <a:solidFill>
              <a:srgbClr val="99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-76200"/>
            <a:ext cx="779303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034" name="Picture 10" descr="LeadStrat-icon-whit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8382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-4763" y="-11113"/>
            <a:ext cx="304801" cy="849313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8845550" y="-11113"/>
            <a:ext cx="304800" cy="849313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ransition>
    <p:wipe dir="r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99CC00"/>
        </a:buClr>
        <a:buSzPct val="75000"/>
        <a:buFont typeface="Wingdings" pitchFamily="2" charset="2"/>
        <a:buChar char="n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60000"/>
        <a:buFont typeface="Wingdings" pitchFamily="2" charset="2"/>
        <a:buChar char="q"/>
        <a:defRPr sz="28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SzPct val="75000"/>
        <a:buFont typeface="Wingdings" pitchFamily="2" charset="2"/>
        <a:buChar char="q"/>
        <a:defRPr sz="2400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SzPct val="75000"/>
        <a:buFont typeface="Wingdings" pitchFamily="2" charset="2"/>
        <a:buChar char="n"/>
        <a:defRPr sz="2000">
          <a:solidFill>
            <a:srgbClr val="0000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SzPct val="75000"/>
        <a:buFont typeface="Wingdings" pitchFamily="2" charset="2"/>
        <a:buChar char="n"/>
        <a:defRPr sz="2000">
          <a:solidFill>
            <a:srgbClr val="0000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SzPct val="75000"/>
        <a:buFont typeface="Wingdings" pitchFamily="2" charset="2"/>
        <a:buChar char="n"/>
        <a:defRPr sz="2000">
          <a:solidFill>
            <a:srgbClr val="0000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SzPct val="75000"/>
        <a:buFont typeface="Wingdings" pitchFamily="2" charset="2"/>
        <a:buChar char="n"/>
        <a:defRPr sz="2000">
          <a:solidFill>
            <a:srgbClr val="0000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SzPct val="75000"/>
        <a:buFont typeface="Wingdings" pitchFamily="2" charset="2"/>
        <a:buChar char="n"/>
        <a:defRPr sz="20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slide" Target="slide19.xml"/><Relationship Id="rId18" Type="http://schemas.openxmlformats.org/officeDocument/2006/relationships/slide" Target="slide26.xml"/><Relationship Id="rId3" Type="http://schemas.openxmlformats.org/officeDocument/2006/relationships/slide" Target="slide10.xml"/><Relationship Id="rId21" Type="http://schemas.openxmlformats.org/officeDocument/2006/relationships/slide" Target="slide17.xml"/><Relationship Id="rId7" Type="http://schemas.openxmlformats.org/officeDocument/2006/relationships/slide" Target="slide18.xml"/><Relationship Id="rId12" Type="http://schemas.openxmlformats.org/officeDocument/2006/relationships/slide" Target="slide15.xml"/><Relationship Id="rId17" Type="http://schemas.openxmlformats.org/officeDocument/2006/relationships/slide" Target="slide12.xml"/><Relationship Id="rId2" Type="http://schemas.openxmlformats.org/officeDocument/2006/relationships/slide" Target="slide4.xml"/><Relationship Id="rId16" Type="http://schemas.openxmlformats.org/officeDocument/2006/relationships/slide" Target="slide24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11" Type="http://schemas.openxmlformats.org/officeDocument/2006/relationships/slide" Target="slide16.xml"/><Relationship Id="rId5" Type="http://schemas.openxmlformats.org/officeDocument/2006/relationships/slide" Target="slide14.xml"/><Relationship Id="rId15" Type="http://schemas.openxmlformats.org/officeDocument/2006/relationships/slide" Target="slide23.xml"/><Relationship Id="rId23" Type="http://schemas.openxmlformats.org/officeDocument/2006/relationships/slide" Target="slide25.xml"/><Relationship Id="rId10" Type="http://schemas.openxmlformats.org/officeDocument/2006/relationships/slide" Target="slide11.xml"/><Relationship Id="rId19" Type="http://schemas.openxmlformats.org/officeDocument/2006/relationships/slide" Target="slide9.xml"/><Relationship Id="rId4" Type="http://schemas.openxmlformats.org/officeDocument/2006/relationships/slide" Target="slide6.xml"/><Relationship Id="rId9" Type="http://schemas.openxmlformats.org/officeDocument/2006/relationships/slide" Target="slide7.xml"/><Relationship Id="rId14" Type="http://schemas.openxmlformats.org/officeDocument/2006/relationships/slide" Target="slide20.xml"/><Relationship Id="rId22" Type="http://schemas.openxmlformats.org/officeDocument/2006/relationships/slide" Target="slide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8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71800" y="2133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FF0000"/>
                </a:solidFill>
                <a:latin typeface="+mj-lt"/>
                <a:hlinkClick r:id="rId3" action="ppaction://hlinksldjump"/>
              </a:rPr>
              <a:t>100</a:t>
            </a:r>
            <a:endParaRPr lang="en-US" sz="3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75" name="AutoShape 9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71800" y="2895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5" action="ppaction://hlinksldjump"/>
              </a:rPr>
              <a:t>100</a:t>
            </a:r>
            <a:endParaRPr lang="en-US" sz="3600" dirty="0">
              <a:solidFill>
                <a:srgbClr val="000066"/>
              </a:solidFill>
              <a:latin typeface="+mj-lt"/>
              <a:hlinkClick r:id="rId4" action="ppaction://hlinksldjump"/>
            </a:endParaRPr>
          </a:p>
        </p:txBody>
      </p:sp>
      <p:sp>
        <p:nvSpPr>
          <p:cNvPr id="3076" name="AutoShape 91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71800" y="3656013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7" action="ppaction://hlinksldjump"/>
              </a:rPr>
              <a:t>100</a:t>
            </a:r>
            <a:endParaRPr lang="en-US" sz="3600" dirty="0">
              <a:solidFill>
                <a:srgbClr val="000066"/>
              </a:solidFill>
              <a:latin typeface="+mj-lt"/>
              <a:hlinkClick r:id="rId6" action="ppaction://hlinksldjump"/>
            </a:endParaRPr>
          </a:p>
        </p:txBody>
      </p:sp>
      <p:sp>
        <p:nvSpPr>
          <p:cNvPr id="3077" name="AutoShape 9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71800" y="4418013"/>
            <a:ext cx="1447800" cy="9144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8" action="ppaction://hlinksldjump"/>
              </a:rPr>
              <a:t>100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78" name="AutoShape 101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19600" y="1371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9" action="ppaction://hlinksldjump"/>
              </a:rPr>
              <a:t>200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79" name="AutoShape 10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419600" y="2133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10" action="ppaction://hlinksldjump"/>
              </a:rPr>
              <a:t>200</a:t>
            </a:r>
            <a:endParaRPr lang="en-US" sz="3600" dirty="0">
              <a:solidFill>
                <a:srgbClr val="000066"/>
              </a:solidFill>
              <a:latin typeface="+mj-lt"/>
              <a:hlinkClick r:id="rId5" action="ppaction://hlinksldjump"/>
            </a:endParaRPr>
          </a:p>
        </p:txBody>
      </p:sp>
      <p:sp>
        <p:nvSpPr>
          <p:cNvPr id="3080" name="AutoShape 103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19600" y="2895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12" action="ppaction://hlinksldjump"/>
              </a:rPr>
              <a:t>200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81" name="AutoShape 104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19600" y="3657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13" action="ppaction://hlinksldjump"/>
              </a:rPr>
              <a:t>200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82" name="AutoShape 105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19600" y="4419600"/>
            <a:ext cx="1447800" cy="9144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15" action="ppaction://hlinksldjump"/>
              </a:rPr>
              <a:t>200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83" name="AutoShape 10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67400" y="1371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6" action="ppaction://hlinksldjump"/>
              </a:rPr>
              <a:t>300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84" name="AutoShape 107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67400" y="2133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17" action="ppaction://hlinksldjump"/>
              </a:rPr>
              <a:t>300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85" name="AutoShape 108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67400" y="2895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11" action="ppaction://hlinksldjump"/>
              </a:rPr>
              <a:t>300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86" name="AutoShape 10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867400" y="3657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14" action="ppaction://hlinksldjump"/>
              </a:rPr>
              <a:t>300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87" name="AutoShape 1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867400" y="4419600"/>
            <a:ext cx="1447800" cy="9144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16" action="ppaction://hlinksldjump"/>
              </a:rPr>
              <a:t>300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88" name="AutoShape 1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371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chemeClr val="tx1"/>
                </a:solidFill>
                <a:latin typeface="+mj-lt"/>
                <a:hlinkClick r:id="rId19" action="ppaction://hlinksldjump"/>
              </a:rPr>
              <a:t>400</a:t>
            </a:r>
            <a:endParaRPr lang="en-US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089" name="AutoShape 112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2133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20" action="ppaction://hlinksldjump"/>
              </a:rPr>
              <a:t>400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90" name="AutoShape 1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895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21" action="ppaction://hlinksldjump"/>
              </a:rPr>
              <a:t>400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91" name="AutoShape 1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656013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22" action="ppaction://hlinksldjump"/>
              </a:rPr>
              <a:t>400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092" name="AutoShape 1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4418013"/>
            <a:ext cx="1447800" cy="9144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000066"/>
                </a:solidFill>
                <a:latin typeface="+mj-lt"/>
                <a:hlinkClick r:id="rId23" action="ppaction://hlinksldjump"/>
              </a:rPr>
              <a:t>400</a:t>
            </a:r>
            <a:endParaRPr lang="en-US" sz="3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44" name="AutoShape 10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971800" y="1371600"/>
            <a:ext cx="1447800" cy="762000"/>
          </a:xfrm>
          <a:prstGeom prst="actionButtonBlank">
            <a:avLst/>
          </a:prstGeom>
          <a:noFill/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3600" dirty="0">
                <a:solidFill>
                  <a:srgbClr val="FF0000"/>
                </a:solidFill>
                <a:latin typeface="+mj-lt"/>
                <a:hlinkClick r:id="rId4" action="ppaction://hlinksldjump"/>
              </a:rPr>
              <a:t>100</a:t>
            </a:r>
            <a:endParaRPr lang="en-US" sz="3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102" name="Title 4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smtClean="0"/>
              <a:t>JEOPARDY!</a:t>
            </a:r>
          </a:p>
        </p:txBody>
      </p:sp>
      <p:sp>
        <p:nvSpPr>
          <p:cNvPr id="46" name="AutoShape 101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57200" y="1371600"/>
            <a:ext cx="2514600" cy="762000"/>
          </a:xfrm>
          <a:prstGeom prst="actionButtonBlank">
            <a:avLst/>
          </a:prstGeom>
          <a:solidFill>
            <a:srgbClr val="CCFF99"/>
          </a:solidFill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Names</a:t>
            </a:r>
            <a:endParaRPr lang="en-US" sz="28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47" name="AutoShape 101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57200" y="2133600"/>
            <a:ext cx="2514600" cy="762000"/>
          </a:xfrm>
          <a:prstGeom prst="actionButtonBlank">
            <a:avLst/>
          </a:prstGeom>
          <a:solidFill>
            <a:srgbClr val="CCFF99"/>
          </a:solidFill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2800" dirty="0">
                <a:solidFill>
                  <a:srgbClr val="000066"/>
                </a:solidFill>
              </a:rPr>
              <a:t>Level </a:t>
            </a:r>
            <a:r>
              <a:rPr lang="en-US" sz="2800" dirty="0" smtClean="0">
                <a:solidFill>
                  <a:srgbClr val="000066"/>
                </a:solidFill>
              </a:rPr>
              <a:t>3</a:t>
            </a:r>
            <a:endParaRPr lang="en-US" sz="28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48" name="AutoShape 101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57200" y="2895600"/>
            <a:ext cx="2514600" cy="762000"/>
          </a:xfrm>
          <a:prstGeom prst="actionButtonBlank">
            <a:avLst/>
          </a:prstGeom>
          <a:solidFill>
            <a:srgbClr val="CCFF99"/>
          </a:solidFill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2800" dirty="0">
                <a:solidFill>
                  <a:srgbClr val="000066"/>
                </a:solidFill>
              </a:rPr>
              <a:t>DISC</a:t>
            </a:r>
            <a:endParaRPr lang="en-US" sz="28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49" name="AutoShape 101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57200" y="3657600"/>
            <a:ext cx="2514600" cy="762000"/>
          </a:xfrm>
          <a:prstGeom prst="actionButtonBlank">
            <a:avLst/>
          </a:prstGeom>
          <a:solidFill>
            <a:srgbClr val="CCFF99"/>
          </a:solidFill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On the </a:t>
            </a:r>
            <a:r>
              <a:rPr lang="en-US" sz="2800" dirty="0">
                <a:solidFill>
                  <a:srgbClr val="000066"/>
                </a:solidFill>
                <a:latin typeface="+mj-lt"/>
              </a:rPr>
              <a:t>Fly</a:t>
            </a:r>
          </a:p>
        </p:txBody>
      </p:sp>
      <p:sp>
        <p:nvSpPr>
          <p:cNvPr id="50" name="AutoShape 101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57200" y="4419600"/>
            <a:ext cx="2514600" cy="914400"/>
          </a:xfrm>
          <a:prstGeom prst="actionButtonBlank">
            <a:avLst/>
          </a:prstGeom>
          <a:solidFill>
            <a:srgbClr val="CCFF99"/>
          </a:solidFill>
          <a:ln w="381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2800" dirty="0" smtClean="0">
                <a:solidFill>
                  <a:srgbClr val="000066"/>
                </a:solidFill>
              </a:rPr>
              <a:t>Engagement</a:t>
            </a:r>
            <a:br>
              <a:rPr lang="en-US" sz="2800" dirty="0" smtClean="0">
                <a:solidFill>
                  <a:srgbClr val="000066"/>
                </a:solidFill>
              </a:rPr>
            </a:br>
            <a:r>
              <a:rPr lang="en-US" sz="2800" dirty="0" smtClean="0">
                <a:solidFill>
                  <a:srgbClr val="000066"/>
                </a:solidFill>
              </a:rPr>
              <a:t>Strategies</a:t>
            </a:r>
            <a:endParaRPr lang="en-US" sz="28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110" name="TextBox 39"/>
          <p:cNvSpPr txBox="1">
            <a:spLocks noChangeArrowheads="1"/>
          </p:cNvSpPr>
          <p:nvPr/>
        </p:nvSpPr>
        <p:spPr bwMode="auto">
          <a:xfrm>
            <a:off x="8621713" y="6432550"/>
            <a:ext cx="484187" cy="400050"/>
          </a:xfrm>
          <a:prstGeom prst="rect">
            <a:avLst/>
          </a:prstGeom>
          <a:solidFill>
            <a:srgbClr val="CC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hlinkClick r:id="rId18" action="ppaction://hlinksldjump"/>
              </a:rPr>
              <a:t>FJ</a:t>
            </a:r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83F5E0D3-FAD7-48BD-90C7-D521D5B1375F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10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With the three levels of facilitation, what is the name of the level that is “How do I help them to…?”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title"/>
          </p:nvPr>
        </p:nvSpPr>
        <p:spPr>
          <a:xfrm>
            <a:off x="962025" y="-152400"/>
            <a:ext cx="8105775" cy="11430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LEVEL 3</a:t>
            </a:r>
            <a:r>
              <a:rPr lang="en-US" sz="7000" dirty="0" smtClean="0"/>
              <a:t> - 100</a:t>
            </a:r>
          </a:p>
        </p:txBody>
      </p:sp>
      <p:sp>
        <p:nvSpPr>
          <p:cNvPr id="12294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FEB49A11-7945-466A-A474-FA724531BE3C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11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What is a Level 1 technique for getting a session started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>
          <a:xfrm>
            <a:off x="962025" y="-152400"/>
            <a:ext cx="8105775" cy="11430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LEVEL 3</a:t>
            </a:r>
            <a:r>
              <a:rPr lang="en-US" sz="7000" dirty="0" smtClean="0"/>
              <a:t> - 200</a:t>
            </a:r>
          </a:p>
        </p:txBody>
      </p:sp>
      <p:sp>
        <p:nvSpPr>
          <p:cNvPr id="13318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143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7C80FFC4-F12E-4D53-A58D-0248E6A657E7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12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For information gathering, name a Level 3 skill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title"/>
          </p:nvPr>
        </p:nvSpPr>
        <p:spPr>
          <a:xfrm>
            <a:off x="962025" y="-152400"/>
            <a:ext cx="8105775" cy="11430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LEVEL 3</a:t>
            </a:r>
            <a:r>
              <a:rPr lang="en-US" sz="7000" dirty="0" smtClean="0"/>
              <a:t> - 300</a:t>
            </a:r>
          </a:p>
        </p:txBody>
      </p:sp>
      <p:sp>
        <p:nvSpPr>
          <p:cNvPr id="14342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775FF1AE-645F-4CA1-8F3E-7C53C9A6FAA7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13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What is a Level 3 technique for the power of the pen?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title"/>
          </p:nvPr>
        </p:nvSpPr>
        <p:spPr>
          <a:xfrm>
            <a:off x="962025" y="-152400"/>
            <a:ext cx="8105775" cy="11430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LEVEL 3</a:t>
            </a:r>
            <a:r>
              <a:rPr lang="en-US" sz="7000" dirty="0" smtClean="0"/>
              <a:t> - 400</a:t>
            </a:r>
          </a:p>
        </p:txBody>
      </p:sp>
      <p:sp>
        <p:nvSpPr>
          <p:cNvPr id="15366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427728EC-9E36-4C92-B207-52EC7A0CB57E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14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DISC </a:t>
            </a:r>
            <a:r>
              <a:rPr lang="en-US" sz="7000" dirty="0" smtClean="0"/>
              <a:t>- 100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4000" dirty="0"/>
              <a:t>Which style is most likely to ask for the details?</a:t>
            </a:r>
            <a:endParaRPr lang="en-US" sz="4000" dirty="0" smtClean="0"/>
          </a:p>
        </p:txBody>
      </p:sp>
      <p:sp>
        <p:nvSpPr>
          <p:cNvPr id="16390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E0F331C6-829D-4C0E-82CF-A0ADCD2AB771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15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DISC</a:t>
            </a:r>
            <a:r>
              <a:rPr lang="en-US" sz="7000" dirty="0" smtClean="0"/>
              <a:t> - 200</a:t>
            </a:r>
          </a:p>
        </p:txBody>
      </p:sp>
      <p:sp>
        <p:nvSpPr>
          <p:cNvPr id="17413" name="Rectangle 6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4000" dirty="0"/>
              <a:t>What is the short-hand for dealing with a Hi-I?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17414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EAC7A9F1-EC77-43B5-8688-142CA6DA5B5A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16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DISC</a:t>
            </a:r>
            <a:r>
              <a:rPr lang="en-US" sz="7000" dirty="0" smtClean="0"/>
              <a:t> - 300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4000" dirty="0"/>
              <a:t>What are two weaknesses of a Hi-S? 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18438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9711D767-04A5-436A-8CBA-CBA0768FA95C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17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DISC</a:t>
            </a:r>
            <a:r>
              <a:rPr lang="en-US" sz="7000" dirty="0" smtClean="0"/>
              <a:t> - 400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4000" dirty="0"/>
              <a:t>What is the key factor for each of the four styles?</a:t>
            </a:r>
            <a:endParaRPr lang="en-US" sz="4000" dirty="0" smtClean="0"/>
          </a:p>
        </p:txBody>
      </p:sp>
      <p:sp>
        <p:nvSpPr>
          <p:cNvPr id="19462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2048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3C3183D6-F4BE-48FB-94C6-BB425427F228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18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ON THE FLY</a:t>
            </a:r>
            <a:r>
              <a:rPr lang="en-US" sz="7000" dirty="0" smtClean="0"/>
              <a:t> - 100</a:t>
            </a:r>
          </a:p>
        </p:txBody>
      </p:sp>
      <p:sp>
        <p:nvSpPr>
          <p:cNvPr id="20485" name="Rectangle 6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4000" dirty="0"/>
              <a:t>When facilitating on the fly, what is one of the two things to determine first?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20486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2150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51247B1D-ED13-4A92-90D5-775AEEAA5467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19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ON THE FLY</a:t>
            </a:r>
            <a:r>
              <a:rPr lang="en-US" sz="7000" dirty="0" smtClean="0"/>
              <a:t> - 200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z="4000" smtClean="0"/>
          </a:p>
          <a:p>
            <a:pPr eaLnBrk="1" hangingPunct="1"/>
            <a:endParaRPr lang="en-US" sz="4000" smtClean="0"/>
          </a:p>
        </p:txBody>
      </p:sp>
      <p:sp>
        <p:nvSpPr>
          <p:cNvPr id="21510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3"/>
          <p:cNvSpPr txBox="1">
            <a:spLocks noChangeArrowheads="1"/>
          </p:cNvSpPr>
          <p:nvPr/>
        </p:nvSpPr>
        <p:spPr bwMode="auto">
          <a:xfrm>
            <a:off x="914400" y="1219200"/>
            <a:ext cx="7772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rgbClr val="99CC00"/>
              </a:buClr>
              <a:buSzPct val="75000"/>
              <a:buFont typeface="Wingdings" pitchFamily="2" charset="2"/>
              <a:buChar char="n"/>
            </a:pPr>
            <a:r>
              <a:rPr lang="en-US" sz="4000" b="0" dirty="0">
                <a:solidFill>
                  <a:srgbClr val="000066"/>
                </a:solidFill>
              </a:rPr>
              <a:t>In case you need to facilitate on the fly, what are three things to always have in your facilitation bag?</a:t>
            </a:r>
            <a:endParaRPr lang="en-US" sz="4000" b="0" dirty="0" smtClean="0">
              <a:solidFill>
                <a:srgbClr val="000066"/>
              </a:solidFill>
            </a:endParaRPr>
          </a:p>
          <a:p>
            <a:pPr algn="l" eaLnBrk="1" hangingPunct="1">
              <a:spcBef>
                <a:spcPct val="50000"/>
              </a:spcBef>
              <a:buClr>
                <a:srgbClr val="99CC00"/>
              </a:buClr>
              <a:buSzPct val="75000"/>
              <a:buFont typeface="Wingdings" pitchFamily="2" charset="2"/>
              <a:buChar char="n"/>
            </a:pPr>
            <a:endParaRPr lang="en-US" sz="40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352800"/>
            <a:ext cx="7772400" cy="1143000"/>
          </a:xfrm>
        </p:spPr>
        <p:txBody>
          <a:bodyPr/>
          <a:lstStyle/>
          <a:p>
            <a:pPr eaLnBrk="1" hangingPunct="1"/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/>
              <a:t>Advanced Facilitator Workshop</a:t>
            </a:r>
            <a:endParaRPr lang="en-US" sz="7200" dirty="0" smtClean="0"/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 rot="-1417769">
            <a:off x="369888" y="935038"/>
            <a:ext cx="2611437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  <a:latin typeface="Arial Black" pitchFamily="34" charset="0"/>
              </a:rPr>
              <a:t>Welcome</a:t>
            </a:r>
            <a:br>
              <a:rPr lang="en-US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>
                <a:solidFill>
                  <a:srgbClr val="FF0000"/>
                </a:solidFill>
                <a:latin typeface="Arial Black" pitchFamily="34" charset="0"/>
              </a:rPr>
              <a:t>Back!</a:t>
            </a:r>
          </a:p>
        </p:txBody>
      </p:sp>
      <p:sp>
        <p:nvSpPr>
          <p:cNvPr id="4100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077200" y="60960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ON THE FLY</a:t>
            </a:r>
            <a:r>
              <a:rPr lang="en-US" sz="7000" dirty="0" smtClean="0"/>
              <a:t> - 300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990600"/>
            <a:ext cx="7772400" cy="5181600"/>
          </a:xfrm>
          <a:noFill/>
        </p:spPr>
        <p:txBody>
          <a:bodyPr/>
          <a:lstStyle/>
          <a:p>
            <a:pPr eaLnBrk="1" hangingPunct="1"/>
            <a:r>
              <a:rPr lang="en-US" sz="4000" dirty="0"/>
              <a:t> When facilitating on the fly, you won’t have time to create a detailed agenda; therefore, what should you do when it comes to choosing processes to use?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22530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EEBC2AC7-CA06-48D7-89E5-B4276FBA3CD8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20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22534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235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6314A7B1-3684-49EE-9ADE-6B04ACBC13DB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21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600" dirty="0" smtClean="0"/>
              <a:t>ON THE FLY</a:t>
            </a:r>
            <a:r>
              <a:rPr lang="en-US" sz="7000" dirty="0" smtClean="0"/>
              <a:t> - 400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4000" dirty="0"/>
              <a:t>When facilitating on the fly, what are two recommended ways to determine the agenda?</a:t>
            </a:r>
            <a:endParaRPr lang="en-US" sz="4000" dirty="0" smtClean="0"/>
          </a:p>
        </p:txBody>
      </p:sp>
      <p:sp>
        <p:nvSpPr>
          <p:cNvPr id="23558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1CDB7727-2E32-4213-84C7-AEB0FC5E1723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22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400" dirty="0" smtClean="0"/>
              <a:t>ENGAGEMENT-</a:t>
            </a:r>
            <a:r>
              <a:rPr lang="en-US" sz="7000" dirty="0" smtClean="0"/>
              <a:t>100</a:t>
            </a:r>
          </a:p>
        </p:txBody>
      </p:sp>
      <p:sp>
        <p:nvSpPr>
          <p:cNvPr id="24581" name="Rectangle 6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4000" dirty="0" smtClean="0"/>
              <a:t>What is the purpose of last person standing?</a:t>
            </a:r>
          </a:p>
          <a:p>
            <a:pPr eaLnBrk="1" hangingPunct="1"/>
            <a:endParaRPr lang="en-US" sz="4000" dirty="0" smtClean="0"/>
          </a:p>
        </p:txBody>
      </p:sp>
      <p:sp>
        <p:nvSpPr>
          <p:cNvPr id="24582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256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6FB52C9A-A8D7-40C0-ACB6-77207E400D4F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23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400" dirty="0" smtClean="0"/>
              <a:t>ENGAGEMENT-</a:t>
            </a:r>
            <a:r>
              <a:rPr lang="en-US" sz="7000" dirty="0" smtClean="0"/>
              <a:t>200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4000" dirty="0"/>
              <a:t>Name an engagement strategy for decision-making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25606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2662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1B68A043-34A1-411B-88BC-ECBFD264628F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24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400" dirty="0" smtClean="0"/>
              <a:t>ENGAGEMENT-</a:t>
            </a:r>
            <a:r>
              <a:rPr lang="en-US" sz="7000" dirty="0" smtClean="0"/>
              <a:t>300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4000" dirty="0"/>
              <a:t>Name an engagement strategy for reflecting on </a:t>
            </a:r>
            <a:r>
              <a:rPr lang="en-US" sz="4000" dirty="0" smtClean="0"/>
              <a:t>an </a:t>
            </a:r>
            <a:r>
              <a:rPr lang="en-US" sz="4000" dirty="0"/>
              <a:t>experience</a:t>
            </a:r>
            <a:endParaRPr lang="en-US" sz="4000" dirty="0" smtClean="0"/>
          </a:p>
        </p:txBody>
      </p:sp>
      <p:sp>
        <p:nvSpPr>
          <p:cNvPr id="26630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2765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3B9498CB-07F7-45C7-93CE-A3F8B730C319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25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0"/>
            <a:ext cx="7793037" cy="914400"/>
          </a:xfrm>
          <a:noFill/>
        </p:spPr>
        <p:txBody>
          <a:bodyPr anchor="b"/>
          <a:lstStyle/>
          <a:p>
            <a:pPr eaLnBrk="1" hangingPunct="1"/>
            <a:r>
              <a:rPr lang="en-US" sz="5400" dirty="0" smtClean="0"/>
              <a:t>ENGAGEMENT-</a:t>
            </a:r>
            <a:r>
              <a:rPr lang="en-US" sz="7000" dirty="0" smtClean="0"/>
              <a:t>400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4000" dirty="0"/>
              <a:t>Name three engagement strategies for generating ideas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27654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368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7B826AA9-1850-4857-9325-A3AF6655ABFF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26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FINAL JEOPARDY!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763000" cy="45720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sz="3000" b="1" u="sng" dirty="0" smtClean="0"/>
              <a:t>Instructions</a:t>
            </a:r>
          </a:p>
          <a:p>
            <a:pPr eaLnBrk="1" hangingPunct="1">
              <a:spcBef>
                <a:spcPts val="1200"/>
              </a:spcBef>
            </a:pPr>
            <a:r>
              <a:rPr lang="en-US" sz="3000" dirty="0" smtClean="0"/>
              <a:t>The final jeopardy category is: </a:t>
            </a:r>
            <a:r>
              <a:rPr lang="en-US" sz="3000" b="1" dirty="0" smtClean="0"/>
              <a:t>Engagement</a:t>
            </a:r>
          </a:p>
          <a:p>
            <a:pPr eaLnBrk="1" hangingPunct="1">
              <a:spcBef>
                <a:spcPts val="1200"/>
              </a:spcBef>
            </a:pPr>
            <a:r>
              <a:rPr lang="en-US" sz="3000" dirty="0" smtClean="0"/>
              <a:t>Teams will have 1 minute to decide their wager</a:t>
            </a:r>
          </a:p>
          <a:p>
            <a:pPr eaLnBrk="1" hangingPunct="1">
              <a:spcBef>
                <a:spcPts val="1200"/>
              </a:spcBef>
            </a:pPr>
            <a:r>
              <a:rPr lang="en-US" sz="3000" dirty="0" smtClean="0"/>
              <a:t>All teams will be shown the question</a:t>
            </a:r>
          </a:p>
          <a:p>
            <a:pPr eaLnBrk="1" hangingPunct="1">
              <a:spcBef>
                <a:spcPts val="1200"/>
              </a:spcBef>
            </a:pPr>
            <a:r>
              <a:rPr lang="en-US" sz="3000" dirty="0" smtClean="0"/>
              <a:t>Books and notes must be put away</a:t>
            </a:r>
          </a:p>
          <a:p>
            <a:pPr eaLnBrk="1" hangingPunct="1">
              <a:spcBef>
                <a:spcPts val="1200"/>
              </a:spcBef>
            </a:pPr>
            <a:r>
              <a:rPr lang="en-US" sz="3000" dirty="0" smtClean="0"/>
              <a:t>You will have 1 minute to record your answer</a:t>
            </a:r>
          </a:p>
          <a:p>
            <a:pPr eaLnBrk="1" hangingPunct="1">
              <a:spcBef>
                <a:spcPts val="1200"/>
              </a:spcBef>
            </a:pPr>
            <a:r>
              <a:rPr lang="en-US" sz="3000" dirty="0" smtClean="0"/>
              <a:t>Teams get as many dots as they have 100 points. Winning team gets 15 additional dots</a:t>
            </a:r>
          </a:p>
          <a:p>
            <a:pPr eaLnBrk="1" hangingPunct="1">
              <a:spcBef>
                <a:spcPts val="1200"/>
              </a:spcBef>
            </a:pPr>
            <a:r>
              <a:rPr lang="en-US" sz="3000" dirty="0" smtClean="0"/>
              <a:t>Questions?</a:t>
            </a:r>
          </a:p>
        </p:txBody>
      </p:sp>
      <p:sp>
        <p:nvSpPr>
          <p:cNvPr id="36870" name="Text Box 8"/>
          <p:cNvSpPr txBox="1">
            <a:spLocks noChangeArrowheads="1"/>
          </p:cNvSpPr>
          <p:nvPr/>
        </p:nvSpPr>
        <p:spPr bwMode="auto">
          <a:xfrm>
            <a:off x="8723313" y="5348288"/>
            <a:ext cx="344487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CCCCFF"/>
                </a:solidFill>
              </a:rPr>
              <a:t>-</a:t>
            </a:r>
          </a:p>
        </p:txBody>
      </p:sp>
      <p:sp>
        <p:nvSpPr>
          <p:cNvPr id="36871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3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3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3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93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3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3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93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93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3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3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93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93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93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571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3789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F1AA0198-2BA9-4465-9CB6-3663513BC2B4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27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Final Jeopardy!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800" dirty="0"/>
              <a:t>There are 25 engagement strategies described in the manual. Name seven of them.</a:t>
            </a:r>
            <a:endParaRPr lang="en-US" sz="4800" dirty="0" smtClean="0"/>
          </a:p>
        </p:txBody>
      </p:sp>
      <p:sp>
        <p:nvSpPr>
          <p:cNvPr id="37894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7B988D9B-0897-43E8-BCC2-85C0DE508076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3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600" smtClean="0"/>
              <a:t>JEOPARDY!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229600" cy="5181600"/>
          </a:xfrm>
        </p:spPr>
        <p:txBody>
          <a:bodyPr/>
          <a:lstStyle/>
          <a:p>
            <a:pPr eaLnBrk="1" hangingPunct="1"/>
            <a:r>
              <a:rPr lang="en-US" smtClean="0"/>
              <a:t>First person on each team stands and will be the Answerer for the team</a:t>
            </a:r>
          </a:p>
          <a:p>
            <a:pPr eaLnBrk="1" hangingPunct="1"/>
            <a:r>
              <a:rPr lang="en-US" smtClean="0"/>
              <a:t>Team Red will select a category and have 15 seconds for the Answerer to give the answer.</a:t>
            </a:r>
          </a:p>
          <a:p>
            <a:pPr eaLnBrk="1" hangingPunct="1"/>
            <a:r>
              <a:rPr lang="en-US" smtClean="0"/>
              <a:t>If the Answerer is correct that team gets the points.</a:t>
            </a:r>
          </a:p>
          <a:p>
            <a:pPr eaLnBrk="1" hangingPunct="1"/>
            <a:r>
              <a:rPr lang="en-US" smtClean="0"/>
              <a:t>If the Answerer is incorrect the next team will have a chance to PASS or PLAY</a:t>
            </a:r>
          </a:p>
        </p:txBody>
      </p:sp>
      <p:sp>
        <p:nvSpPr>
          <p:cNvPr id="5126" name="Text Box 4"/>
          <p:cNvSpPr txBox="1">
            <a:spLocks noChangeArrowheads="1"/>
          </p:cNvSpPr>
          <p:nvPr/>
        </p:nvSpPr>
        <p:spPr bwMode="auto">
          <a:xfrm>
            <a:off x="8686800" y="5334000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CCCCFF"/>
                </a:solidFill>
              </a:rPr>
              <a:t>-</a:t>
            </a:r>
          </a:p>
        </p:txBody>
      </p:sp>
      <p:sp>
        <p:nvSpPr>
          <p:cNvPr id="5127" name="Right Arrow 6"/>
          <p:cNvSpPr>
            <a:spLocks noChangeArrowheads="1"/>
          </p:cNvSpPr>
          <p:nvPr/>
        </p:nvSpPr>
        <p:spPr bwMode="auto">
          <a:xfrm>
            <a:off x="8382000" y="58674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endParaRPr lang="en-US"/>
          </a:p>
        </p:txBody>
      </p:sp>
      <p:sp>
        <p:nvSpPr>
          <p:cNvPr id="5128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91AB1236-5E6D-4D66-B9DB-D1C8057D6F9B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4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600" smtClean="0"/>
              <a:t>JEOPARDY!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229600" cy="5181600"/>
          </a:xfrm>
        </p:spPr>
        <p:txBody>
          <a:bodyPr/>
          <a:lstStyle/>
          <a:p>
            <a:pPr eaLnBrk="1" hangingPunct="1"/>
            <a:r>
              <a:rPr lang="en-US" smtClean="0"/>
              <a:t>If the team PLAYS, the team will have 15 seconds for the Answerer to give the answer.</a:t>
            </a:r>
          </a:p>
          <a:p>
            <a:pPr eaLnBrk="1" hangingPunct="1"/>
            <a:r>
              <a:rPr lang="en-US" smtClean="0"/>
              <a:t>If a team PLAYS and gets the answer correct, that team </a:t>
            </a:r>
            <a:r>
              <a:rPr lang="en-US" b="1" smtClean="0"/>
              <a:t>gets the next question</a:t>
            </a:r>
            <a:r>
              <a:rPr lang="en-US" smtClean="0"/>
              <a:t>.</a:t>
            </a:r>
          </a:p>
          <a:p>
            <a:pPr eaLnBrk="1" hangingPunct="1"/>
            <a:r>
              <a:rPr lang="en-US" smtClean="0"/>
              <a:t>If a team PLAYS and gets the answer wrong they lose that number of points and the next team gets an opportunity to PASS or PLAY.</a:t>
            </a:r>
          </a:p>
        </p:txBody>
      </p:sp>
      <p:sp>
        <p:nvSpPr>
          <p:cNvPr id="6150" name="Text Box 4"/>
          <p:cNvSpPr txBox="1">
            <a:spLocks noChangeArrowheads="1"/>
          </p:cNvSpPr>
          <p:nvPr/>
        </p:nvSpPr>
        <p:spPr bwMode="auto">
          <a:xfrm>
            <a:off x="8686800" y="4114800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CCCCFF"/>
                </a:solidFill>
              </a:rPr>
              <a:t>-</a:t>
            </a:r>
          </a:p>
        </p:txBody>
      </p:sp>
      <p:sp>
        <p:nvSpPr>
          <p:cNvPr id="6151" name="Right Arrow 6"/>
          <p:cNvSpPr>
            <a:spLocks noChangeArrowheads="1"/>
          </p:cNvSpPr>
          <p:nvPr/>
        </p:nvSpPr>
        <p:spPr bwMode="auto">
          <a:xfrm>
            <a:off x="8382000" y="5867400"/>
            <a:ext cx="5334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5DE67760-00D7-4CCC-ABCE-63CDD06A4A2C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5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600" smtClean="0"/>
              <a:t>JEOPARDY!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229600" cy="5181600"/>
          </a:xfrm>
        </p:spPr>
        <p:txBody>
          <a:bodyPr/>
          <a:lstStyle/>
          <a:p>
            <a:pPr eaLnBrk="1" hangingPunct="1"/>
            <a:r>
              <a:rPr lang="en-US" smtClean="0"/>
              <a:t>Books must be closed and all notes put away</a:t>
            </a:r>
          </a:p>
          <a:p>
            <a:pPr eaLnBrk="1" hangingPunct="1"/>
            <a:r>
              <a:rPr lang="en-US" smtClean="0"/>
              <a:t>There is a FINAL JEOPARDY question.</a:t>
            </a:r>
          </a:p>
          <a:p>
            <a:pPr eaLnBrk="1" hangingPunct="1"/>
            <a:r>
              <a:rPr lang="en-US" smtClean="0"/>
              <a:t>Answers DO NOT have to be in the form of a question.</a:t>
            </a:r>
          </a:p>
        </p:txBody>
      </p:sp>
      <p:sp>
        <p:nvSpPr>
          <p:cNvPr id="7174" name="Text Box 4"/>
          <p:cNvSpPr txBox="1">
            <a:spLocks noChangeArrowheads="1"/>
          </p:cNvSpPr>
          <p:nvPr/>
        </p:nvSpPr>
        <p:spPr bwMode="auto">
          <a:xfrm>
            <a:off x="8686800" y="3124200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CCCCFF"/>
                </a:solidFill>
              </a:rPr>
              <a:t>-</a:t>
            </a:r>
          </a:p>
        </p:txBody>
      </p:sp>
      <p:sp>
        <p:nvSpPr>
          <p:cNvPr id="7175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396240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E25EAE94-7C57-49D8-BF45-EA424F91E006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6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819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600" dirty="0" smtClean="0"/>
              <a:t>NAMES - </a:t>
            </a:r>
            <a:r>
              <a:rPr lang="en-US" sz="7000" dirty="0" smtClean="0"/>
              <a:t>100</a:t>
            </a:r>
          </a:p>
        </p:txBody>
      </p:sp>
      <p:sp>
        <p:nvSpPr>
          <p:cNvPr id="8197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772400" cy="5181600"/>
          </a:xfrm>
          <a:noFill/>
        </p:spPr>
        <p:txBody>
          <a:bodyPr/>
          <a:lstStyle/>
          <a:p>
            <a:pPr eaLnBrk="1" hangingPunct="1"/>
            <a:r>
              <a:rPr lang="en-US" sz="4000" dirty="0"/>
              <a:t>Give the names for the four DISC types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8198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F11A6EFA-FE3D-4642-BC9F-A379A3CD919B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7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600" dirty="0" smtClean="0"/>
              <a:t>NAMES - </a:t>
            </a:r>
            <a:r>
              <a:rPr lang="en-US" sz="7000" dirty="0" smtClean="0"/>
              <a:t>200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772400" cy="5181600"/>
          </a:xfrm>
          <a:noFill/>
        </p:spPr>
        <p:txBody>
          <a:bodyPr/>
          <a:lstStyle/>
          <a:p>
            <a:pPr eaLnBrk="1" hangingPunct="1"/>
            <a:r>
              <a:rPr lang="en-US" sz="4000" dirty="0"/>
              <a:t>Give the names for each of the 3 levels for facilitators</a:t>
            </a:r>
            <a:endParaRPr lang="en-US" sz="4000" dirty="0" smtClean="0"/>
          </a:p>
        </p:txBody>
      </p:sp>
      <p:sp>
        <p:nvSpPr>
          <p:cNvPr id="9222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FE06D620-67C2-4878-A6A1-A26A1111D007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8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-152400"/>
            <a:ext cx="7793037" cy="914400"/>
          </a:xfrm>
        </p:spPr>
        <p:txBody>
          <a:bodyPr/>
          <a:lstStyle/>
          <a:p>
            <a:pPr eaLnBrk="1" hangingPunct="1"/>
            <a:r>
              <a:rPr lang="en-US" sz="5600" dirty="0" smtClean="0"/>
              <a:t>NAMES</a:t>
            </a:r>
            <a:r>
              <a:rPr lang="en-US" sz="7000" dirty="0" smtClean="0"/>
              <a:t> - 300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772400" cy="5181600"/>
          </a:xfrm>
          <a:noFill/>
        </p:spPr>
        <p:txBody>
          <a:bodyPr/>
          <a:lstStyle/>
          <a:p>
            <a:pPr eaLnBrk="1" hangingPunct="1"/>
            <a:r>
              <a:rPr lang="en-US" sz="4000" dirty="0"/>
              <a:t>Name </a:t>
            </a:r>
            <a:r>
              <a:rPr lang="en-US" sz="4000" dirty="0" smtClean="0"/>
              <a:t>three engagement strategies</a:t>
            </a:r>
          </a:p>
          <a:p>
            <a:pPr eaLnBrk="1" hangingPunct="1"/>
            <a:endParaRPr lang="en-US" sz="4000" dirty="0" smtClean="0"/>
          </a:p>
        </p:txBody>
      </p:sp>
      <p:sp>
        <p:nvSpPr>
          <p:cNvPr id="10246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r>
              <a:rPr lang="en-US" altLang="en-US" sz="800" b="0" smtClean="0">
                <a:solidFill>
                  <a:srgbClr val="000066"/>
                </a:solidFill>
              </a:rPr>
              <a:t>Duplication prohibited without prior written consent of Leadership Strategies, Inc. Copyright 2001 Leadership Strategies, Inc.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 b="1">
                <a:solidFill>
                  <a:srgbClr val="104A73"/>
                </a:solidFill>
                <a:latin typeface="Arial" charset="0"/>
              </a:defRPr>
            </a:lvl1pPr>
            <a:lvl2pPr marL="742950" indent="-28575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2pPr>
            <a:lvl3pPr marL="11430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3pPr>
            <a:lvl4pPr marL="16002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4pPr>
            <a:lvl5pPr marL="2057400" indent="-228600" eaLnBrk="0" hangingPunct="0">
              <a:defRPr sz="3800" b="1">
                <a:solidFill>
                  <a:srgbClr val="104A73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rgbClr val="104A73"/>
                </a:solidFill>
                <a:latin typeface="Arial" charset="0"/>
              </a:defRPr>
            </a:lvl9pPr>
          </a:lstStyle>
          <a:p>
            <a:fld id="{872A5237-80F0-4A03-B258-55A69B17B572}" type="slidenum">
              <a:rPr lang="en-US" altLang="en-US" sz="900" b="0" smtClean="0">
                <a:solidFill>
                  <a:srgbClr val="000066"/>
                </a:solidFill>
                <a:latin typeface="Trebuchet MS" pitchFamily="34" charset="0"/>
              </a:rPr>
              <a:pPr/>
              <a:t>9</a:t>
            </a:fld>
            <a:endParaRPr lang="en-US" altLang="en-US" sz="900" b="0" smtClean="0">
              <a:solidFill>
                <a:srgbClr val="000066"/>
              </a:solidFill>
              <a:latin typeface="HelveticaNeue MediumExt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600" dirty="0" smtClean="0"/>
              <a:t>NAMES</a:t>
            </a:r>
            <a:r>
              <a:rPr lang="en-US" sz="7000" dirty="0" smtClean="0"/>
              <a:t> - 400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772400" cy="5181600"/>
          </a:xfrm>
          <a:noFill/>
        </p:spPr>
        <p:txBody>
          <a:bodyPr/>
          <a:lstStyle/>
          <a:p>
            <a:pPr eaLnBrk="1" hangingPunct="1"/>
            <a:r>
              <a:rPr lang="en-US" sz="4000" dirty="0"/>
              <a:t>Name a classic occupation for each DISC type</a:t>
            </a:r>
            <a:endParaRPr lang="en-US" sz="4000" dirty="0" smtClean="0"/>
          </a:p>
          <a:p>
            <a:pPr eaLnBrk="1" hangingPunct="1"/>
            <a:endParaRPr lang="en-US" sz="4000" dirty="0" smtClean="0"/>
          </a:p>
        </p:txBody>
      </p:sp>
      <p:sp>
        <p:nvSpPr>
          <p:cNvPr id="11270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848600" y="0"/>
            <a:ext cx="914400" cy="838200"/>
          </a:xfrm>
          <a:prstGeom prst="actionButtonHom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SI Course Powerpoint Templat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EAEAEA"/>
      </a:accent1>
      <a:accent2>
        <a:srgbClr val="808080"/>
      </a:accent2>
      <a:accent3>
        <a:srgbClr val="FFFFFF"/>
      </a:accent3>
      <a:accent4>
        <a:srgbClr val="000000"/>
      </a:accent4>
      <a:accent5>
        <a:srgbClr val="F3F3F3"/>
      </a:accent5>
      <a:accent6>
        <a:srgbClr val="737373"/>
      </a:accent6>
      <a:hlink>
        <a:srgbClr val="002060"/>
      </a:hlink>
      <a:folHlink>
        <a:srgbClr val="92D050"/>
      </a:folHlink>
    </a:clrScheme>
    <a:fontScheme name="LSI Course Powerpoin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1" i="0" u="none" strike="noStrike" cap="none" normalizeH="0" baseline="0" smtClean="0">
            <a:ln>
              <a:noFill/>
            </a:ln>
            <a:solidFill>
              <a:srgbClr val="104A73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1" i="0" u="none" strike="noStrike" cap="none" normalizeH="0" baseline="0" smtClean="0">
            <a:ln>
              <a:noFill/>
            </a:ln>
            <a:solidFill>
              <a:srgbClr val="104A73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SI Course Powerpoint 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SI Course Powerpoint 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SI Course Powerpoint 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SI Course Powerpoint 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SI Course Powerpoint 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SI Course Powerpoint 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SI Course Powerpoint 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course</Template>
  <TotalTime>6815</TotalTime>
  <Words>1084</Words>
  <Application>Microsoft Office PowerPoint</Application>
  <PresentationFormat>Letter Paper (8.5x11 in)</PresentationFormat>
  <Paragraphs>147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LSI Course Powerpoint Template</vt:lpstr>
      <vt:lpstr>JEOPARDY!</vt:lpstr>
      <vt:lpstr> Advanced Facilitator Workshop</vt:lpstr>
      <vt:lpstr>JEOPARDY!</vt:lpstr>
      <vt:lpstr>JEOPARDY!</vt:lpstr>
      <vt:lpstr>JEOPARDY!</vt:lpstr>
      <vt:lpstr>NAMES - 100</vt:lpstr>
      <vt:lpstr>NAMES - 200</vt:lpstr>
      <vt:lpstr>NAMES - 300</vt:lpstr>
      <vt:lpstr>NAMES - 400</vt:lpstr>
      <vt:lpstr>LEVEL 3 - 100</vt:lpstr>
      <vt:lpstr>LEVEL 3 - 200</vt:lpstr>
      <vt:lpstr>LEVEL 3 - 300</vt:lpstr>
      <vt:lpstr>LEVEL 3 - 400</vt:lpstr>
      <vt:lpstr>DISC - 100</vt:lpstr>
      <vt:lpstr>DISC - 200</vt:lpstr>
      <vt:lpstr>DISC - 300</vt:lpstr>
      <vt:lpstr>DISC - 400</vt:lpstr>
      <vt:lpstr>ON THE FLY - 100</vt:lpstr>
      <vt:lpstr>ON THE FLY - 200</vt:lpstr>
      <vt:lpstr>ON THE FLY - 300</vt:lpstr>
      <vt:lpstr>ON THE FLY - 400</vt:lpstr>
      <vt:lpstr>ENGAGEMENT-100</vt:lpstr>
      <vt:lpstr>ENGAGEMENT-200</vt:lpstr>
      <vt:lpstr>ENGAGEMENT-300</vt:lpstr>
      <vt:lpstr>ENGAGEMENT-400</vt:lpstr>
      <vt:lpstr>FINAL JEOPARDY!</vt:lpstr>
      <vt:lpstr>Final Jeopardy!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micrbilt</dc:creator>
  <cp:lastModifiedBy>Michael Wilkinson</cp:lastModifiedBy>
  <cp:revision>255</cp:revision>
  <dcterms:created xsi:type="dcterms:W3CDTF">1999-08-02T16:48:22Z</dcterms:created>
  <dcterms:modified xsi:type="dcterms:W3CDTF">2013-06-19T13:18:08Z</dcterms:modified>
</cp:coreProperties>
</file>